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70" r:id="rId2"/>
    <p:sldId id="269" r:id="rId3"/>
    <p:sldId id="259" r:id="rId4"/>
    <p:sldId id="266" r:id="rId5"/>
    <p:sldId id="260" r:id="rId6"/>
    <p:sldId id="261" r:id="rId7"/>
    <p:sldId id="262" r:id="rId8"/>
    <p:sldId id="264"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2"/>
    <p:restoredTop sz="95872"/>
  </p:normalViewPr>
  <p:slideViewPr>
    <p:cSldViewPr snapToGrid="0" snapToObjects="1">
      <p:cViewPr varScale="1">
        <p:scale>
          <a:sx n="83" d="100"/>
          <a:sy n="83" d="100"/>
        </p:scale>
        <p:origin x="11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E6290-6C6B-2C4D-9EFA-793CCABAC4F9}" type="datetimeFigureOut">
              <a:rPr lang="en-GB" smtClean="0"/>
              <a:t>29/06/2021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7A2B2-8FC4-6642-A013-784E37DC83C2}" type="slidenum">
              <a:rPr lang="en-GB" smtClean="0"/>
              <a:t>‹#›</a:t>
            </a:fld>
            <a:endParaRPr lang="en-GB"/>
          </a:p>
        </p:txBody>
      </p:sp>
    </p:spTree>
    <p:extLst>
      <p:ext uri="{BB962C8B-B14F-4D97-AF65-F5344CB8AC3E}">
        <p14:creationId xmlns:p14="http://schemas.microsoft.com/office/powerpoint/2010/main" val="331174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to write down their ideas and define the word onto their sticky notes and stick them around the board.</a:t>
            </a:r>
          </a:p>
        </p:txBody>
      </p:sp>
      <p:sp>
        <p:nvSpPr>
          <p:cNvPr id="4" name="Slide Number Placeholder 3"/>
          <p:cNvSpPr>
            <a:spLocks noGrp="1"/>
          </p:cNvSpPr>
          <p:nvPr>
            <p:ph type="sldNum" sz="quarter" idx="5"/>
          </p:nvPr>
        </p:nvSpPr>
        <p:spPr/>
        <p:txBody>
          <a:bodyPr/>
          <a:lstStyle/>
          <a:p>
            <a:fld id="{91EA0549-BFEA-43CB-8721-90D177752CF1}" type="slidenum">
              <a:rPr lang="en-GB" smtClean="0"/>
              <a:t>2</a:t>
            </a:fld>
            <a:endParaRPr lang="en-GB"/>
          </a:p>
        </p:txBody>
      </p:sp>
    </p:spTree>
    <p:extLst>
      <p:ext uri="{BB962C8B-B14F-4D97-AF65-F5344CB8AC3E}">
        <p14:creationId xmlns:p14="http://schemas.microsoft.com/office/powerpoint/2010/main" val="135587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EA0549-BFEA-43CB-8721-90D177752CF1}" type="slidenum">
              <a:rPr lang="en-GB" smtClean="0"/>
              <a:t>19</a:t>
            </a:fld>
            <a:endParaRPr lang="en-GB"/>
          </a:p>
        </p:txBody>
      </p:sp>
    </p:spTree>
    <p:extLst>
      <p:ext uri="{BB962C8B-B14F-4D97-AF65-F5344CB8AC3E}">
        <p14:creationId xmlns:p14="http://schemas.microsoft.com/office/powerpoint/2010/main" val="421752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Allow students to go back to their predictions, making any changes if necessary. </a:t>
            </a:r>
          </a:p>
        </p:txBody>
      </p:sp>
      <p:sp>
        <p:nvSpPr>
          <p:cNvPr id="4" name="Slide Number Placeholder 3"/>
          <p:cNvSpPr>
            <a:spLocks noGrp="1"/>
          </p:cNvSpPr>
          <p:nvPr>
            <p:ph type="sldNum" sz="quarter" idx="5"/>
          </p:nvPr>
        </p:nvSpPr>
        <p:spPr/>
        <p:txBody>
          <a:bodyPr/>
          <a:lstStyle/>
          <a:p>
            <a:fld id="{91EA0549-BFEA-43CB-8721-90D177752CF1}" type="slidenum">
              <a:rPr lang="en-GB" smtClean="0"/>
              <a:t>20</a:t>
            </a:fld>
            <a:endParaRPr lang="en-GB"/>
          </a:p>
        </p:txBody>
      </p:sp>
    </p:spTree>
    <p:extLst>
      <p:ext uri="{BB962C8B-B14F-4D97-AF65-F5344CB8AC3E}">
        <p14:creationId xmlns:p14="http://schemas.microsoft.com/office/powerpoint/2010/main" val="95339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to model how to inference using this front cover to demonstrate how to activity analyse for meaning using inferences.. </a:t>
            </a:r>
          </a:p>
        </p:txBody>
      </p:sp>
      <p:sp>
        <p:nvSpPr>
          <p:cNvPr id="4" name="Slide Number Placeholder 3"/>
          <p:cNvSpPr>
            <a:spLocks noGrp="1"/>
          </p:cNvSpPr>
          <p:nvPr>
            <p:ph type="sldNum" sz="quarter" idx="5"/>
          </p:nvPr>
        </p:nvSpPr>
        <p:spPr/>
        <p:txBody>
          <a:bodyPr/>
          <a:lstStyle/>
          <a:p>
            <a:pPr marL="0" marR="0" lvl="0" indent="0" algn="r" defTabSz="1193292" rtl="0" eaLnBrk="1" fontAlgn="auto" latinLnBrk="0" hangingPunct="1">
              <a:lnSpc>
                <a:spcPct val="100000"/>
              </a:lnSpc>
              <a:spcBef>
                <a:spcPts val="0"/>
              </a:spcBef>
              <a:spcAft>
                <a:spcPts val="0"/>
              </a:spcAft>
              <a:buClrTx/>
              <a:buSzTx/>
              <a:buFontTx/>
              <a:buNone/>
              <a:tabLst/>
              <a:defRPr/>
            </a:pPr>
            <a:fld id="{91EA0549-BFEA-43CB-8721-90D177752C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93292"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57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teaching task could differ depending on the class, feel free to complete in groups or in pairs or even individually.</a:t>
            </a:r>
          </a:p>
        </p:txBody>
      </p:sp>
      <p:sp>
        <p:nvSpPr>
          <p:cNvPr id="4" name="Slide Number Placeholder 3"/>
          <p:cNvSpPr>
            <a:spLocks noGrp="1"/>
          </p:cNvSpPr>
          <p:nvPr>
            <p:ph type="sldNum" sz="quarter" idx="5"/>
          </p:nvPr>
        </p:nvSpPr>
        <p:spPr/>
        <p:txBody>
          <a:bodyPr/>
          <a:lstStyle/>
          <a:p>
            <a:pPr marL="0" marR="0" lvl="0" indent="0" algn="r" defTabSz="1193292" rtl="0" eaLnBrk="1" fontAlgn="auto" latinLnBrk="0" hangingPunct="1">
              <a:lnSpc>
                <a:spcPct val="100000"/>
              </a:lnSpc>
              <a:spcBef>
                <a:spcPts val="0"/>
              </a:spcBef>
              <a:spcAft>
                <a:spcPts val="0"/>
              </a:spcAft>
              <a:buClrTx/>
              <a:buSzTx/>
              <a:buFontTx/>
              <a:buNone/>
              <a:tabLst/>
              <a:defRPr/>
            </a:pPr>
            <a:fld id="{91EA0549-BFEA-43CB-8721-90D177752C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93292"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9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to write down their ideas and define the word onto their sticky notes and stick them around the board.</a:t>
            </a:r>
          </a:p>
        </p:txBody>
      </p:sp>
      <p:sp>
        <p:nvSpPr>
          <p:cNvPr id="4" name="Slide Number Placeholder 3"/>
          <p:cNvSpPr>
            <a:spLocks noGrp="1"/>
          </p:cNvSpPr>
          <p:nvPr>
            <p:ph type="sldNum" sz="quarter" idx="5"/>
          </p:nvPr>
        </p:nvSpPr>
        <p:spPr/>
        <p:txBody>
          <a:bodyPr/>
          <a:lstStyle/>
          <a:p>
            <a:fld id="{91EA0549-BFEA-43CB-8721-90D177752CF1}" type="slidenum">
              <a:rPr lang="en-GB" smtClean="0"/>
              <a:t>10</a:t>
            </a:fld>
            <a:endParaRPr lang="en-GB"/>
          </a:p>
        </p:txBody>
      </p:sp>
    </p:spTree>
    <p:extLst>
      <p:ext uri="{BB962C8B-B14F-4D97-AF65-F5344CB8AC3E}">
        <p14:creationId xmlns:p14="http://schemas.microsoft.com/office/powerpoint/2010/main" val="384187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to read the extract to them. p275</a:t>
            </a:r>
          </a:p>
        </p:txBody>
      </p:sp>
      <p:sp>
        <p:nvSpPr>
          <p:cNvPr id="4" name="Slide Number Placeholder 3"/>
          <p:cNvSpPr>
            <a:spLocks noGrp="1"/>
          </p:cNvSpPr>
          <p:nvPr>
            <p:ph type="sldNum" sz="quarter" idx="5"/>
          </p:nvPr>
        </p:nvSpPr>
        <p:spPr/>
        <p:txBody>
          <a:bodyPr/>
          <a:lstStyle/>
          <a:p>
            <a:fld id="{91EA0549-BFEA-43CB-8721-90D177752CF1}" type="slidenum">
              <a:rPr lang="en-GB" smtClean="0"/>
              <a:t>11</a:t>
            </a:fld>
            <a:endParaRPr lang="en-GB"/>
          </a:p>
        </p:txBody>
      </p:sp>
    </p:spTree>
    <p:extLst>
      <p:ext uri="{BB962C8B-B14F-4D97-AF65-F5344CB8AC3E}">
        <p14:creationId xmlns:p14="http://schemas.microsoft.com/office/powerpoint/2010/main" val="421519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to read the extract to them. p275</a:t>
            </a:r>
          </a:p>
        </p:txBody>
      </p:sp>
      <p:sp>
        <p:nvSpPr>
          <p:cNvPr id="4" name="Slide Number Placeholder 3"/>
          <p:cNvSpPr>
            <a:spLocks noGrp="1"/>
          </p:cNvSpPr>
          <p:nvPr>
            <p:ph type="sldNum" sz="quarter" idx="5"/>
          </p:nvPr>
        </p:nvSpPr>
        <p:spPr/>
        <p:txBody>
          <a:bodyPr/>
          <a:lstStyle/>
          <a:p>
            <a:fld id="{91EA0549-BFEA-43CB-8721-90D177752CF1}" type="slidenum">
              <a:rPr lang="en-GB" smtClean="0"/>
              <a:t>12</a:t>
            </a:fld>
            <a:endParaRPr lang="en-GB"/>
          </a:p>
        </p:txBody>
      </p:sp>
    </p:spTree>
    <p:extLst>
      <p:ext uri="{BB962C8B-B14F-4D97-AF65-F5344CB8AC3E}">
        <p14:creationId xmlns:p14="http://schemas.microsoft.com/office/powerpoint/2010/main" val="339526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to read the extract to them. p275</a:t>
            </a:r>
          </a:p>
        </p:txBody>
      </p:sp>
      <p:sp>
        <p:nvSpPr>
          <p:cNvPr id="4" name="Slide Number Placeholder 3"/>
          <p:cNvSpPr>
            <a:spLocks noGrp="1"/>
          </p:cNvSpPr>
          <p:nvPr>
            <p:ph type="sldNum" sz="quarter" idx="5"/>
          </p:nvPr>
        </p:nvSpPr>
        <p:spPr/>
        <p:txBody>
          <a:bodyPr/>
          <a:lstStyle/>
          <a:p>
            <a:fld id="{91EA0549-BFEA-43CB-8721-90D177752CF1}" type="slidenum">
              <a:rPr lang="en-GB" smtClean="0"/>
              <a:t>13</a:t>
            </a:fld>
            <a:endParaRPr lang="en-GB"/>
          </a:p>
        </p:txBody>
      </p:sp>
    </p:spTree>
    <p:extLst>
      <p:ext uri="{BB962C8B-B14F-4D97-AF65-F5344CB8AC3E}">
        <p14:creationId xmlns:p14="http://schemas.microsoft.com/office/powerpoint/2010/main" val="286531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EA0549-BFEA-43CB-8721-90D177752CF1}" type="slidenum">
              <a:rPr lang="en-GB" smtClean="0"/>
              <a:t>14</a:t>
            </a:fld>
            <a:endParaRPr lang="en-GB"/>
          </a:p>
        </p:txBody>
      </p:sp>
    </p:spTree>
    <p:extLst>
      <p:ext uri="{BB962C8B-B14F-4D97-AF65-F5344CB8AC3E}">
        <p14:creationId xmlns:p14="http://schemas.microsoft.com/office/powerpoint/2010/main" val="110636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EA0549-BFEA-43CB-8721-90D177752CF1}" type="slidenum">
              <a:rPr lang="en-GB" smtClean="0"/>
              <a:t>15</a:t>
            </a:fld>
            <a:endParaRPr lang="en-GB"/>
          </a:p>
        </p:txBody>
      </p:sp>
    </p:spTree>
    <p:extLst>
      <p:ext uri="{BB962C8B-B14F-4D97-AF65-F5344CB8AC3E}">
        <p14:creationId xmlns:p14="http://schemas.microsoft.com/office/powerpoint/2010/main" val="2291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16516" indent="0" algn="ctr">
              <a:buNone/>
              <a:defRPr>
                <a:solidFill>
                  <a:schemeClr val="tx1">
                    <a:tint val="75000"/>
                  </a:schemeClr>
                </a:solidFill>
              </a:defRPr>
            </a:lvl2pPr>
            <a:lvl3pPr marL="1033033" indent="0" algn="ctr">
              <a:buNone/>
              <a:defRPr>
                <a:solidFill>
                  <a:schemeClr val="tx1">
                    <a:tint val="75000"/>
                  </a:schemeClr>
                </a:solidFill>
              </a:defRPr>
            </a:lvl3pPr>
            <a:lvl4pPr marL="1549549" indent="0" algn="ctr">
              <a:buNone/>
              <a:defRPr>
                <a:solidFill>
                  <a:schemeClr val="tx1">
                    <a:tint val="75000"/>
                  </a:schemeClr>
                </a:solidFill>
              </a:defRPr>
            </a:lvl4pPr>
            <a:lvl5pPr marL="2066066" indent="0" algn="ctr">
              <a:buNone/>
              <a:defRPr>
                <a:solidFill>
                  <a:schemeClr val="tx1">
                    <a:tint val="75000"/>
                  </a:schemeClr>
                </a:solidFill>
              </a:defRPr>
            </a:lvl5pPr>
            <a:lvl6pPr marL="2582582" indent="0" algn="ctr">
              <a:buNone/>
              <a:defRPr>
                <a:solidFill>
                  <a:schemeClr val="tx1">
                    <a:tint val="75000"/>
                  </a:schemeClr>
                </a:solidFill>
              </a:defRPr>
            </a:lvl6pPr>
            <a:lvl7pPr marL="3099099" indent="0" algn="ctr">
              <a:buNone/>
              <a:defRPr>
                <a:solidFill>
                  <a:schemeClr val="tx1">
                    <a:tint val="75000"/>
                  </a:schemeClr>
                </a:solidFill>
              </a:defRPr>
            </a:lvl7pPr>
            <a:lvl8pPr marL="3615615" indent="0" algn="ctr">
              <a:buNone/>
              <a:defRPr>
                <a:solidFill>
                  <a:schemeClr val="tx1">
                    <a:tint val="75000"/>
                  </a:schemeClr>
                </a:solidFill>
              </a:defRPr>
            </a:lvl8pPr>
            <a:lvl9pPr marL="41321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38F301-8DE2-4032-AF0D-C93DA01F719C}"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337101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38F301-8DE2-4032-AF0D-C93DA01F719C}"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250656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30667" y="317501"/>
            <a:ext cx="3888318" cy="6759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63600" y="317501"/>
            <a:ext cx="11463866" cy="6759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38F301-8DE2-4032-AF0D-C93DA01F719C}"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282536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38F301-8DE2-4032-AF0D-C93DA01F719C}"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197656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4502" b="1" cap="all"/>
            </a:lvl1pPr>
          </a:lstStyle>
          <a:p>
            <a:r>
              <a:rPr lang="en-US"/>
              <a:t>Click to edit Master title style</a:t>
            </a:r>
            <a:endParaRPr lang="en-GB"/>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251">
                <a:solidFill>
                  <a:schemeClr val="tx1">
                    <a:tint val="75000"/>
                  </a:schemeClr>
                </a:solidFill>
              </a:defRPr>
            </a:lvl1pPr>
            <a:lvl2pPr marL="516516" indent="0">
              <a:buNone/>
              <a:defRPr sz="1991">
                <a:solidFill>
                  <a:schemeClr val="tx1">
                    <a:tint val="75000"/>
                  </a:schemeClr>
                </a:solidFill>
              </a:defRPr>
            </a:lvl2pPr>
            <a:lvl3pPr marL="1033033" indent="0">
              <a:buNone/>
              <a:defRPr sz="1818">
                <a:solidFill>
                  <a:schemeClr val="tx1">
                    <a:tint val="75000"/>
                  </a:schemeClr>
                </a:solidFill>
              </a:defRPr>
            </a:lvl3pPr>
            <a:lvl4pPr marL="1549549" indent="0">
              <a:buNone/>
              <a:defRPr sz="1558">
                <a:solidFill>
                  <a:schemeClr val="tx1">
                    <a:tint val="75000"/>
                  </a:schemeClr>
                </a:solidFill>
              </a:defRPr>
            </a:lvl4pPr>
            <a:lvl5pPr marL="2066066" indent="0">
              <a:buNone/>
              <a:defRPr sz="1558">
                <a:solidFill>
                  <a:schemeClr val="tx1">
                    <a:tint val="75000"/>
                  </a:schemeClr>
                </a:solidFill>
              </a:defRPr>
            </a:lvl5pPr>
            <a:lvl6pPr marL="2582582" indent="0">
              <a:buNone/>
              <a:defRPr sz="1558">
                <a:solidFill>
                  <a:schemeClr val="tx1">
                    <a:tint val="75000"/>
                  </a:schemeClr>
                </a:solidFill>
              </a:defRPr>
            </a:lvl6pPr>
            <a:lvl7pPr marL="3099099" indent="0">
              <a:buNone/>
              <a:defRPr sz="1558">
                <a:solidFill>
                  <a:schemeClr val="tx1">
                    <a:tint val="75000"/>
                  </a:schemeClr>
                </a:solidFill>
              </a:defRPr>
            </a:lvl7pPr>
            <a:lvl8pPr marL="3615615" indent="0">
              <a:buNone/>
              <a:defRPr sz="1558">
                <a:solidFill>
                  <a:schemeClr val="tx1">
                    <a:tint val="75000"/>
                  </a:schemeClr>
                </a:solidFill>
              </a:defRPr>
            </a:lvl8pPr>
            <a:lvl9pPr marL="4132132" indent="0">
              <a:buNone/>
              <a:defRPr sz="15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8F301-8DE2-4032-AF0D-C93DA01F719C}"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37095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63601" y="1847851"/>
            <a:ext cx="7675033" cy="5229225"/>
          </a:xfrm>
        </p:spPr>
        <p:txBody>
          <a:bodyPr/>
          <a:lstStyle>
            <a:lvl1pPr>
              <a:defRPr sz="3203"/>
            </a:lvl1pPr>
            <a:lvl2pPr>
              <a:defRPr sz="2684"/>
            </a:lvl2pPr>
            <a:lvl3pPr>
              <a:defRPr sz="225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741834" y="1847851"/>
            <a:ext cx="7677151" cy="5229225"/>
          </a:xfrm>
        </p:spPr>
        <p:txBody>
          <a:bodyPr/>
          <a:lstStyle>
            <a:lvl1pPr>
              <a:defRPr sz="3203"/>
            </a:lvl1pPr>
            <a:lvl2pPr>
              <a:defRPr sz="2684"/>
            </a:lvl2pPr>
            <a:lvl3pPr>
              <a:defRPr sz="225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38F301-8DE2-4032-AF0D-C93DA01F719C}"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30811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684" b="1"/>
            </a:lvl1pPr>
            <a:lvl2pPr marL="516516" indent="0">
              <a:buNone/>
              <a:defRPr sz="2251" b="1"/>
            </a:lvl2pPr>
            <a:lvl3pPr marL="1033033" indent="0">
              <a:buNone/>
              <a:defRPr sz="1991" b="1"/>
            </a:lvl3pPr>
            <a:lvl4pPr marL="1549549" indent="0">
              <a:buNone/>
              <a:defRPr sz="1818" b="1"/>
            </a:lvl4pPr>
            <a:lvl5pPr marL="2066066" indent="0">
              <a:buNone/>
              <a:defRPr sz="1818" b="1"/>
            </a:lvl5pPr>
            <a:lvl6pPr marL="2582582" indent="0">
              <a:buNone/>
              <a:defRPr sz="1818" b="1"/>
            </a:lvl6pPr>
            <a:lvl7pPr marL="3099099" indent="0">
              <a:buNone/>
              <a:defRPr sz="1818" b="1"/>
            </a:lvl7pPr>
            <a:lvl8pPr marL="3615615" indent="0">
              <a:buNone/>
              <a:defRPr sz="1818" b="1"/>
            </a:lvl8pPr>
            <a:lvl9pPr marL="4132132" indent="0">
              <a:buNone/>
              <a:defRPr sz="1818"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684"/>
            </a:lvl1pPr>
            <a:lvl2pPr>
              <a:defRPr sz="2251"/>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684" b="1"/>
            </a:lvl1pPr>
            <a:lvl2pPr marL="516516" indent="0">
              <a:buNone/>
              <a:defRPr sz="2251" b="1"/>
            </a:lvl2pPr>
            <a:lvl3pPr marL="1033033" indent="0">
              <a:buNone/>
              <a:defRPr sz="1991" b="1"/>
            </a:lvl3pPr>
            <a:lvl4pPr marL="1549549" indent="0">
              <a:buNone/>
              <a:defRPr sz="1818" b="1"/>
            </a:lvl4pPr>
            <a:lvl5pPr marL="2066066" indent="0">
              <a:buNone/>
              <a:defRPr sz="1818" b="1"/>
            </a:lvl5pPr>
            <a:lvl6pPr marL="2582582" indent="0">
              <a:buNone/>
              <a:defRPr sz="1818" b="1"/>
            </a:lvl6pPr>
            <a:lvl7pPr marL="3099099" indent="0">
              <a:buNone/>
              <a:defRPr sz="1818" b="1"/>
            </a:lvl7pPr>
            <a:lvl8pPr marL="3615615" indent="0">
              <a:buNone/>
              <a:defRPr sz="1818" b="1"/>
            </a:lvl8pPr>
            <a:lvl9pPr marL="4132132" indent="0">
              <a:buNone/>
              <a:defRPr sz="1818"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684"/>
            </a:lvl1pPr>
            <a:lvl2pPr>
              <a:defRPr sz="2251"/>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38F301-8DE2-4032-AF0D-C93DA01F719C}" type="datetimeFigureOut">
              <a:rPr lang="en-GB" smtClean="0"/>
              <a:t>29/06/2021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425284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38F301-8DE2-4032-AF0D-C93DA01F719C}" type="datetimeFigureOut">
              <a:rPr lang="en-GB" smtClean="0"/>
              <a:t>29/06/2021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319035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8F301-8DE2-4032-AF0D-C93DA01F719C}" type="datetimeFigureOut">
              <a:rPr lang="en-GB" smtClean="0"/>
              <a:t>29/06/2021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3434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251" b="1"/>
            </a:lvl1pPr>
          </a:lstStyle>
          <a:p>
            <a:r>
              <a:rPr lang="en-US"/>
              <a:t>Click to edit Master title style</a:t>
            </a:r>
            <a:endParaRPr lang="en-GB"/>
          </a:p>
        </p:txBody>
      </p:sp>
      <p:sp>
        <p:nvSpPr>
          <p:cNvPr id="3" name="Content Placeholder 2"/>
          <p:cNvSpPr>
            <a:spLocks noGrp="1"/>
          </p:cNvSpPr>
          <p:nvPr>
            <p:ph idx="1"/>
          </p:nvPr>
        </p:nvSpPr>
        <p:spPr>
          <a:xfrm>
            <a:off x="4766734" y="273051"/>
            <a:ext cx="6815666" cy="5853113"/>
          </a:xfrm>
        </p:spPr>
        <p:txBody>
          <a:bodyPr/>
          <a:lstStyle>
            <a:lvl1pPr>
              <a:defRPr sz="3636"/>
            </a:lvl1pPr>
            <a:lvl2pPr>
              <a:defRPr sz="3203"/>
            </a:lvl2pPr>
            <a:lvl3pPr>
              <a:defRPr sz="2684"/>
            </a:lvl3pPr>
            <a:lvl4pPr>
              <a:defRPr sz="2251"/>
            </a:lvl4pPr>
            <a:lvl5pPr>
              <a:defRPr sz="2251"/>
            </a:lvl5pPr>
            <a:lvl6pPr>
              <a:defRPr sz="2251"/>
            </a:lvl6pPr>
            <a:lvl7pPr>
              <a:defRPr sz="2251"/>
            </a:lvl7pPr>
            <a:lvl8pPr>
              <a:defRPr sz="2251"/>
            </a:lvl8pPr>
            <a:lvl9pPr>
              <a:defRPr sz="22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558"/>
            </a:lvl1pPr>
            <a:lvl2pPr marL="516516" indent="0">
              <a:buNone/>
              <a:defRPr sz="1385"/>
            </a:lvl2pPr>
            <a:lvl3pPr marL="1033033" indent="0">
              <a:buNone/>
              <a:defRPr sz="1125"/>
            </a:lvl3pPr>
            <a:lvl4pPr marL="1549549" indent="0">
              <a:buNone/>
              <a:defRPr sz="1039"/>
            </a:lvl4pPr>
            <a:lvl5pPr marL="2066066" indent="0">
              <a:buNone/>
              <a:defRPr sz="1039"/>
            </a:lvl5pPr>
            <a:lvl6pPr marL="2582582" indent="0">
              <a:buNone/>
              <a:defRPr sz="1039"/>
            </a:lvl6pPr>
            <a:lvl7pPr marL="3099099" indent="0">
              <a:buNone/>
              <a:defRPr sz="1039"/>
            </a:lvl7pPr>
            <a:lvl8pPr marL="3615615" indent="0">
              <a:buNone/>
              <a:defRPr sz="1039"/>
            </a:lvl8pPr>
            <a:lvl9pPr marL="4132132" indent="0">
              <a:buNone/>
              <a:defRPr sz="1039"/>
            </a:lvl9pPr>
          </a:lstStyle>
          <a:p>
            <a:pPr lvl="0"/>
            <a:r>
              <a:rPr lang="en-US"/>
              <a:t>Click to edit Master text styles</a:t>
            </a:r>
          </a:p>
        </p:txBody>
      </p:sp>
      <p:sp>
        <p:nvSpPr>
          <p:cNvPr id="5" name="Date Placeholder 4"/>
          <p:cNvSpPr>
            <a:spLocks noGrp="1"/>
          </p:cNvSpPr>
          <p:nvPr>
            <p:ph type="dt" sz="half" idx="10"/>
          </p:nvPr>
        </p:nvSpPr>
        <p:spPr/>
        <p:txBody>
          <a:bodyPr/>
          <a:lstStyle/>
          <a:p>
            <a:fld id="{BB38F301-8DE2-4032-AF0D-C93DA01F719C}"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139702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251"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4114800"/>
          </a:xfrm>
        </p:spPr>
        <p:txBody>
          <a:bodyPr/>
          <a:lstStyle>
            <a:lvl1pPr marL="0" indent="0">
              <a:buNone/>
              <a:defRPr sz="3636"/>
            </a:lvl1pPr>
            <a:lvl2pPr marL="516516" indent="0">
              <a:buNone/>
              <a:defRPr sz="3203"/>
            </a:lvl2pPr>
            <a:lvl3pPr marL="1033033" indent="0">
              <a:buNone/>
              <a:defRPr sz="2684"/>
            </a:lvl3pPr>
            <a:lvl4pPr marL="1549549" indent="0">
              <a:buNone/>
              <a:defRPr sz="2251"/>
            </a:lvl4pPr>
            <a:lvl5pPr marL="2066066" indent="0">
              <a:buNone/>
              <a:defRPr sz="2251"/>
            </a:lvl5pPr>
            <a:lvl6pPr marL="2582582" indent="0">
              <a:buNone/>
              <a:defRPr sz="2251"/>
            </a:lvl6pPr>
            <a:lvl7pPr marL="3099099" indent="0">
              <a:buNone/>
              <a:defRPr sz="2251"/>
            </a:lvl7pPr>
            <a:lvl8pPr marL="3615615" indent="0">
              <a:buNone/>
              <a:defRPr sz="2251"/>
            </a:lvl8pPr>
            <a:lvl9pPr marL="4132132" indent="0">
              <a:buNone/>
              <a:defRPr sz="2251"/>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58"/>
            </a:lvl1pPr>
            <a:lvl2pPr marL="516516" indent="0">
              <a:buNone/>
              <a:defRPr sz="1385"/>
            </a:lvl2pPr>
            <a:lvl3pPr marL="1033033" indent="0">
              <a:buNone/>
              <a:defRPr sz="1125"/>
            </a:lvl3pPr>
            <a:lvl4pPr marL="1549549" indent="0">
              <a:buNone/>
              <a:defRPr sz="1039"/>
            </a:lvl4pPr>
            <a:lvl5pPr marL="2066066" indent="0">
              <a:buNone/>
              <a:defRPr sz="1039"/>
            </a:lvl5pPr>
            <a:lvl6pPr marL="2582582" indent="0">
              <a:buNone/>
              <a:defRPr sz="1039"/>
            </a:lvl6pPr>
            <a:lvl7pPr marL="3099099" indent="0">
              <a:buNone/>
              <a:defRPr sz="1039"/>
            </a:lvl7pPr>
            <a:lvl8pPr marL="3615615" indent="0">
              <a:buNone/>
              <a:defRPr sz="1039"/>
            </a:lvl8pPr>
            <a:lvl9pPr marL="4132132" indent="0">
              <a:buNone/>
              <a:defRPr sz="1039"/>
            </a:lvl9pPr>
          </a:lstStyle>
          <a:p>
            <a:pPr lvl="0"/>
            <a:r>
              <a:rPr lang="en-US"/>
              <a:t>Click to edit Master text styles</a:t>
            </a:r>
          </a:p>
        </p:txBody>
      </p:sp>
      <p:sp>
        <p:nvSpPr>
          <p:cNvPr id="5" name="Date Placeholder 4"/>
          <p:cNvSpPr>
            <a:spLocks noGrp="1"/>
          </p:cNvSpPr>
          <p:nvPr>
            <p:ph type="dt" sz="half" idx="10"/>
          </p:nvPr>
        </p:nvSpPr>
        <p:spPr/>
        <p:txBody>
          <a:bodyPr/>
          <a:lstStyle/>
          <a:p>
            <a:fld id="{BB38F301-8DE2-4032-AF0D-C93DA01F719C}"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10FDF-2C60-4D5B-B728-32CE8E2286B3}" type="slidenum">
              <a:rPr lang="en-GB" smtClean="0"/>
              <a:t>‹#›</a:t>
            </a:fld>
            <a:endParaRPr lang="en-GB"/>
          </a:p>
        </p:txBody>
      </p:sp>
    </p:spTree>
    <p:extLst>
      <p:ext uri="{BB962C8B-B14F-4D97-AF65-F5344CB8AC3E}">
        <p14:creationId xmlns:p14="http://schemas.microsoft.com/office/powerpoint/2010/main" val="247698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9329" tIns="59665" rIns="119329" bIns="5966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119329" tIns="59665" rIns="119329" bIns="596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119329" tIns="59665" rIns="119329" bIns="59665" rtlCol="0" anchor="ctr"/>
          <a:lstStyle>
            <a:lvl1pPr algn="l">
              <a:defRPr sz="1385">
                <a:solidFill>
                  <a:schemeClr val="tx1">
                    <a:tint val="75000"/>
                  </a:schemeClr>
                </a:solidFill>
              </a:defRPr>
            </a:lvl1pPr>
          </a:lstStyle>
          <a:p>
            <a:fld id="{BB38F301-8DE2-4032-AF0D-C93DA01F719C}" type="datetimeFigureOut">
              <a:rPr lang="en-GB" smtClean="0"/>
              <a:t>29/06/2021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19329" tIns="59665" rIns="119329" bIns="59665" rtlCol="0" anchor="ctr"/>
          <a:lstStyle>
            <a:lvl1pPr algn="ctr">
              <a:defRPr sz="138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19329" tIns="59665" rIns="119329" bIns="59665" rtlCol="0" anchor="ctr"/>
          <a:lstStyle>
            <a:lvl1pPr algn="r">
              <a:defRPr sz="1385">
                <a:solidFill>
                  <a:schemeClr val="tx1">
                    <a:tint val="75000"/>
                  </a:schemeClr>
                </a:solidFill>
              </a:defRPr>
            </a:lvl1pPr>
          </a:lstStyle>
          <a:p>
            <a:fld id="{2F710FDF-2C60-4D5B-B728-32CE8E2286B3}" type="slidenum">
              <a:rPr lang="en-GB" smtClean="0"/>
              <a:t>‹#›</a:t>
            </a:fld>
            <a:endParaRPr lang="en-GB"/>
          </a:p>
        </p:txBody>
      </p:sp>
    </p:spTree>
    <p:extLst>
      <p:ext uri="{BB962C8B-B14F-4D97-AF65-F5344CB8AC3E}">
        <p14:creationId xmlns:p14="http://schemas.microsoft.com/office/powerpoint/2010/main" val="1151568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33033" rtl="0" eaLnBrk="1" latinLnBrk="0" hangingPunct="1">
        <a:spcBef>
          <a:spcPct val="0"/>
        </a:spcBef>
        <a:buNone/>
        <a:defRPr sz="4934" kern="1200">
          <a:solidFill>
            <a:schemeClr val="tx1"/>
          </a:solidFill>
          <a:latin typeface="+mj-lt"/>
          <a:ea typeface="+mj-ea"/>
          <a:cs typeface="+mj-cs"/>
        </a:defRPr>
      </a:lvl1pPr>
    </p:titleStyle>
    <p:bodyStyle>
      <a:lvl1pPr marL="387388" indent="-387388" algn="l" defTabSz="1033033" rtl="0" eaLnBrk="1" latinLnBrk="0" hangingPunct="1">
        <a:spcBef>
          <a:spcPct val="20000"/>
        </a:spcBef>
        <a:buFont typeface="Arial" panose="020B0604020202020204" pitchFamily="34" charset="0"/>
        <a:buChar char="•"/>
        <a:defRPr sz="3636" kern="1200">
          <a:solidFill>
            <a:schemeClr val="tx1"/>
          </a:solidFill>
          <a:latin typeface="+mn-lt"/>
          <a:ea typeface="+mn-ea"/>
          <a:cs typeface="+mn-cs"/>
        </a:defRPr>
      </a:lvl1pPr>
      <a:lvl2pPr marL="839339" indent="-322823" algn="l" defTabSz="1033033" rtl="0" eaLnBrk="1" latinLnBrk="0" hangingPunct="1">
        <a:spcBef>
          <a:spcPct val="20000"/>
        </a:spcBef>
        <a:buFont typeface="Arial" panose="020B0604020202020204" pitchFamily="34" charset="0"/>
        <a:buChar char="–"/>
        <a:defRPr sz="3203" kern="1200">
          <a:solidFill>
            <a:schemeClr val="tx1"/>
          </a:solidFill>
          <a:latin typeface="+mn-lt"/>
          <a:ea typeface="+mn-ea"/>
          <a:cs typeface="+mn-cs"/>
        </a:defRPr>
      </a:lvl2pPr>
      <a:lvl3pPr marL="1291291" indent="-258258" algn="l" defTabSz="1033033" rtl="0" eaLnBrk="1" latinLnBrk="0" hangingPunct="1">
        <a:spcBef>
          <a:spcPct val="20000"/>
        </a:spcBef>
        <a:buFont typeface="Arial" panose="020B0604020202020204" pitchFamily="34" charset="0"/>
        <a:buChar char="•"/>
        <a:defRPr sz="2684" kern="1200">
          <a:solidFill>
            <a:schemeClr val="tx1"/>
          </a:solidFill>
          <a:latin typeface="+mn-lt"/>
          <a:ea typeface="+mn-ea"/>
          <a:cs typeface="+mn-cs"/>
        </a:defRPr>
      </a:lvl3pPr>
      <a:lvl4pPr marL="1807808" indent="-258258" algn="l" defTabSz="1033033" rtl="0" eaLnBrk="1" latinLnBrk="0" hangingPunct="1">
        <a:spcBef>
          <a:spcPct val="20000"/>
        </a:spcBef>
        <a:buFont typeface="Arial" panose="020B0604020202020204" pitchFamily="34" charset="0"/>
        <a:buChar char="–"/>
        <a:defRPr sz="2251" kern="1200">
          <a:solidFill>
            <a:schemeClr val="tx1"/>
          </a:solidFill>
          <a:latin typeface="+mn-lt"/>
          <a:ea typeface="+mn-ea"/>
          <a:cs typeface="+mn-cs"/>
        </a:defRPr>
      </a:lvl4pPr>
      <a:lvl5pPr marL="2324324" indent="-258258" algn="l" defTabSz="1033033" rtl="0" eaLnBrk="1" latinLnBrk="0" hangingPunct="1">
        <a:spcBef>
          <a:spcPct val="20000"/>
        </a:spcBef>
        <a:buFont typeface="Arial" panose="020B0604020202020204" pitchFamily="34" charset="0"/>
        <a:buChar char="»"/>
        <a:defRPr sz="2251" kern="1200">
          <a:solidFill>
            <a:schemeClr val="tx1"/>
          </a:solidFill>
          <a:latin typeface="+mn-lt"/>
          <a:ea typeface="+mn-ea"/>
          <a:cs typeface="+mn-cs"/>
        </a:defRPr>
      </a:lvl5pPr>
      <a:lvl6pPr marL="2840840" indent="-258258" algn="l" defTabSz="1033033" rtl="0" eaLnBrk="1" latinLnBrk="0" hangingPunct="1">
        <a:spcBef>
          <a:spcPct val="20000"/>
        </a:spcBef>
        <a:buFont typeface="Arial" panose="020B0604020202020204" pitchFamily="34" charset="0"/>
        <a:buChar char="•"/>
        <a:defRPr sz="2251" kern="1200">
          <a:solidFill>
            <a:schemeClr val="tx1"/>
          </a:solidFill>
          <a:latin typeface="+mn-lt"/>
          <a:ea typeface="+mn-ea"/>
          <a:cs typeface="+mn-cs"/>
        </a:defRPr>
      </a:lvl6pPr>
      <a:lvl7pPr marL="3357357" indent="-258258" algn="l" defTabSz="1033033" rtl="0" eaLnBrk="1" latinLnBrk="0" hangingPunct="1">
        <a:spcBef>
          <a:spcPct val="20000"/>
        </a:spcBef>
        <a:buFont typeface="Arial" panose="020B0604020202020204" pitchFamily="34" charset="0"/>
        <a:buChar char="•"/>
        <a:defRPr sz="2251" kern="1200">
          <a:solidFill>
            <a:schemeClr val="tx1"/>
          </a:solidFill>
          <a:latin typeface="+mn-lt"/>
          <a:ea typeface="+mn-ea"/>
          <a:cs typeface="+mn-cs"/>
        </a:defRPr>
      </a:lvl7pPr>
      <a:lvl8pPr marL="3873873" indent="-258258" algn="l" defTabSz="1033033" rtl="0" eaLnBrk="1" latinLnBrk="0" hangingPunct="1">
        <a:spcBef>
          <a:spcPct val="20000"/>
        </a:spcBef>
        <a:buFont typeface="Arial" panose="020B0604020202020204" pitchFamily="34" charset="0"/>
        <a:buChar char="•"/>
        <a:defRPr sz="2251" kern="1200">
          <a:solidFill>
            <a:schemeClr val="tx1"/>
          </a:solidFill>
          <a:latin typeface="+mn-lt"/>
          <a:ea typeface="+mn-ea"/>
          <a:cs typeface="+mn-cs"/>
        </a:defRPr>
      </a:lvl8pPr>
      <a:lvl9pPr marL="4390390" indent="-258258" algn="l" defTabSz="1033033" rtl="0" eaLnBrk="1" latinLnBrk="0" hangingPunct="1">
        <a:spcBef>
          <a:spcPct val="20000"/>
        </a:spcBef>
        <a:buFont typeface="Arial" panose="020B0604020202020204" pitchFamily="34" charset="0"/>
        <a:buChar char="•"/>
        <a:defRPr sz="2251" kern="1200">
          <a:solidFill>
            <a:schemeClr val="tx1"/>
          </a:solidFill>
          <a:latin typeface="+mn-lt"/>
          <a:ea typeface="+mn-ea"/>
          <a:cs typeface="+mn-cs"/>
        </a:defRPr>
      </a:lvl9pPr>
    </p:bodyStyle>
    <p:otherStyle>
      <a:defPPr>
        <a:defRPr lang="en-US"/>
      </a:defPPr>
      <a:lvl1pPr marL="0" algn="l" defTabSz="1033033" rtl="0" eaLnBrk="1" latinLnBrk="0" hangingPunct="1">
        <a:defRPr sz="1991" kern="1200">
          <a:solidFill>
            <a:schemeClr val="tx1"/>
          </a:solidFill>
          <a:latin typeface="+mn-lt"/>
          <a:ea typeface="+mn-ea"/>
          <a:cs typeface="+mn-cs"/>
        </a:defRPr>
      </a:lvl1pPr>
      <a:lvl2pPr marL="516516" algn="l" defTabSz="1033033" rtl="0" eaLnBrk="1" latinLnBrk="0" hangingPunct="1">
        <a:defRPr sz="1991" kern="1200">
          <a:solidFill>
            <a:schemeClr val="tx1"/>
          </a:solidFill>
          <a:latin typeface="+mn-lt"/>
          <a:ea typeface="+mn-ea"/>
          <a:cs typeface="+mn-cs"/>
        </a:defRPr>
      </a:lvl2pPr>
      <a:lvl3pPr marL="1033033" algn="l" defTabSz="1033033" rtl="0" eaLnBrk="1" latinLnBrk="0" hangingPunct="1">
        <a:defRPr sz="1991" kern="1200">
          <a:solidFill>
            <a:schemeClr val="tx1"/>
          </a:solidFill>
          <a:latin typeface="+mn-lt"/>
          <a:ea typeface="+mn-ea"/>
          <a:cs typeface="+mn-cs"/>
        </a:defRPr>
      </a:lvl3pPr>
      <a:lvl4pPr marL="1549549" algn="l" defTabSz="1033033" rtl="0" eaLnBrk="1" latinLnBrk="0" hangingPunct="1">
        <a:defRPr sz="1991" kern="1200">
          <a:solidFill>
            <a:schemeClr val="tx1"/>
          </a:solidFill>
          <a:latin typeface="+mn-lt"/>
          <a:ea typeface="+mn-ea"/>
          <a:cs typeface="+mn-cs"/>
        </a:defRPr>
      </a:lvl4pPr>
      <a:lvl5pPr marL="2066066" algn="l" defTabSz="1033033" rtl="0" eaLnBrk="1" latinLnBrk="0" hangingPunct="1">
        <a:defRPr sz="1991" kern="1200">
          <a:solidFill>
            <a:schemeClr val="tx1"/>
          </a:solidFill>
          <a:latin typeface="+mn-lt"/>
          <a:ea typeface="+mn-ea"/>
          <a:cs typeface="+mn-cs"/>
        </a:defRPr>
      </a:lvl5pPr>
      <a:lvl6pPr marL="2582582" algn="l" defTabSz="1033033" rtl="0" eaLnBrk="1" latinLnBrk="0" hangingPunct="1">
        <a:defRPr sz="1991" kern="1200">
          <a:solidFill>
            <a:schemeClr val="tx1"/>
          </a:solidFill>
          <a:latin typeface="+mn-lt"/>
          <a:ea typeface="+mn-ea"/>
          <a:cs typeface="+mn-cs"/>
        </a:defRPr>
      </a:lvl6pPr>
      <a:lvl7pPr marL="3099099" algn="l" defTabSz="1033033" rtl="0" eaLnBrk="1" latinLnBrk="0" hangingPunct="1">
        <a:defRPr sz="1991" kern="1200">
          <a:solidFill>
            <a:schemeClr val="tx1"/>
          </a:solidFill>
          <a:latin typeface="+mn-lt"/>
          <a:ea typeface="+mn-ea"/>
          <a:cs typeface="+mn-cs"/>
        </a:defRPr>
      </a:lvl7pPr>
      <a:lvl8pPr marL="3615615" algn="l" defTabSz="1033033" rtl="0" eaLnBrk="1" latinLnBrk="0" hangingPunct="1">
        <a:defRPr sz="1991" kern="1200">
          <a:solidFill>
            <a:schemeClr val="tx1"/>
          </a:solidFill>
          <a:latin typeface="+mn-lt"/>
          <a:ea typeface="+mn-ea"/>
          <a:cs typeface="+mn-cs"/>
        </a:defRPr>
      </a:lvl8pPr>
      <a:lvl9pPr marL="4132132" algn="l" defTabSz="1033033" rtl="0" eaLnBrk="1" latinLnBrk="0" hangingPunct="1">
        <a:defRPr sz="19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url=https%3A%2F%2Fwww.amazon.co.uk%2FBone-Sparrow-Zana-Fraillon%2Fdp%2F1510101551&amp;psig=AOvVaw27RisJ-lNIoc--6Jvd3MsI&amp;ust=1593512471626000&amp;source=images&amp;cd=vfe&amp;ved=0CAIQjRxqFwoTCMiK1vPmpuoCFQAAAAAdAAAAABA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url=https%3A%2F%2Fwww.hachette.com.au%2Fzana-fraillon%2Fthe-bone-sparrow&amp;psig=AOvVaw27RisJ-lNIoc--6Jvd3MsI&amp;ust=1593512471626000&amp;source=images&amp;cd=vfe&amp;ved=0CAIQjRxqFwoTCMiK1vPmpuoCFQAAAAAdAAAAABA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E0B0A-69A4-F346-9237-767504BE631B}"/>
              </a:ext>
            </a:extLst>
          </p:cNvPr>
          <p:cNvSpPr>
            <a:spLocks noGrp="1"/>
          </p:cNvSpPr>
          <p:nvPr>
            <p:ph idx="1"/>
          </p:nvPr>
        </p:nvSpPr>
        <p:spPr/>
        <p:txBody>
          <a:bodyPr>
            <a:normAutofit/>
          </a:bodyPr>
          <a:lstStyle/>
          <a:p>
            <a:pPr marL="0" indent="0" algn="ctr">
              <a:buNone/>
            </a:pPr>
            <a:r>
              <a:rPr lang="en-GB" sz="4800" dirty="0"/>
              <a:t>Lesson 1:</a:t>
            </a:r>
          </a:p>
          <a:p>
            <a:pPr marL="0" indent="0" algn="ctr">
              <a:buNone/>
            </a:pPr>
            <a:endParaRPr lang="en-GB" sz="4800" dirty="0"/>
          </a:p>
          <a:p>
            <a:pPr marL="0" indent="0" algn="ctr">
              <a:buNone/>
            </a:pPr>
            <a:r>
              <a:rPr lang="en-GB" sz="4800" dirty="0"/>
              <a:t>Predictions</a:t>
            </a:r>
          </a:p>
        </p:txBody>
      </p:sp>
    </p:spTree>
    <p:extLst>
      <p:ext uri="{BB962C8B-B14F-4D97-AF65-F5344CB8AC3E}">
        <p14:creationId xmlns:p14="http://schemas.microsoft.com/office/powerpoint/2010/main" val="10572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7669" y="171471"/>
            <a:ext cx="11096663" cy="935094"/>
          </a:xfrm>
        </p:spPr>
        <p:txBody>
          <a:bodyPr/>
          <a:lstStyle/>
          <a:p>
            <a:fld id="{B232D506-4C25-4977-AE66-6450AD9BDA74}" type="datetime2">
              <a:rPr lang="en-GB" sz="2078" b="1" u="sng">
                <a:solidFill>
                  <a:srgbClr val="002060"/>
                </a:solidFill>
                <a:latin typeface="Comic Sans MS" panose="030F0702030302020204" pitchFamily="66" charset="0"/>
              </a:rPr>
              <a:t>Tuesday, 29 June 2021</a:t>
            </a:fld>
            <a:endParaRPr lang="en-GB" sz="2078" b="1" u="sng" dirty="0">
              <a:solidFill>
                <a:srgbClr val="002060"/>
              </a:solidFill>
              <a:latin typeface="Comic Sans MS" panose="030F0702030302020204" pitchFamily="66" charset="0"/>
            </a:endParaRPr>
          </a:p>
          <a:p>
            <a:r>
              <a:rPr lang="en-GB" sz="2078" b="1" i="1" u="sng" dirty="0">
                <a:solidFill>
                  <a:srgbClr val="002060"/>
                </a:solidFill>
                <a:latin typeface="Comic Sans MS" panose="030F0702030302020204" pitchFamily="66" charset="0"/>
              </a:rPr>
              <a:t>Free Writing</a:t>
            </a:r>
          </a:p>
          <a:p>
            <a:r>
              <a:rPr lang="en-GB" sz="2078" b="1" u="sng" dirty="0">
                <a:solidFill>
                  <a:srgbClr val="002060"/>
                </a:solidFill>
                <a:latin typeface="Comic Sans MS" panose="030F0702030302020204" pitchFamily="66" charset="0"/>
              </a:rPr>
              <a:t>Learning Question: How can I write from within?</a:t>
            </a:r>
            <a:endParaRPr lang="en-GB" sz="2078" dirty="0">
              <a:solidFill>
                <a:srgbClr val="002060"/>
              </a:solidFill>
              <a:latin typeface="Comic Sans MS" panose="030F0702030302020204" pitchFamily="66" charset="0"/>
            </a:endParaRPr>
          </a:p>
        </p:txBody>
      </p:sp>
      <p:sp>
        <p:nvSpPr>
          <p:cNvPr id="10" name="Content Placeholder 2">
            <a:extLst>
              <a:ext uri="{FF2B5EF4-FFF2-40B4-BE49-F238E27FC236}">
                <a16:creationId xmlns:a16="http://schemas.microsoft.com/office/drawing/2014/main" id="{BCCAB0C8-89D0-4EDD-85C7-43146B5EDB85}"/>
              </a:ext>
            </a:extLst>
          </p:cNvPr>
          <p:cNvSpPr txBox="1">
            <a:spLocks/>
          </p:cNvSpPr>
          <p:nvPr/>
        </p:nvSpPr>
        <p:spPr>
          <a:xfrm>
            <a:off x="451004" y="1247114"/>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a:solidFill>
                  <a:srgbClr val="002060"/>
                </a:solidFill>
                <a:latin typeface="Comic Sans MS" panose="030F0702030302020204" pitchFamily="66" charset="0"/>
              </a:rPr>
              <a:t>Do Now: Match the correct definitions</a:t>
            </a:r>
          </a:p>
          <a:p>
            <a:pPr marL="0" indent="0" algn="ctr">
              <a:buNone/>
            </a:pPr>
            <a:endParaRPr lang="en-GB" sz="2424" b="1">
              <a:solidFill>
                <a:srgbClr val="002060"/>
              </a:solidFill>
              <a:latin typeface="Comic Sans MS" panose="030F0702030302020204" pitchFamily="66" charset="0"/>
            </a:endParaRPr>
          </a:p>
        </p:txBody>
      </p:sp>
      <p:sp>
        <p:nvSpPr>
          <p:cNvPr id="12" name="Content Placeholder 2">
            <a:extLst>
              <a:ext uri="{FF2B5EF4-FFF2-40B4-BE49-F238E27FC236}">
                <a16:creationId xmlns:a16="http://schemas.microsoft.com/office/drawing/2014/main" id="{50970C6C-05D9-4A13-B453-1B343F815489}"/>
              </a:ext>
            </a:extLst>
          </p:cNvPr>
          <p:cNvSpPr txBox="1">
            <a:spLocks/>
          </p:cNvSpPr>
          <p:nvPr/>
        </p:nvSpPr>
        <p:spPr>
          <a:xfrm>
            <a:off x="1607550" y="2039723"/>
            <a:ext cx="2431223" cy="4613130"/>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Characters </a:t>
            </a:r>
          </a:p>
          <a:p>
            <a:pPr marL="0" indent="0" algn="ctr">
              <a:buNone/>
            </a:pPr>
            <a:r>
              <a:rPr lang="en-GB" sz="2424" b="1">
                <a:solidFill>
                  <a:srgbClr val="002060"/>
                </a:solidFill>
                <a:latin typeface="Comic Sans MS" panose="030F0702030302020204" pitchFamily="66" charset="0"/>
              </a:rPr>
              <a:t>  </a:t>
            </a:r>
          </a:p>
          <a:p>
            <a:pPr marL="0" indent="0" algn="ctr">
              <a:buNone/>
            </a:pPr>
            <a:r>
              <a:rPr lang="en-GB" sz="2424" b="1">
                <a:solidFill>
                  <a:srgbClr val="002060"/>
                </a:solidFill>
                <a:latin typeface="Comic Sans MS" panose="030F0702030302020204" pitchFamily="66" charset="0"/>
              </a:rPr>
              <a:t>Belonging</a:t>
            </a:r>
          </a:p>
          <a:p>
            <a:pPr marL="0" indent="0" algn="ctr">
              <a:buNone/>
            </a:pPr>
            <a:r>
              <a:rPr lang="en-GB" sz="2424" b="1">
                <a:solidFill>
                  <a:srgbClr val="002060"/>
                </a:solidFill>
                <a:latin typeface="Comic Sans MS" panose="030F0702030302020204" pitchFamily="66" charset="0"/>
              </a:rPr>
              <a:t> </a:t>
            </a:r>
          </a:p>
          <a:p>
            <a:pPr marL="0" indent="0" algn="ctr">
              <a:buNone/>
            </a:pPr>
            <a:r>
              <a:rPr lang="en-GB" sz="2424" b="1">
                <a:solidFill>
                  <a:srgbClr val="002060"/>
                </a:solidFill>
                <a:latin typeface="Comic Sans MS" panose="030F0702030302020204" pitchFamily="66" charset="0"/>
              </a:rPr>
              <a:t>Narrative</a:t>
            </a:r>
          </a:p>
          <a:p>
            <a:pPr marL="0" indent="0" algn="ctr">
              <a:buNone/>
            </a:pPr>
            <a:r>
              <a:rPr lang="en-GB" sz="2424" b="1">
                <a:solidFill>
                  <a:srgbClr val="002060"/>
                </a:solidFill>
                <a:latin typeface="Comic Sans MS" panose="030F0702030302020204" pitchFamily="66" charset="0"/>
              </a:rPr>
              <a:t> </a:t>
            </a:r>
          </a:p>
          <a:p>
            <a:pPr marL="0" indent="0" algn="ctr">
              <a:buNone/>
            </a:pPr>
            <a:r>
              <a:rPr lang="en-GB" sz="2424" b="1">
                <a:solidFill>
                  <a:srgbClr val="002060"/>
                </a:solidFill>
                <a:latin typeface="Comic Sans MS" panose="030F0702030302020204" pitchFamily="66" charset="0"/>
              </a:rPr>
              <a:t>Narrator</a:t>
            </a:r>
          </a:p>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Perspective  </a:t>
            </a:r>
          </a:p>
        </p:txBody>
      </p:sp>
      <p:sp>
        <p:nvSpPr>
          <p:cNvPr id="13" name="Content Placeholder 2">
            <a:extLst>
              <a:ext uri="{FF2B5EF4-FFF2-40B4-BE49-F238E27FC236}">
                <a16:creationId xmlns:a16="http://schemas.microsoft.com/office/drawing/2014/main" id="{E30E75B1-E11D-42D8-8F97-846850EFFE3D}"/>
              </a:ext>
            </a:extLst>
          </p:cNvPr>
          <p:cNvSpPr txBox="1">
            <a:spLocks/>
          </p:cNvSpPr>
          <p:nvPr/>
        </p:nvSpPr>
        <p:spPr>
          <a:xfrm>
            <a:off x="5254438" y="5984923"/>
            <a:ext cx="5797582"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a:solidFill>
                  <a:srgbClr val="002060"/>
                </a:solidFill>
                <a:latin typeface="Comic Sans MS" panose="030F0702030302020204" pitchFamily="66" charset="0"/>
              </a:rPr>
              <a:t>A person in a novel, play or film. </a:t>
            </a:r>
          </a:p>
        </p:txBody>
      </p:sp>
      <p:sp>
        <p:nvSpPr>
          <p:cNvPr id="14" name="Content Placeholder 2">
            <a:extLst>
              <a:ext uri="{FF2B5EF4-FFF2-40B4-BE49-F238E27FC236}">
                <a16:creationId xmlns:a16="http://schemas.microsoft.com/office/drawing/2014/main" id="{24BBC7A9-E87E-4F81-A0DD-5E86BE1C18E5}"/>
              </a:ext>
            </a:extLst>
          </p:cNvPr>
          <p:cNvSpPr txBox="1">
            <a:spLocks/>
          </p:cNvSpPr>
          <p:nvPr/>
        </p:nvSpPr>
        <p:spPr>
          <a:xfrm>
            <a:off x="5254438" y="4279448"/>
            <a:ext cx="5797582"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a:solidFill>
                  <a:srgbClr val="002060"/>
                </a:solidFill>
                <a:latin typeface="Comic Sans MS" panose="030F0702030302020204" pitchFamily="66" charset="0"/>
              </a:rPr>
              <a:t>To be a member of something.</a:t>
            </a:r>
          </a:p>
        </p:txBody>
      </p:sp>
      <p:sp>
        <p:nvSpPr>
          <p:cNvPr id="15" name="Content Placeholder 2">
            <a:extLst>
              <a:ext uri="{FF2B5EF4-FFF2-40B4-BE49-F238E27FC236}">
                <a16:creationId xmlns:a16="http://schemas.microsoft.com/office/drawing/2014/main" id="{0ADFE78E-5CC3-407D-98CE-0ABCEF2362D5}"/>
              </a:ext>
            </a:extLst>
          </p:cNvPr>
          <p:cNvSpPr txBox="1">
            <a:spLocks/>
          </p:cNvSpPr>
          <p:nvPr/>
        </p:nvSpPr>
        <p:spPr>
          <a:xfrm>
            <a:off x="5254438" y="2417385"/>
            <a:ext cx="5797582"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a:solidFill>
                  <a:srgbClr val="002060"/>
                </a:solidFill>
                <a:latin typeface="Comic Sans MS" panose="030F0702030302020204" pitchFamily="66" charset="0"/>
              </a:rPr>
              <a:t>A viewpoint.</a:t>
            </a:r>
          </a:p>
        </p:txBody>
      </p:sp>
      <p:sp>
        <p:nvSpPr>
          <p:cNvPr id="16" name="Content Placeholder 2">
            <a:extLst>
              <a:ext uri="{FF2B5EF4-FFF2-40B4-BE49-F238E27FC236}">
                <a16:creationId xmlns:a16="http://schemas.microsoft.com/office/drawing/2014/main" id="{465596A4-9F75-4277-A71A-61AB1A342C00}"/>
              </a:ext>
            </a:extLst>
          </p:cNvPr>
          <p:cNvSpPr txBox="1">
            <a:spLocks/>
          </p:cNvSpPr>
          <p:nvPr/>
        </p:nvSpPr>
        <p:spPr>
          <a:xfrm>
            <a:off x="5254438" y="3366660"/>
            <a:ext cx="5797582"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a:solidFill>
                  <a:srgbClr val="002060"/>
                </a:solidFill>
                <a:latin typeface="Comic Sans MS" panose="030F0702030302020204" pitchFamily="66" charset="0"/>
              </a:rPr>
              <a:t>A story.</a:t>
            </a:r>
          </a:p>
        </p:txBody>
      </p:sp>
      <p:sp>
        <p:nvSpPr>
          <p:cNvPr id="17" name="Content Placeholder 2">
            <a:extLst>
              <a:ext uri="{FF2B5EF4-FFF2-40B4-BE49-F238E27FC236}">
                <a16:creationId xmlns:a16="http://schemas.microsoft.com/office/drawing/2014/main" id="{E94D4BFC-C6F8-4684-9CE4-72C1FF3DA278}"/>
              </a:ext>
            </a:extLst>
          </p:cNvPr>
          <p:cNvSpPr txBox="1">
            <a:spLocks/>
          </p:cNvSpPr>
          <p:nvPr/>
        </p:nvSpPr>
        <p:spPr>
          <a:xfrm>
            <a:off x="5285245" y="4988361"/>
            <a:ext cx="5797582" cy="809544"/>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a:solidFill>
                  <a:srgbClr val="002060"/>
                </a:solidFill>
                <a:latin typeface="Comic Sans MS" panose="030F0702030302020204" pitchFamily="66" charset="0"/>
              </a:rPr>
              <a:t>A storyteller who recounts the events of a story.</a:t>
            </a:r>
          </a:p>
        </p:txBody>
      </p:sp>
    </p:spTree>
    <p:extLst>
      <p:ext uri="{BB962C8B-B14F-4D97-AF65-F5344CB8AC3E}">
        <p14:creationId xmlns:p14="http://schemas.microsoft.com/office/powerpoint/2010/main" val="42816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5221" y="249657"/>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dirty="0">
                <a:solidFill>
                  <a:srgbClr val="002060"/>
                </a:solidFill>
                <a:latin typeface="Comic Sans MS" panose="030F0702030302020204" pitchFamily="66" charset="0"/>
              </a:rPr>
              <a:t>Free writing</a:t>
            </a:r>
          </a:p>
          <a:p>
            <a:pPr marL="0" indent="0" algn="ctr">
              <a:buNone/>
            </a:pPr>
            <a:endParaRPr lang="en-GB" sz="2424" b="1" dirty="0">
              <a:solidFill>
                <a:srgbClr val="002060"/>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08829A57-7391-496F-9335-B559D88B85F2}"/>
              </a:ext>
            </a:extLst>
          </p:cNvPr>
          <p:cNvSpPr txBox="1">
            <a:spLocks/>
          </p:cNvSpPr>
          <p:nvPr/>
        </p:nvSpPr>
        <p:spPr>
          <a:xfrm>
            <a:off x="1851593" y="3088822"/>
            <a:ext cx="8488814" cy="680355"/>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dirty="0">
                <a:solidFill>
                  <a:srgbClr val="002060"/>
                </a:solidFill>
                <a:latin typeface="Comic Sans MS" panose="030F0702030302020204" pitchFamily="66" charset="0"/>
              </a:rPr>
              <a:t>What do you think free writing means?</a:t>
            </a:r>
          </a:p>
        </p:txBody>
      </p:sp>
      <p:cxnSp>
        <p:nvCxnSpPr>
          <p:cNvPr id="4" name="Straight Arrow Connector 3">
            <a:extLst>
              <a:ext uri="{FF2B5EF4-FFF2-40B4-BE49-F238E27FC236}">
                <a16:creationId xmlns:a16="http://schemas.microsoft.com/office/drawing/2014/main" id="{C91E0D6E-8536-124F-B450-26742A23B0B4}"/>
              </a:ext>
            </a:extLst>
          </p:cNvPr>
          <p:cNvCxnSpPr>
            <a:stCxn id="7" idx="0"/>
          </p:cNvCxnSpPr>
          <p:nvPr/>
        </p:nvCxnSpPr>
        <p:spPr>
          <a:xfrm flipH="1" flipV="1">
            <a:off x="3519055" y="1884218"/>
            <a:ext cx="2576945" cy="1204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3EFCCB9-B4A3-D946-AC08-6A8A47FBB449}"/>
              </a:ext>
            </a:extLst>
          </p:cNvPr>
          <p:cNvCxnSpPr>
            <a:stCxn id="7" idx="0"/>
          </p:cNvCxnSpPr>
          <p:nvPr/>
        </p:nvCxnSpPr>
        <p:spPr>
          <a:xfrm flipV="1">
            <a:off x="6096000" y="1939636"/>
            <a:ext cx="2355273" cy="1149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9C13BD1-34D3-8F4F-B06E-552C18F22E9A}"/>
              </a:ext>
            </a:extLst>
          </p:cNvPr>
          <p:cNvCxnSpPr>
            <a:stCxn id="7" idx="2"/>
          </p:cNvCxnSpPr>
          <p:nvPr/>
        </p:nvCxnSpPr>
        <p:spPr>
          <a:xfrm flipH="1">
            <a:off x="3990109" y="3769177"/>
            <a:ext cx="2105891" cy="180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8F9D39-CF4B-0845-A64A-770B08639DA8}"/>
              </a:ext>
            </a:extLst>
          </p:cNvPr>
          <p:cNvCxnSpPr>
            <a:stCxn id="7" idx="2"/>
          </p:cNvCxnSpPr>
          <p:nvPr/>
        </p:nvCxnSpPr>
        <p:spPr>
          <a:xfrm>
            <a:off x="6096000" y="3769177"/>
            <a:ext cx="2161309" cy="2029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54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5221" y="49903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err="1">
                <a:solidFill>
                  <a:srgbClr val="002060"/>
                </a:solidFill>
                <a:latin typeface="Comic Sans MS" panose="030F0702030302020204" pitchFamily="66" charset="0"/>
              </a:rPr>
              <a:t>Subhi’s</a:t>
            </a:r>
            <a:r>
              <a:rPr lang="en-GB" sz="2424" b="1" u="sng">
                <a:solidFill>
                  <a:srgbClr val="002060"/>
                </a:solidFill>
                <a:latin typeface="Comic Sans MS" panose="030F0702030302020204" pitchFamily="66" charset="0"/>
              </a:rPr>
              <a:t> words </a:t>
            </a:r>
          </a:p>
          <a:p>
            <a:pPr marL="0" indent="0" algn="ctr">
              <a:buNone/>
            </a:pPr>
            <a:endParaRPr lang="en-GB" sz="2424" b="1">
              <a:solidFill>
                <a:srgbClr val="002060"/>
              </a:solidFill>
              <a:latin typeface="Comic Sans MS" panose="030F0702030302020204" pitchFamily="66" charset="0"/>
            </a:endParaRPr>
          </a:p>
        </p:txBody>
      </p:sp>
      <p:sp>
        <p:nvSpPr>
          <p:cNvPr id="6" name="Content Placeholder 2">
            <a:extLst>
              <a:ext uri="{FF2B5EF4-FFF2-40B4-BE49-F238E27FC236}">
                <a16:creationId xmlns:a16="http://schemas.microsoft.com/office/drawing/2014/main" id="{86498898-B02C-4A95-A168-67244AD68137}"/>
              </a:ext>
            </a:extLst>
          </p:cNvPr>
          <p:cNvSpPr txBox="1">
            <a:spLocks/>
          </p:cNvSpPr>
          <p:nvPr/>
        </p:nvSpPr>
        <p:spPr>
          <a:xfrm>
            <a:off x="1545211" y="1247115"/>
            <a:ext cx="9537957" cy="4551264"/>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424" b="1">
                <a:solidFill>
                  <a:srgbClr val="002060"/>
                </a:solidFill>
                <a:latin typeface="Comic Sans MS" panose="030F0702030302020204" pitchFamily="66" charset="0"/>
              </a:rPr>
              <a:t>“I find my notebook and pencil and I start to write. The letters flow from deep inside me without even a pause to worry about which way is which and where to put what. And</a:t>
            </a:r>
          </a:p>
          <a:p>
            <a:pPr marL="0" indent="0">
              <a:buNone/>
            </a:pPr>
            <a:r>
              <a:rPr lang="en-GB" sz="2424" b="1">
                <a:solidFill>
                  <a:srgbClr val="002060"/>
                </a:solidFill>
                <a:latin typeface="Comic Sans MS" panose="030F0702030302020204" pitchFamily="66" charset="0"/>
              </a:rPr>
              <a:t>my head fills with memories and stories from so long ago that fences weren’t even invented yet. Stories that haven’t even happened yet. Stories that the world won’t see for years and years. All those stories swirl through my head, but I suck them all in and tell them to wait. Because first I have to write the most important story of them all. The story which isn’t even a story. The story that has to be told, no matter how hard it is to tell.”</a:t>
            </a:r>
          </a:p>
        </p:txBody>
      </p:sp>
    </p:spTree>
    <p:extLst>
      <p:ext uri="{BB962C8B-B14F-4D97-AF65-F5344CB8AC3E}">
        <p14:creationId xmlns:p14="http://schemas.microsoft.com/office/powerpoint/2010/main" val="246244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5221" y="49903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a:solidFill>
                  <a:srgbClr val="002060"/>
                </a:solidFill>
                <a:latin typeface="Comic Sans MS" panose="030F0702030302020204" pitchFamily="66" charset="0"/>
              </a:rPr>
              <a:t>Free writing</a:t>
            </a:r>
          </a:p>
          <a:p>
            <a:pPr marL="0" indent="0" algn="ctr">
              <a:buNone/>
            </a:pPr>
            <a:endParaRPr lang="en-GB" sz="2424" b="1">
              <a:solidFill>
                <a:srgbClr val="002060"/>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08829A57-7391-496F-9335-B559D88B85F2}"/>
              </a:ext>
            </a:extLst>
          </p:cNvPr>
          <p:cNvSpPr txBox="1">
            <a:spLocks/>
          </p:cNvSpPr>
          <p:nvPr/>
        </p:nvSpPr>
        <p:spPr>
          <a:xfrm>
            <a:off x="1981587" y="2930284"/>
            <a:ext cx="8488814" cy="2446878"/>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3117" b="1">
                <a:solidFill>
                  <a:srgbClr val="002060"/>
                </a:solidFill>
                <a:latin typeface="Comic Sans MS" panose="030F0702030302020204" pitchFamily="66" charset="0"/>
              </a:rPr>
              <a:t>Why does the character choose to use free writing here?  </a:t>
            </a:r>
          </a:p>
          <a:p>
            <a:pPr marL="0" indent="0" algn="ctr">
              <a:buNone/>
            </a:pPr>
            <a:r>
              <a:rPr lang="en-GB" sz="3117" b="1">
                <a:solidFill>
                  <a:srgbClr val="002060"/>
                </a:solidFill>
                <a:latin typeface="Comic Sans MS" panose="030F0702030302020204" pitchFamily="66" charset="0"/>
              </a:rPr>
              <a:t>How can it be powerful technique?  </a:t>
            </a:r>
          </a:p>
          <a:p>
            <a:pPr marL="0" indent="0" algn="ctr">
              <a:buNone/>
            </a:pPr>
            <a:r>
              <a:rPr lang="en-GB" sz="3117" b="1">
                <a:solidFill>
                  <a:srgbClr val="002060"/>
                </a:solidFill>
                <a:latin typeface="Comic Sans MS" panose="030F0702030302020204" pitchFamily="66" charset="0"/>
              </a:rPr>
              <a:t>Why is it important technique?</a:t>
            </a:r>
          </a:p>
          <a:p>
            <a:pPr marL="0" indent="0" algn="ctr">
              <a:buNone/>
            </a:pPr>
            <a:endParaRPr lang="en-GB" sz="2424" b="1">
              <a:solidFill>
                <a:srgbClr val="002060"/>
              </a:solidFill>
              <a:latin typeface="Comic Sans MS" panose="030F0702030302020204" pitchFamily="66" charset="0"/>
            </a:endParaRPr>
          </a:p>
        </p:txBody>
      </p:sp>
      <p:grpSp>
        <p:nvGrpSpPr>
          <p:cNvPr id="8" name="Group 7">
            <a:extLst>
              <a:ext uri="{FF2B5EF4-FFF2-40B4-BE49-F238E27FC236}">
                <a16:creationId xmlns:a16="http://schemas.microsoft.com/office/drawing/2014/main" id="{5BE269E0-207B-4A89-857C-D575D84C5BB5}"/>
              </a:ext>
            </a:extLst>
          </p:cNvPr>
          <p:cNvGrpSpPr/>
          <p:nvPr/>
        </p:nvGrpSpPr>
        <p:grpSpPr>
          <a:xfrm>
            <a:off x="4571493" y="1563927"/>
            <a:ext cx="3049014" cy="1162258"/>
            <a:chOff x="4738429" y="4995699"/>
            <a:chExt cx="3521894" cy="1342515"/>
          </a:xfrm>
        </p:grpSpPr>
        <p:pic>
          <p:nvPicPr>
            <p:cNvPr id="9" name="Google Shape;214;p13">
              <a:extLst>
                <a:ext uri="{FF2B5EF4-FFF2-40B4-BE49-F238E27FC236}">
                  <a16:creationId xmlns:a16="http://schemas.microsoft.com/office/drawing/2014/main" id="{CE94E260-050F-48C2-9E83-1D6584D7C344}"/>
                </a:ext>
              </a:extLst>
            </p:cNvPr>
            <p:cNvPicPr preferRelativeResize="0"/>
            <p:nvPr/>
          </p:nvPicPr>
          <p:blipFill rotWithShape="1">
            <a:blip r:embed="rId3">
              <a:alphaModFix/>
            </a:blip>
            <a:srcRect/>
            <a:stretch/>
          </p:blipFill>
          <p:spPr>
            <a:xfrm>
              <a:off x="4738429" y="4995699"/>
              <a:ext cx="1039830" cy="1039830"/>
            </a:xfrm>
            <a:prstGeom prst="rect">
              <a:avLst/>
            </a:prstGeom>
            <a:noFill/>
            <a:ln>
              <a:noFill/>
            </a:ln>
          </p:spPr>
        </p:pic>
        <p:pic>
          <p:nvPicPr>
            <p:cNvPr id="10" name="Google Shape;215;p13">
              <a:extLst>
                <a:ext uri="{FF2B5EF4-FFF2-40B4-BE49-F238E27FC236}">
                  <a16:creationId xmlns:a16="http://schemas.microsoft.com/office/drawing/2014/main" id="{9E1B53E9-610A-4034-B71C-FB54AC8A2486}"/>
                </a:ext>
              </a:extLst>
            </p:cNvPr>
            <p:cNvPicPr preferRelativeResize="0"/>
            <p:nvPr/>
          </p:nvPicPr>
          <p:blipFill rotWithShape="1">
            <a:blip r:embed="rId4">
              <a:alphaModFix/>
            </a:blip>
            <a:srcRect/>
            <a:stretch/>
          </p:blipFill>
          <p:spPr>
            <a:xfrm>
              <a:off x="6002295" y="5059424"/>
              <a:ext cx="845418" cy="895208"/>
            </a:xfrm>
            <a:prstGeom prst="rect">
              <a:avLst/>
            </a:prstGeom>
            <a:noFill/>
            <a:ln>
              <a:noFill/>
            </a:ln>
          </p:spPr>
        </p:pic>
        <p:pic>
          <p:nvPicPr>
            <p:cNvPr id="11" name="Google Shape;216;p13">
              <a:extLst>
                <a:ext uri="{FF2B5EF4-FFF2-40B4-BE49-F238E27FC236}">
                  <a16:creationId xmlns:a16="http://schemas.microsoft.com/office/drawing/2014/main" id="{11A7F1F7-EA21-4D28-8FB4-0CAC5DB9D608}"/>
                </a:ext>
              </a:extLst>
            </p:cNvPr>
            <p:cNvPicPr preferRelativeResize="0"/>
            <p:nvPr/>
          </p:nvPicPr>
          <p:blipFill rotWithShape="1">
            <a:blip r:embed="rId5">
              <a:alphaModFix/>
            </a:blip>
            <a:srcRect/>
            <a:stretch/>
          </p:blipFill>
          <p:spPr>
            <a:xfrm>
              <a:off x="7071749" y="5059424"/>
              <a:ext cx="936117" cy="787985"/>
            </a:xfrm>
            <a:prstGeom prst="rect">
              <a:avLst/>
            </a:prstGeom>
            <a:noFill/>
            <a:ln>
              <a:noFill/>
            </a:ln>
          </p:spPr>
        </p:pic>
        <p:sp>
          <p:nvSpPr>
            <p:cNvPr id="12" name="TextBox 11">
              <a:extLst>
                <a:ext uri="{FF2B5EF4-FFF2-40B4-BE49-F238E27FC236}">
                  <a16:creationId xmlns:a16="http://schemas.microsoft.com/office/drawing/2014/main" id="{B0F0E757-12CE-4E11-8836-2A9E0D48AA87}"/>
                </a:ext>
              </a:extLst>
            </p:cNvPr>
            <p:cNvSpPr txBox="1"/>
            <p:nvPr/>
          </p:nvSpPr>
          <p:spPr>
            <a:xfrm>
              <a:off x="5435104" y="5954632"/>
              <a:ext cx="2825219" cy="383582"/>
            </a:xfrm>
            <a:prstGeom prst="rect">
              <a:avLst/>
            </a:prstGeom>
            <a:noFill/>
          </p:spPr>
          <p:txBody>
            <a:bodyPr wrap="square" rtlCol="0">
              <a:spAutoFit/>
            </a:bodyPr>
            <a:lstStyle/>
            <a:p>
              <a:r>
                <a:rPr lang="en-GB" sz="1558"/>
                <a:t>Think Pair Share </a:t>
              </a:r>
            </a:p>
          </p:txBody>
        </p:sp>
      </p:grpSp>
    </p:spTree>
    <p:extLst>
      <p:ext uri="{BB962C8B-B14F-4D97-AF65-F5344CB8AC3E}">
        <p14:creationId xmlns:p14="http://schemas.microsoft.com/office/powerpoint/2010/main" val="417911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5221" y="49903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a:solidFill>
                  <a:srgbClr val="002060"/>
                </a:solidFill>
                <a:latin typeface="Comic Sans MS" panose="030F0702030302020204" pitchFamily="66" charset="0"/>
              </a:rPr>
              <a:t>Free Writing.</a:t>
            </a:r>
          </a:p>
          <a:p>
            <a:pPr marL="0" indent="0" algn="ctr">
              <a:buNone/>
            </a:pPr>
            <a:endParaRPr lang="en-GB" sz="2424" b="1">
              <a:solidFill>
                <a:srgbClr val="002060"/>
              </a:solidFill>
              <a:latin typeface="Comic Sans MS" panose="030F0702030302020204" pitchFamily="66" charset="0"/>
            </a:endParaRPr>
          </a:p>
        </p:txBody>
      </p:sp>
      <p:sp>
        <p:nvSpPr>
          <p:cNvPr id="6" name="Content Placeholder 2">
            <a:extLst>
              <a:ext uri="{FF2B5EF4-FFF2-40B4-BE49-F238E27FC236}">
                <a16:creationId xmlns:a16="http://schemas.microsoft.com/office/drawing/2014/main" id="{86498898-B02C-4A95-A168-67244AD68137}"/>
              </a:ext>
            </a:extLst>
          </p:cNvPr>
          <p:cNvSpPr txBox="1">
            <a:spLocks/>
          </p:cNvSpPr>
          <p:nvPr/>
        </p:nvSpPr>
        <p:spPr>
          <a:xfrm>
            <a:off x="1077663" y="1323272"/>
            <a:ext cx="10036674" cy="1745509"/>
          </a:xfrm>
          <a:prstGeom prst="rect">
            <a:avLst/>
          </a:prstGeom>
          <a:solidFill>
            <a:srgbClr val="FFFFFF">
              <a:alpha val="65098"/>
            </a:srgbClr>
          </a:solidFill>
          <a:ln>
            <a:solidFill>
              <a:schemeClr val="tx2">
                <a:lumMod val="75000"/>
              </a:schemeClr>
            </a:solidFill>
          </a:ln>
        </p:spPr>
        <p:txBody>
          <a:bodyPr vert="horz" lIns="66483" tIns="33241" rIns="66483" bIns="33241" rtlCol="0" anchor="t">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424" b="1">
                <a:solidFill>
                  <a:srgbClr val="002060"/>
                </a:solidFill>
                <a:latin typeface="Comic Sans MS"/>
              </a:rPr>
              <a:t>You are now going to experience the power of writing by spending 7 minutes to write about anything you wish. This piece of writing can remain </a:t>
            </a:r>
            <a:r>
              <a:rPr lang="en-GB" sz="2424" b="1" u="sng">
                <a:solidFill>
                  <a:srgbClr val="002060"/>
                </a:solidFill>
                <a:latin typeface="Comic Sans MS"/>
              </a:rPr>
              <a:t>private</a:t>
            </a:r>
            <a:r>
              <a:rPr lang="en-GB" sz="2424" b="1">
                <a:solidFill>
                  <a:srgbClr val="002060"/>
                </a:solidFill>
                <a:latin typeface="Comic Sans MS"/>
              </a:rPr>
              <a:t> and will not be seen or marked by your teacher if you don’t want them to. </a:t>
            </a:r>
            <a:endParaRPr lang="en-GB" sz="2424" b="1">
              <a:solidFill>
                <a:srgbClr val="002060"/>
              </a:solidFill>
              <a:latin typeface="Comic Sans MS" panose="030F0702030302020204" pitchFamily="66" charset="0"/>
            </a:endParaRPr>
          </a:p>
        </p:txBody>
      </p:sp>
      <p:sp>
        <p:nvSpPr>
          <p:cNvPr id="16" name="Content Placeholder 2">
            <a:extLst>
              <a:ext uri="{FF2B5EF4-FFF2-40B4-BE49-F238E27FC236}">
                <a16:creationId xmlns:a16="http://schemas.microsoft.com/office/drawing/2014/main" id="{653AB138-DE45-4EBF-8189-413A72F3C553}"/>
              </a:ext>
            </a:extLst>
          </p:cNvPr>
          <p:cNvSpPr txBox="1">
            <a:spLocks/>
          </p:cNvSpPr>
          <p:nvPr/>
        </p:nvSpPr>
        <p:spPr>
          <a:xfrm>
            <a:off x="1697907" y="3441544"/>
            <a:ext cx="8081432" cy="695352"/>
          </a:xfrm>
          <a:prstGeom prst="rect">
            <a:avLst/>
          </a:prstGeom>
          <a:noFill/>
          <a:ln>
            <a:no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424" b="1" dirty="0">
                <a:solidFill>
                  <a:srgbClr val="002060"/>
                </a:solidFill>
                <a:latin typeface="Comic Sans MS" panose="030F0702030302020204" pitchFamily="66" charset="0"/>
              </a:rPr>
              <a:t>It could be something that is important to you.</a:t>
            </a:r>
          </a:p>
          <a:p>
            <a:pPr marL="0" indent="0">
              <a:buNone/>
            </a:pPr>
            <a:endParaRPr lang="en-GB" sz="2424" b="1" dirty="0">
              <a:solidFill>
                <a:srgbClr val="002060"/>
              </a:solidFill>
              <a:latin typeface="Comic Sans MS" panose="030F0702030302020204" pitchFamily="66" charset="0"/>
            </a:endParaRPr>
          </a:p>
          <a:p>
            <a:pPr marL="0" indent="0">
              <a:buNone/>
            </a:pPr>
            <a:r>
              <a:rPr lang="en-GB" sz="2424" b="1" dirty="0">
                <a:solidFill>
                  <a:srgbClr val="002060"/>
                </a:solidFill>
                <a:latin typeface="Comic Sans MS" panose="030F0702030302020204" pitchFamily="66" charset="0"/>
              </a:rPr>
              <a:t>It could be a memory or a story </a:t>
            </a:r>
          </a:p>
          <a:p>
            <a:pPr marL="0" indent="0">
              <a:buNone/>
            </a:pPr>
            <a:endParaRPr lang="en-GB" sz="2424" b="1" dirty="0">
              <a:solidFill>
                <a:srgbClr val="002060"/>
              </a:solidFill>
              <a:latin typeface="Comic Sans MS" panose="030F0702030302020204" pitchFamily="66" charset="0"/>
            </a:endParaRPr>
          </a:p>
          <a:p>
            <a:pPr marL="0" indent="0">
              <a:buNone/>
            </a:pPr>
            <a:r>
              <a:rPr lang="en-GB" sz="2424" b="1" dirty="0">
                <a:solidFill>
                  <a:srgbClr val="002060"/>
                </a:solidFill>
                <a:latin typeface="Comic Sans MS" panose="030F0702030302020204" pitchFamily="66" charset="0"/>
              </a:rPr>
              <a:t>It could be something you just wish to get off your chest.  </a:t>
            </a:r>
          </a:p>
          <a:p>
            <a:pPr marL="0" indent="0">
              <a:buNone/>
            </a:pPr>
            <a:endParaRPr lang="en-GB" sz="2424"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65250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5221" y="49903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a:solidFill>
                  <a:srgbClr val="002060"/>
                </a:solidFill>
                <a:latin typeface="Comic Sans MS" panose="030F0702030302020204" pitchFamily="66" charset="0"/>
              </a:rPr>
              <a:t>Self Reflection</a:t>
            </a:r>
          </a:p>
          <a:p>
            <a:pPr marL="0" indent="0" algn="ctr">
              <a:buNone/>
            </a:pPr>
            <a:endParaRPr lang="en-GB" sz="2424" b="1">
              <a:solidFill>
                <a:srgbClr val="002060"/>
              </a:solidFill>
              <a:latin typeface="Comic Sans MS" panose="030F0702030302020204" pitchFamily="66" charset="0"/>
            </a:endParaRPr>
          </a:p>
        </p:txBody>
      </p:sp>
      <p:sp>
        <p:nvSpPr>
          <p:cNvPr id="6" name="Content Placeholder 2">
            <a:extLst>
              <a:ext uri="{FF2B5EF4-FFF2-40B4-BE49-F238E27FC236}">
                <a16:creationId xmlns:a16="http://schemas.microsoft.com/office/drawing/2014/main" id="{86498898-B02C-4A95-A168-67244AD68137}"/>
              </a:ext>
            </a:extLst>
          </p:cNvPr>
          <p:cNvSpPr txBox="1">
            <a:spLocks/>
          </p:cNvSpPr>
          <p:nvPr/>
        </p:nvSpPr>
        <p:spPr>
          <a:xfrm>
            <a:off x="1545211" y="1247115"/>
            <a:ext cx="9537957" cy="1059622"/>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424" b="1">
                <a:solidFill>
                  <a:srgbClr val="002060"/>
                </a:solidFill>
                <a:latin typeface="Comic Sans MS" panose="030F0702030302020204" pitchFamily="66" charset="0"/>
              </a:rPr>
              <a:t>Choose one of the following questions to answer in your book below your free piece of writing. </a:t>
            </a:r>
          </a:p>
        </p:txBody>
      </p:sp>
      <p:sp>
        <p:nvSpPr>
          <p:cNvPr id="11" name="Content Placeholder 2">
            <a:extLst>
              <a:ext uri="{FF2B5EF4-FFF2-40B4-BE49-F238E27FC236}">
                <a16:creationId xmlns:a16="http://schemas.microsoft.com/office/drawing/2014/main" id="{04161279-D29C-4CE2-92CE-FCAD6BB3DE47}"/>
              </a:ext>
            </a:extLst>
          </p:cNvPr>
          <p:cNvSpPr txBox="1">
            <a:spLocks/>
          </p:cNvSpPr>
          <p:nvPr/>
        </p:nvSpPr>
        <p:spPr>
          <a:xfrm>
            <a:off x="921814" y="2737887"/>
            <a:ext cx="10161354" cy="695352"/>
          </a:xfrm>
          <a:prstGeom prst="rect">
            <a:avLst/>
          </a:prstGeom>
          <a:noFill/>
          <a:ln>
            <a:no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424" b="1" dirty="0">
                <a:solidFill>
                  <a:srgbClr val="FF0000"/>
                </a:solidFill>
                <a:latin typeface="Comic Sans MS" panose="030F0702030302020204" pitchFamily="66" charset="0"/>
              </a:rPr>
              <a:t>How did you feel about writing from within?</a:t>
            </a:r>
          </a:p>
          <a:p>
            <a:pPr marL="0" indent="0">
              <a:buNone/>
            </a:pPr>
            <a:r>
              <a:rPr lang="en-GB" sz="2424" b="1" dirty="0">
                <a:solidFill>
                  <a:srgbClr val="00B050"/>
                </a:solidFill>
                <a:latin typeface="Comic Sans MS" panose="030F0702030302020204" pitchFamily="66" charset="0"/>
              </a:rPr>
              <a:t>Was it different to writing in a lesson or against a question or task? Explain why.</a:t>
            </a:r>
          </a:p>
          <a:p>
            <a:pPr marL="0" indent="0">
              <a:buNone/>
            </a:pPr>
            <a:r>
              <a:rPr lang="en-GB" sz="2424" b="1" dirty="0">
                <a:solidFill>
                  <a:srgbClr val="7030A0"/>
                </a:solidFill>
                <a:latin typeface="Comic Sans MS" panose="030F0702030302020204" pitchFamily="66" charset="0"/>
              </a:rPr>
              <a:t>Why might it be important to write for pleasure or expression as well as for purpose? </a:t>
            </a:r>
          </a:p>
          <a:p>
            <a:pPr marL="0" indent="0">
              <a:buNone/>
            </a:pPr>
            <a:r>
              <a:rPr lang="en-GB" sz="2424" b="1" dirty="0">
                <a:solidFill>
                  <a:schemeClr val="accent2"/>
                </a:solidFill>
                <a:latin typeface="Comic Sans MS" panose="030F0702030302020204" pitchFamily="66" charset="0"/>
              </a:rPr>
              <a:t>Is there an issue you feel strong enough about to want to write about it? </a:t>
            </a:r>
          </a:p>
          <a:p>
            <a:pPr marL="0" indent="0">
              <a:buNone/>
            </a:pPr>
            <a:r>
              <a:rPr lang="en-GB" sz="2424" b="1" dirty="0">
                <a:solidFill>
                  <a:schemeClr val="accent1"/>
                </a:solidFill>
                <a:latin typeface="Comic Sans MS" panose="030F0702030302020204" pitchFamily="66" charset="0"/>
              </a:rPr>
              <a:t>Would you be writing for you or for an audience? Explain your reason. </a:t>
            </a:r>
          </a:p>
        </p:txBody>
      </p:sp>
    </p:spTree>
    <p:extLst>
      <p:ext uri="{BB962C8B-B14F-4D97-AF65-F5344CB8AC3E}">
        <p14:creationId xmlns:p14="http://schemas.microsoft.com/office/powerpoint/2010/main" val="35048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E0B0A-69A4-F346-9237-767504BE631B}"/>
              </a:ext>
            </a:extLst>
          </p:cNvPr>
          <p:cNvSpPr>
            <a:spLocks noGrp="1"/>
          </p:cNvSpPr>
          <p:nvPr>
            <p:ph idx="1"/>
          </p:nvPr>
        </p:nvSpPr>
        <p:spPr/>
        <p:txBody>
          <a:bodyPr>
            <a:normAutofit/>
          </a:bodyPr>
          <a:lstStyle/>
          <a:p>
            <a:pPr marL="0" indent="0" algn="ctr">
              <a:buNone/>
            </a:pPr>
            <a:r>
              <a:rPr lang="en-GB" sz="4800" dirty="0"/>
              <a:t>Lesson 3:</a:t>
            </a:r>
          </a:p>
          <a:p>
            <a:pPr marL="0" indent="0" algn="ctr">
              <a:buNone/>
            </a:pPr>
            <a:endParaRPr lang="en-GB" sz="4800" dirty="0"/>
          </a:p>
          <a:p>
            <a:pPr marL="0" indent="0" algn="ctr">
              <a:buNone/>
            </a:pPr>
            <a:r>
              <a:rPr lang="en-GB" sz="4800" dirty="0"/>
              <a:t>Purpose of stories</a:t>
            </a:r>
          </a:p>
        </p:txBody>
      </p:sp>
    </p:spTree>
    <p:extLst>
      <p:ext uri="{BB962C8B-B14F-4D97-AF65-F5344CB8AC3E}">
        <p14:creationId xmlns:p14="http://schemas.microsoft.com/office/powerpoint/2010/main" val="249248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13451" y="147858"/>
            <a:ext cx="11096663" cy="935094"/>
          </a:xfrm>
        </p:spPr>
        <p:txBody>
          <a:bodyPr/>
          <a:lstStyle/>
          <a:p>
            <a:fld id="{B232D506-4C25-4977-AE66-6450AD9BDA74}" type="datetime2">
              <a:rPr lang="en-GB" sz="2078" b="1" u="sng">
                <a:solidFill>
                  <a:srgbClr val="002060"/>
                </a:solidFill>
                <a:latin typeface="Comic Sans MS" panose="030F0702030302020204" pitchFamily="66" charset="0"/>
              </a:rPr>
              <a:t>Tuesday, 29 June 2021</a:t>
            </a:fld>
            <a:endParaRPr lang="en-GB" sz="2078" b="1" u="sng" dirty="0">
              <a:solidFill>
                <a:srgbClr val="002060"/>
              </a:solidFill>
              <a:latin typeface="Comic Sans MS" panose="030F0702030302020204" pitchFamily="66" charset="0"/>
            </a:endParaRPr>
          </a:p>
          <a:p>
            <a:r>
              <a:rPr lang="en-GB" sz="2078" b="1" i="1" u="sng" dirty="0">
                <a:solidFill>
                  <a:srgbClr val="002060"/>
                </a:solidFill>
                <a:latin typeface="Comic Sans MS" panose="030F0702030302020204" pitchFamily="66" charset="0"/>
              </a:rPr>
              <a:t>The purpose of stories</a:t>
            </a:r>
          </a:p>
          <a:p>
            <a:r>
              <a:rPr lang="en-GB" sz="2078" b="1" u="sng" dirty="0">
                <a:solidFill>
                  <a:srgbClr val="002060"/>
                </a:solidFill>
                <a:latin typeface="Comic Sans MS" panose="030F0702030302020204" pitchFamily="66" charset="0"/>
              </a:rPr>
              <a:t>Learning Question: Why do people write stories?</a:t>
            </a:r>
            <a:endParaRPr lang="en-GB" sz="2078" dirty="0">
              <a:solidFill>
                <a:srgbClr val="002060"/>
              </a:solidFill>
              <a:latin typeface="Comic Sans MS" panose="030F0702030302020204" pitchFamily="66" charset="0"/>
            </a:endParaRPr>
          </a:p>
        </p:txBody>
      </p:sp>
      <p:sp>
        <p:nvSpPr>
          <p:cNvPr id="5" name="Content Placeholder 2"/>
          <p:cNvSpPr txBox="1">
            <a:spLocks/>
          </p:cNvSpPr>
          <p:nvPr/>
        </p:nvSpPr>
        <p:spPr>
          <a:xfrm>
            <a:off x="451004" y="1247114"/>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a:solidFill>
                  <a:srgbClr val="002060"/>
                </a:solidFill>
                <a:latin typeface="Comic Sans MS" panose="030F0702030302020204" pitchFamily="66" charset="0"/>
              </a:rPr>
              <a:t>Do Now: What is your favourite story?</a:t>
            </a:r>
          </a:p>
          <a:p>
            <a:pPr marL="0" indent="0" algn="ctr">
              <a:buNone/>
            </a:pPr>
            <a:endParaRPr lang="en-GB" sz="2424" b="1">
              <a:solidFill>
                <a:srgbClr val="002060"/>
              </a:solidFill>
              <a:latin typeface="Comic Sans MS" panose="030F0702030302020204" pitchFamily="66" charset="0"/>
            </a:endParaRPr>
          </a:p>
        </p:txBody>
      </p:sp>
      <p:sp>
        <p:nvSpPr>
          <p:cNvPr id="11" name="Content Placeholder 2">
            <a:extLst>
              <a:ext uri="{FF2B5EF4-FFF2-40B4-BE49-F238E27FC236}">
                <a16:creationId xmlns:a16="http://schemas.microsoft.com/office/drawing/2014/main" id="{BD1F5ACE-87A7-43E3-9F69-93BAA7CA306F}"/>
              </a:ext>
            </a:extLst>
          </p:cNvPr>
          <p:cNvSpPr txBox="1">
            <a:spLocks/>
          </p:cNvSpPr>
          <p:nvPr/>
        </p:nvSpPr>
        <p:spPr>
          <a:xfrm>
            <a:off x="1904982" y="2946336"/>
            <a:ext cx="8929272" cy="1653373"/>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a:solidFill>
                  <a:srgbClr val="002060"/>
                </a:solidFill>
                <a:latin typeface="Comic Sans MS" panose="030F0702030302020204" pitchFamily="66" charset="0"/>
              </a:rPr>
              <a:t>Think of your favourite story. This can be from a movie or a book. What made the story engaging for you? How did it make you feel? Why would you recommend the story?</a:t>
            </a:r>
          </a:p>
        </p:txBody>
      </p:sp>
    </p:spTree>
    <p:extLst>
      <p:ext uri="{BB962C8B-B14F-4D97-AF65-F5344CB8AC3E}">
        <p14:creationId xmlns:p14="http://schemas.microsoft.com/office/powerpoint/2010/main" val="74895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dirty="0">
                <a:solidFill>
                  <a:srgbClr val="002060"/>
                </a:solidFill>
                <a:latin typeface="Comic Sans MS" panose="030F0702030302020204" pitchFamily="66" charset="0"/>
              </a:rPr>
              <a:t>Why do people choose to write stories? </a:t>
            </a:r>
            <a:r>
              <a:rPr lang="en-GB" sz="2424" b="1" u="sng" dirty="0" err="1">
                <a:solidFill>
                  <a:srgbClr val="002060"/>
                </a:solidFill>
                <a:latin typeface="Comic Sans MS" panose="030F0702030302020204" pitchFamily="66" charset="0"/>
              </a:rPr>
              <a:t>Mindmap</a:t>
            </a:r>
            <a:r>
              <a:rPr lang="en-GB" sz="2424" b="1" u="sng" dirty="0">
                <a:solidFill>
                  <a:srgbClr val="002060"/>
                </a:solidFill>
                <a:latin typeface="Comic Sans MS" panose="030F0702030302020204" pitchFamily="66" charset="0"/>
              </a:rPr>
              <a:t> ideas below</a:t>
            </a:r>
          </a:p>
          <a:p>
            <a:pPr marL="0" indent="0" algn="ctr">
              <a:buNone/>
            </a:pPr>
            <a:endParaRPr lang="en-GB" sz="2424" b="1" dirty="0">
              <a:solidFill>
                <a:srgbClr val="002060"/>
              </a:solidFill>
              <a:latin typeface="Comic Sans MS" panose="030F0702030302020204" pitchFamily="66" charset="0"/>
            </a:endParaRPr>
          </a:p>
        </p:txBody>
      </p:sp>
      <p:sp>
        <p:nvSpPr>
          <p:cNvPr id="4" name="Cloud 3">
            <a:extLst>
              <a:ext uri="{FF2B5EF4-FFF2-40B4-BE49-F238E27FC236}">
                <a16:creationId xmlns:a16="http://schemas.microsoft.com/office/drawing/2014/main" id="{836198AE-4B35-4B07-9A00-4C82B7E62D34}"/>
              </a:ext>
            </a:extLst>
          </p:cNvPr>
          <p:cNvSpPr/>
          <p:nvPr/>
        </p:nvSpPr>
        <p:spPr>
          <a:xfrm>
            <a:off x="3015854" y="1995190"/>
            <a:ext cx="6109516" cy="342915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8"/>
          </a:p>
        </p:txBody>
      </p:sp>
      <p:sp>
        <p:nvSpPr>
          <p:cNvPr id="3" name="TextBox 2">
            <a:extLst>
              <a:ext uri="{FF2B5EF4-FFF2-40B4-BE49-F238E27FC236}">
                <a16:creationId xmlns:a16="http://schemas.microsoft.com/office/drawing/2014/main" id="{50277314-5A76-014E-92FE-F3F4526F207B}"/>
              </a:ext>
            </a:extLst>
          </p:cNvPr>
          <p:cNvSpPr txBox="1"/>
          <p:nvPr/>
        </p:nvSpPr>
        <p:spPr>
          <a:xfrm>
            <a:off x="4689781" y="3448155"/>
            <a:ext cx="2812437" cy="523220"/>
          </a:xfrm>
          <a:prstGeom prst="rect">
            <a:avLst/>
          </a:prstGeom>
          <a:noFill/>
        </p:spPr>
        <p:txBody>
          <a:bodyPr wrap="none" rtlCol="0">
            <a:spAutoFit/>
          </a:bodyPr>
          <a:lstStyle/>
          <a:p>
            <a:r>
              <a:rPr lang="en-GB" sz="2800" dirty="0"/>
              <a:t>Purpose of stories</a:t>
            </a:r>
          </a:p>
        </p:txBody>
      </p:sp>
    </p:spTree>
    <p:extLst>
      <p:ext uri="{BB962C8B-B14F-4D97-AF65-F5344CB8AC3E}">
        <p14:creationId xmlns:p14="http://schemas.microsoft.com/office/powerpoint/2010/main" val="338811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71172" y="203455"/>
            <a:ext cx="2431223" cy="6310034"/>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endParaRPr lang="en-GB" sz="2424" b="1">
              <a:solidFill>
                <a:srgbClr val="002060"/>
              </a:solidFill>
              <a:latin typeface="Comic Sans MS" panose="030F0702030302020204" pitchFamily="66" charset="0"/>
            </a:endParaRPr>
          </a:p>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What does this quote mean?</a:t>
            </a:r>
          </a:p>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Why would Fraillon address her audience first before the story? </a:t>
            </a:r>
          </a:p>
        </p:txBody>
      </p:sp>
      <p:pic>
        <p:nvPicPr>
          <p:cNvPr id="8" name="Picture 7">
            <a:extLst>
              <a:ext uri="{FF2B5EF4-FFF2-40B4-BE49-F238E27FC236}">
                <a16:creationId xmlns:a16="http://schemas.microsoft.com/office/drawing/2014/main" id="{8C20118A-A668-4CA7-B725-083D6C3E162F}"/>
              </a:ext>
            </a:extLst>
          </p:cNvPr>
          <p:cNvPicPr>
            <a:picLocks noChangeAspect="1"/>
          </p:cNvPicPr>
          <p:nvPr/>
        </p:nvPicPr>
        <p:blipFill rotWithShape="1">
          <a:blip r:embed="rId3">
            <a:extLst>
              <a:ext uri="{28A0092B-C50C-407E-A947-70E740481C1C}">
                <a14:useLocalDpi xmlns:a14="http://schemas.microsoft.com/office/drawing/2010/main" val="0"/>
              </a:ext>
            </a:extLst>
          </a:blip>
          <a:srcRect t="15735"/>
          <a:stretch/>
        </p:blipFill>
        <p:spPr>
          <a:xfrm>
            <a:off x="4599850" y="273983"/>
            <a:ext cx="5974723" cy="6310035"/>
          </a:xfrm>
          <a:prstGeom prst="rect">
            <a:avLst/>
          </a:prstGeom>
        </p:spPr>
      </p:pic>
    </p:spTree>
    <p:extLst>
      <p:ext uri="{BB962C8B-B14F-4D97-AF65-F5344CB8AC3E}">
        <p14:creationId xmlns:p14="http://schemas.microsoft.com/office/powerpoint/2010/main" val="294312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7669" y="171471"/>
            <a:ext cx="11096663" cy="935094"/>
          </a:xfrm>
        </p:spPr>
        <p:txBody>
          <a:bodyPr/>
          <a:lstStyle/>
          <a:p>
            <a:fld id="{B232D506-4C25-4977-AE66-6450AD9BDA74}" type="datetime2">
              <a:rPr lang="en-GB" sz="2078" b="1" u="sng">
                <a:solidFill>
                  <a:srgbClr val="002060"/>
                </a:solidFill>
                <a:latin typeface="Comic Sans MS" panose="030F0702030302020204" pitchFamily="66" charset="0"/>
              </a:rPr>
              <a:t>Tuesday, 29 June 2021</a:t>
            </a:fld>
            <a:endParaRPr lang="en-GB" sz="2078" b="1" u="sng" dirty="0">
              <a:solidFill>
                <a:srgbClr val="002060"/>
              </a:solidFill>
              <a:latin typeface="Comic Sans MS" panose="030F0702030302020204" pitchFamily="66" charset="0"/>
            </a:endParaRPr>
          </a:p>
          <a:p>
            <a:r>
              <a:rPr lang="en-GB" sz="2078" b="1" i="1" u="sng" dirty="0">
                <a:solidFill>
                  <a:srgbClr val="002060"/>
                </a:solidFill>
                <a:latin typeface="Comic Sans MS" panose="030F0702030302020204" pitchFamily="66" charset="0"/>
              </a:rPr>
              <a:t>Predictions</a:t>
            </a:r>
          </a:p>
          <a:p>
            <a:r>
              <a:rPr lang="en-GB" sz="2078" b="1" u="sng" dirty="0">
                <a:solidFill>
                  <a:srgbClr val="002060"/>
                </a:solidFill>
                <a:latin typeface="Comic Sans MS" panose="030F0702030302020204" pitchFamily="66" charset="0"/>
              </a:rPr>
              <a:t>Learning Question: Can I predict what our novel may be about?</a:t>
            </a:r>
            <a:endParaRPr lang="en-GB" sz="2078" dirty="0">
              <a:solidFill>
                <a:srgbClr val="002060"/>
              </a:solidFill>
              <a:latin typeface="Comic Sans MS" panose="030F0702030302020204" pitchFamily="66" charset="0"/>
            </a:endParaRPr>
          </a:p>
        </p:txBody>
      </p:sp>
      <p:sp>
        <p:nvSpPr>
          <p:cNvPr id="10" name="Content Placeholder 2">
            <a:extLst>
              <a:ext uri="{FF2B5EF4-FFF2-40B4-BE49-F238E27FC236}">
                <a16:creationId xmlns:a16="http://schemas.microsoft.com/office/drawing/2014/main" id="{BCCAB0C8-89D0-4EDD-85C7-43146B5EDB85}"/>
              </a:ext>
            </a:extLst>
          </p:cNvPr>
          <p:cNvSpPr txBox="1">
            <a:spLocks/>
          </p:cNvSpPr>
          <p:nvPr/>
        </p:nvSpPr>
        <p:spPr>
          <a:xfrm>
            <a:off x="451004" y="1247114"/>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dirty="0">
                <a:solidFill>
                  <a:srgbClr val="002060"/>
                </a:solidFill>
                <a:latin typeface="Comic Sans MS" panose="030F0702030302020204" pitchFamily="66" charset="0"/>
              </a:rPr>
              <a:t>Do Now:</a:t>
            </a:r>
          </a:p>
        </p:txBody>
      </p:sp>
      <p:sp>
        <p:nvSpPr>
          <p:cNvPr id="2" name="TextBox 1">
            <a:extLst>
              <a:ext uri="{FF2B5EF4-FFF2-40B4-BE49-F238E27FC236}">
                <a16:creationId xmlns:a16="http://schemas.microsoft.com/office/drawing/2014/main" id="{75B2F262-4562-454F-AECE-B3447C8CB7CE}"/>
              </a:ext>
            </a:extLst>
          </p:cNvPr>
          <p:cNvSpPr txBox="1"/>
          <p:nvPr/>
        </p:nvSpPr>
        <p:spPr>
          <a:xfrm>
            <a:off x="2182509" y="2865401"/>
            <a:ext cx="7370619" cy="2246769"/>
          </a:xfrm>
          <a:prstGeom prst="rect">
            <a:avLst/>
          </a:prstGeom>
          <a:noFill/>
        </p:spPr>
        <p:txBody>
          <a:bodyPr wrap="square" rtlCol="0">
            <a:spAutoFit/>
          </a:bodyPr>
          <a:lstStyle/>
          <a:p>
            <a:r>
              <a:rPr lang="en-GB" sz="2800" dirty="0">
                <a:latin typeface="Comic Sans MS" panose="030F0902030302020204" pitchFamily="66" charset="0"/>
              </a:rPr>
              <a:t>List a book that you have read recently.</a:t>
            </a:r>
          </a:p>
          <a:p>
            <a:endParaRPr lang="en-GB" sz="2800" dirty="0">
              <a:latin typeface="Comic Sans MS" panose="030F0902030302020204" pitchFamily="66" charset="0"/>
            </a:endParaRPr>
          </a:p>
          <a:p>
            <a:r>
              <a:rPr lang="en-GB" sz="2800" dirty="0">
                <a:latin typeface="Comic Sans MS" panose="030F0902030302020204" pitchFamily="66" charset="0"/>
              </a:rPr>
              <a:t>Did you enjoy it? Why/Why not?</a:t>
            </a:r>
          </a:p>
          <a:p>
            <a:endParaRPr lang="en-GB" sz="2800" dirty="0">
              <a:latin typeface="Comic Sans MS" panose="030F0902030302020204" pitchFamily="66" charset="0"/>
            </a:endParaRPr>
          </a:p>
          <a:p>
            <a:r>
              <a:rPr lang="en-GB" sz="2800" dirty="0">
                <a:latin typeface="Comic Sans MS" panose="030F0902030302020204" pitchFamily="66" charset="0"/>
              </a:rPr>
              <a:t>What type of book is your favourite?</a:t>
            </a:r>
          </a:p>
        </p:txBody>
      </p:sp>
    </p:spTree>
    <p:extLst>
      <p:ext uri="{BB962C8B-B14F-4D97-AF65-F5344CB8AC3E}">
        <p14:creationId xmlns:p14="http://schemas.microsoft.com/office/powerpoint/2010/main" val="158497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5221" y="410818"/>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a:solidFill>
                  <a:srgbClr val="002060"/>
                </a:solidFill>
                <a:latin typeface="Comic Sans MS" panose="030F0702030302020204" pitchFamily="66" charset="0"/>
              </a:rPr>
              <a:t>The Preview </a:t>
            </a:r>
          </a:p>
          <a:p>
            <a:pPr marL="0" indent="0" algn="ctr">
              <a:buNone/>
            </a:pPr>
            <a:endParaRPr lang="en-GB" sz="2424" b="1">
              <a:solidFill>
                <a:srgbClr val="002060"/>
              </a:solidFill>
              <a:latin typeface="Comic Sans MS" panose="030F0702030302020204" pitchFamily="66" charset="0"/>
            </a:endParaRPr>
          </a:p>
        </p:txBody>
      </p:sp>
      <p:pic>
        <p:nvPicPr>
          <p:cNvPr id="7" name="Picture 6">
            <a:extLst>
              <a:ext uri="{FF2B5EF4-FFF2-40B4-BE49-F238E27FC236}">
                <a16:creationId xmlns:a16="http://schemas.microsoft.com/office/drawing/2014/main" id="{5C59E9C2-CFBE-49C8-90A7-2F88DE036E8D}"/>
              </a:ext>
            </a:extLst>
          </p:cNvPr>
          <p:cNvPicPr>
            <a:picLocks noChangeAspect="1"/>
          </p:cNvPicPr>
          <p:nvPr/>
        </p:nvPicPr>
        <p:blipFill rotWithShape="1">
          <a:blip r:embed="rId3"/>
          <a:srcRect l="38334" t="23321" r="37222" b="36167"/>
          <a:stretch/>
        </p:blipFill>
        <p:spPr>
          <a:xfrm>
            <a:off x="1981588" y="1659928"/>
            <a:ext cx="4613364" cy="4298818"/>
          </a:xfrm>
          <a:prstGeom prst="rect">
            <a:avLst/>
          </a:prstGeom>
        </p:spPr>
      </p:pic>
      <p:sp>
        <p:nvSpPr>
          <p:cNvPr id="8" name="Content Placeholder 2">
            <a:extLst>
              <a:ext uri="{FF2B5EF4-FFF2-40B4-BE49-F238E27FC236}">
                <a16:creationId xmlns:a16="http://schemas.microsoft.com/office/drawing/2014/main" id="{091F2BBC-D1B4-495E-8816-74E3DB259949}"/>
              </a:ext>
            </a:extLst>
          </p:cNvPr>
          <p:cNvSpPr txBox="1">
            <a:spLocks/>
          </p:cNvSpPr>
          <p:nvPr/>
        </p:nvSpPr>
        <p:spPr>
          <a:xfrm>
            <a:off x="8340225" y="1105516"/>
            <a:ext cx="2431223" cy="5824451"/>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endParaRPr lang="en-GB" sz="2424" b="1">
              <a:solidFill>
                <a:srgbClr val="002060"/>
              </a:solidFill>
              <a:latin typeface="Comic Sans MS" panose="030F0702030302020204" pitchFamily="66" charset="0"/>
            </a:endParaRPr>
          </a:p>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Why would Fraillon begin her story like this?</a:t>
            </a:r>
          </a:p>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Does this change your perspective on your prediction?</a:t>
            </a:r>
          </a:p>
        </p:txBody>
      </p:sp>
    </p:spTree>
    <p:extLst>
      <p:ext uri="{BB962C8B-B14F-4D97-AF65-F5344CB8AC3E}">
        <p14:creationId xmlns:p14="http://schemas.microsoft.com/office/powerpoint/2010/main" val="97740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77233" y="209564"/>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a:solidFill>
                  <a:srgbClr val="002060"/>
                </a:solidFill>
                <a:latin typeface="Comic Sans MS" panose="030F0702030302020204" pitchFamily="66" charset="0"/>
              </a:rPr>
              <a:t>Plenary</a:t>
            </a:r>
          </a:p>
          <a:p>
            <a:pPr marL="0" indent="0" algn="ctr">
              <a:buNone/>
            </a:pPr>
            <a:endParaRPr lang="en-GB" sz="2424" b="1">
              <a:solidFill>
                <a:srgbClr val="002060"/>
              </a:solidFill>
              <a:latin typeface="Comic Sans MS" panose="030F0702030302020204" pitchFamily="66" charset="0"/>
            </a:endParaRPr>
          </a:p>
        </p:txBody>
      </p:sp>
      <p:pic>
        <p:nvPicPr>
          <p:cNvPr id="11" name="Picture 10">
            <a:extLst>
              <a:ext uri="{FF2B5EF4-FFF2-40B4-BE49-F238E27FC236}">
                <a16:creationId xmlns:a16="http://schemas.microsoft.com/office/drawing/2014/main" id="{C2D7CE64-0BCF-4346-9EB7-C16F892BF714}"/>
              </a:ext>
            </a:extLst>
          </p:cNvPr>
          <p:cNvPicPr>
            <a:picLocks noChangeAspect="1"/>
          </p:cNvPicPr>
          <p:nvPr/>
        </p:nvPicPr>
        <p:blipFill rotWithShape="1">
          <a:blip r:embed="rId2">
            <a:extLst>
              <a:ext uri="{28A0092B-C50C-407E-A947-70E740481C1C}">
                <a14:useLocalDpi xmlns:a14="http://schemas.microsoft.com/office/drawing/2010/main" val="0"/>
              </a:ext>
            </a:extLst>
          </a:blip>
          <a:srcRect b="22941"/>
          <a:stretch/>
        </p:blipFill>
        <p:spPr>
          <a:xfrm>
            <a:off x="5659623" y="1158998"/>
            <a:ext cx="5140440" cy="5169191"/>
          </a:xfrm>
          <a:prstGeom prst="rect">
            <a:avLst/>
          </a:prstGeom>
        </p:spPr>
      </p:pic>
      <p:sp>
        <p:nvSpPr>
          <p:cNvPr id="12" name="Content Placeholder 2">
            <a:extLst>
              <a:ext uri="{FF2B5EF4-FFF2-40B4-BE49-F238E27FC236}">
                <a16:creationId xmlns:a16="http://schemas.microsoft.com/office/drawing/2014/main" id="{E44C1552-6A0B-4C3F-B351-C53E18FD5C5D}"/>
              </a:ext>
            </a:extLst>
          </p:cNvPr>
          <p:cNvSpPr txBox="1">
            <a:spLocks/>
          </p:cNvSpPr>
          <p:nvPr/>
        </p:nvSpPr>
        <p:spPr>
          <a:xfrm>
            <a:off x="2667323" y="1419179"/>
            <a:ext cx="2431223" cy="4359356"/>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endParaRPr lang="en-GB" sz="2424" b="1">
              <a:solidFill>
                <a:srgbClr val="002060"/>
              </a:solidFill>
              <a:latin typeface="Comic Sans MS" panose="030F0702030302020204" pitchFamily="66" charset="0"/>
            </a:endParaRPr>
          </a:p>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How far do you agree or disagree? </a:t>
            </a:r>
          </a:p>
          <a:p>
            <a:pPr marL="0" indent="0" algn="ctr">
              <a:buNone/>
            </a:pPr>
            <a:endParaRPr lang="en-GB" sz="2424" b="1">
              <a:solidFill>
                <a:srgbClr val="002060"/>
              </a:solidFill>
              <a:latin typeface="Comic Sans MS" panose="030F0702030302020204" pitchFamily="66" charset="0"/>
            </a:endParaRPr>
          </a:p>
          <a:p>
            <a:pPr marL="0" indent="0" algn="ctr">
              <a:buNone/>
            </a:pPr>
            <a:r>
              <a:rPr lang="en-GB" sz="2424" b="1">
                <a:solidFill>
                  <a:srgbClr val="002060"/>
                </a:solidFill>
                <a:latin typeface="Comic Sans MS" panose="030F0702030302020204" pitchFamily="66" charset="0"/>
              </a:rPr>
              <a:t>How is it possible to ‘change us?’ </a:t>
            </a:r>
          </a:p>
          <a:p>
            <a:pPr marL="0" indent="0" algn="ctr">
              <a:buNone/>
            </a:pPr>
            <a:r>
              <a:rPr lang="en-GB" sz="2424" b="1" u="sng">
                <a:solidFill>
                  <a:srgbClr val="002060"/>
                </a:solidFill>
                <a:latin typeface="Comic Sans MS" panose="030F0702030302020204" pitchFamily="66" charset="0"/>
              </a:rPr>
              <a:t> </a:t>
            </a:r>
          </a:p>
          <a:p>
            <a:pPr marL="0" indent="0" algn="ctr">
              <a:buNone/>
            </a:pPr>
            <a:endParaRPr lang="en-GB" sz="2424" b="1">
              <a:solidFill>
                <a:srgbClr val="002060"/>
              </a:solidFill>
              <a:latin typeface="Comic Sans MS" panose="030F0702030302020204" pitchFamily="66" charset="0"/>
            </a:endParaRPr>
          </a:p>
        </p:txBody>
      </p:sp>
    </p:spTree>
    <p:extLst>
      <p:ext uri="{BB962C8B-B14F-4D97-AF65-F5344CB8AC3E}">
        <p14:creationId xmlns:p14="http://schemas.microsoft.com/office/powerpoint/2010/main" val="298237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E0B0A-69A4-F346-9237-767504BE631B}"/>
              </a:ext>
            </a:extLst>
          </p:cNvPr>
          <p:cNvSpPr>
            <a:spLocks noGrp="1"/>
          </p:cNvSpPr>
          <p:nvPr>
            <p:ph idx="1"/>
          </p:nvPr>
        </p:nvSpPr>
        <p:spPr/>
        <p:txBody>
          <a:bodyPr>
            <a:normAutofit/>
          </a:bodyPr>
          <a:lstStyle/>
          <a:p>
            <a:pPr marL="0" indent="0" algn="ctr">
              <a:buNone/>
            </a:pPr>
            <a:r>
              <a:rPr lang="en-GB" sz="4800" dirty="0"/>
              <a:t>Lesson 4:</a:t>
            </a:r>
          </a:p>
          <a:p>
            <a:pPr marL="0" indent="0" algn="ctr">
              <a:buNone/>
            </a:pPr>
            <a:endParaRPr lang="en-GB" sz="4800" dirty="0"/>
          </a:p>
          <a:p>
            <a:pPr marL="0" indent="0" algn="ctr">
              <a:buNone/>
            </a:pPr>
            <a:r>
              <a:rPr lang="en-GB" sz="4800" dirty="0"/>
              <a:t>What is a refugee?</a:t>
            </a:r>
          </a:p>
        </p:txBody>
      </p:sp>
    </p:spTree>
    <p:extLst>
      <p:ext uri="{BB962C8B-B14F-4D97-AF65-F5344CB8AC3E}">
        <p14:creationId xmlns:p14="http://schemas.microsoft.com/office/powerpoint/2010/main" val="242269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13451" y="147858"/>
            <a:ext cx="11096663" cy="935094"/>
          </a:xfrm>
        </p:spPr>
        <p:txBody>
          <a:bodyPr/>
          <a:lstStyle/>
          <a:p>
            <a:fld id="{B232D506-4C25-4977-AE66-6450AD9BDA74}" type="datetime2">
              <a:rPr lang="en-GB" sz="2078" b="1" u="sng">
                <a:solidFill>
                  <a:srgbClr val="002060"/>
                </a:solidFill>
                <a:latin typeface="Comic Sans MS" panose="030F0702030302020204" pitchFamily="66" charset="0"/>
              </a:rPr>
              <a:t>Tuesday, 29 June 2021</a:t>
            </a:fld>
            <a:endParaRPr lang="en-GB" sz="2078" b="1" u="sng" dirty="0">
              <a:solidFill>
                <a:srgbClr val="002060"/>
              </a:solidFill>
              <a:latin typeface="Comic Sans MS" panose="030F0702030302020204" pitchFamily="66" charset="0"/>
            </a:endParaRPr>
          </a:p>
          <a:p>
            <a:r>
              <a:rPr lang="en-GB" sz="2078" b="1" i="1" u="sng" dirty="0">
                <a:solidFill>
                  <a:srgbClr val="002060"/>
                </a:solidFill>
                <a:latin typeface="Comic Sans MS" panose="030F0702030302020204" pitchFamily="66" charset="0"/>
              </a:rPr>
              <a:t>Refugee</a:t>
            </a:r>
          </a:p>
          <a:p>
            <a:r>
              <a:rPr lang="en-GB" sz="2078" b="1" u="sng" dirty="0">
                <a:solidFill>
                  <a:srgbClr val="002060"/>
                </a:solidFill>
                <a:latin typeface="Comic Sans MS" panose="030F0702030302020204" pitchFamily="66" charset="0"/>
              </a:rPr>
              <a:t>Learning Question: What is a refugee?</a:t>
            </a:r>
            <a:endParaRPr lang="en-GB" sz="2078" dirty="0">
              <a:solidFill>
                <a:srgbClr val="002060"/>
              </a:solidFill>
              <a:latin typeface="Comic Sans MS" panose="030F0702030302020204" pitchFamily="66" charset="0"/>
            </a:endParaRPr>
          </a:p>
        </p:txBody>
      </p:sp>
      <p:sp>
        <p:nvSpPr>
          <p:cNvPr id="5" name="Content Placeholder 2"/>
          <p:cNvSpPr txBox="1">
            <a:spLocks/>
          </p:cNvSpPr>
          <p:nvPr/>
        </p:nvSpPr>
        <p:spPr>
          <a:xfrm>
            <a:off x="451004" y="1247114"/>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dirty="0">
                <a:solidFill>
                  <a:srgbClr val="002060"/>
                </a:solidFill>
                <a:latin typeface="Comic Sans MS" panose="030F0702030302020204" pitchFamily="66" charset="0"/>
              </a:rPr>
              <a:t>Do Now:</a:t>
            </a:r>
            <a:endParaRPr lang="en-GB" sz="2424" b="1" dirty="0">
              <a:solidFill>
                <a:srgbClr val="002060"/>
              </a:solidFill>
              <a:latin typeface="Comic Sans MS" panose="030F0702030302020204" pitchFamily="66" charset="0"/>
            </a:endParaRPr>
          </a:p>
        </p:txBody>
      </p:sp>
      <p:sp>
        <p:nvSpPr>
          <p:cNvPr id="11" name="Content Placeholder 2">
            <a:extLst>
              <a:ext uri="{FF2B5EF4-FFF2-40B4-BE49-F238E27FC236}">
                <a16:creationId xmlns:a16="http://schemas.microsoft.com/office/drawing/2014/main" id="{BD1F5ACE-87A7-43E3-9F69-93BAA7CA306F}"/>
              </a:ext>
            </a:extLst>
          </p:cNvPr>
          <p:cNvSpPr txBox="1">
            <a:spLocks/>
          </p:cNvSpPr>
          <p:nvPr/>
        </p:nvSpPr>
        <p:spPr>
          <a:xfrm>
            <a:off x="1904982" y="2946336"/>
            <a:ext cx="8929272" cy="1997623"/>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dirty="0">
                <a:solidFill>
                  <a:srgbClr val="002060"/>
                </a:solidFill>
                <a:latin typeface="Comic Sans MS" panose="030F0702030302020204" pitchFamily="66" charset="0"/>
              </a:rPr>
              <a:t>Read through the two articles about:</a:t>
            </a:r>
          </a:p>
          <a:p>
            <a:pPr marL="0" indent="0" algn="ctr">
              <a:buNone/>
            </a:pPr>
            <a:endParaRPr lang="en-GB" sz="2424" b="1" dirty="0">
              <a:solidFill>
                <a:srgbClr val="002060"/>
              </a:solidFill>
              <a:latin typeface="Comic Sans MS" panose="030F0702030302020204" pitchFamily="66" charset="0"/>
            </a:endParaRPr>
          </a:p>
          <a:p>
            <a:pPr marL="0" indent="0" algn="ctr">
              <a:buNone/>
            </a:pPr>
            <a:r>
              <a:rPr lang="en-GB" sz="2424" b="1" dirty="0">
                <a:solidFill>
                  <a:srgbClr val="002060"/>
                </a:solidFill>
                <a:latin typeface="Comic Sans MS" panose="030F0702030302020204" pitchFamily="66" charset="0"/>
              </a:rPr>
              <a:t>Rohingya refugees</a:t>
            </a:r>
          </a:p>
          <a:p>
            <a:pPr marL="0" indent="0" algn="ctr">
              <a:buNone/>
            </a:pPr>
            <a:r>
              <a:rPr lang="en-GB" sz="2424" b="1" dirty="0">
                <a:solidFill>
                  <a:srgbClr val="002060"/>
                </a:solidFill>
                <a:latin typeface="Comic Sans MS" panose="030F0702030302020204" pitchFamily="66" charset="0"/>
              </a:rPr>
              <a:t>Australian refugee centre</a:t>
            </a:r>
          </a:p>
        </p:txBody>
      </p:sp>
    </p:spTree>
    <p:extLst>
      <p:ext uri="{BB962C8B-B14F-4D97-AF65-F5344CB8AC3E}">
        <p14:creationId xmlns:p14="http://schemas.microsoft.com/office/powerpoint/2010/main" val="311891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24" b="1" u="sng" dirty="0">
                <a:solidFill>
                  <a:srgbClr val="002060"/>
                </a:solidFill>
                <a:latin typeface="Comic Sans MS" panose="030F0702030302020204" pitchFamily="66" charset="0"/>
              </a:rPr>
              <a:t>What is a refugee?</a:t>
            </a:r>
          </a:p>
          <a:p>
            <a:pPr marL="0" indent="0" algn="ctr">
              <a:buNone/>
            </a:pPr>
            <a:endParaRPr lang="en-GB" sz="2424" b="1" dirty="0">
              <a:solidFill>
                <a:srgbClr val="002060"/>
              </a:solidFill>
              <a:latin typeface="Comic Sans MS" panose="030F0702030302020204" pitchFamily="66" charset="0"/>
            </a:endParaRPr>
          </a:p>
        </p:txBody>
      </p:sp>
      <p:sp>
        <p:nvSpPr>
          <p:cNvPr id="4" name="Cloud 3">
            <a:extLst>
              <a:ext uri="{FF2B5EF4-FFF2-40B4-BE49-F238E27FC236}">
                <a16:creationId xmlns:a16="http://schemas.microsoft.com/office/drawing/2014/main" id="{836198AE-4B35-4B07-9A00-4C82B7E62D34}"/>
              </a:ext>
            </a:extLst>
          </p:cNvPr>
          <p:cNvSpPr/>
          <p:nvPr/>
        </p:nvSpPr>
        <p:spPr>
          <a:xfrm>
            <a:off x="1543515" y="2072615"/>
            <a:ext cx="6109516" cy="342915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8"/>
          </a:p>
        </p:txBody>
      </p:sp>
      <p:sp>
        <p:nvSpPr>
          <p:cNvPr id="3" name="TextBox 2">
            <a:extLst>
              <a:ext uri="{FF2B5EF4-FFF2-40B4-BE49-F238E27FC236}">
                <a16:creationId xmlns:a16="http://schemas.microsoft.com/office/drawing/2014/main" id="{50277314-5A76-014E-92FE-F3F4526F207B}"/>
              </a:ext>
            </a:extLst>
          </p:cNvPr>
          <p:cNvSpPr txBox="1"/>
          <p:nvPr/>
        </p:nvSpPr>
        <p:spPr>
          <a:xfrm>
            <a:off x="3939595" y="3351789"/>
            <a:ext cx="1368131" cy="523220"/>
          </a:xfrm>
          <a:prstGeom prst="rect">
            <a:avLst/>
          </a:prstGeom>
          <a:noFill/>
        </p:spPr>
        <p:txBody>
          <a:bodyPr wrap="none" rtlCol="0">
            <a:spAutoFit/>
          </a:bodyPr>
          <a:lstStyle/>
          <a:p>
            <a:r>
              <a:rPr lang="en-GB" sz="2800" dirty="0"/>
              <a:t>Refugee</a:t>
            </a:r>
          </a:p>
        </p:txBody>
      </p:sp>
      <p:sp>
        <p:nvSpPr>
          <p:cNvPr id="2" name="TextBox 1">
            <a:extLst>
              <a:ext uri="{FF2B5EF4-FFF2-40B4-BE49-F238E27FC236}">
                <a16:creationId xmlns:a16="http://schemas.microsoft.com/office/drawing/2014/main" id="{12049846-C1B0-E54F-89AE-E75BF0962EBD}"/>
              </a:ext>
            </a:extLst>
          </p:cNvPr>
          <p:cNvSpPr txBox="1"/>
          <p:nvPr/>
        </p:nvSpPr>
        <p:spPr>
          <a:xfrm>
            <a:off x="9144000" y="1839510"/>
            <a:ext cx="2231756" cy="3693319"/>
          </a:xfrm>
          <a:prstGeom prst="rect">
            <a:avLst/>
          </a:prstGeom>
          <a:noFill/>
        </p:spPr>
        <p:txBody>
          <a:bodyPr wrap="square" rtlCol="0">
            <a:spAutoFit/>
          </a:bodyPr>
          <a:lstStyle/>
          <a:p>
            <a:r>
              <a:rPr lang="en-GB" dirty="0">
                <a:latin typeface="Comic Sans MS" panose="030F0902030302020204" pitchFamily="66" charset="0"/>
              </a:rPr>
              <a:t>Complete the mind map. Consider:</a:t>
            </a:r>
          </a:p>
          <a:p>
            <a:pPr marL="285750" indent="-285750">
              <a:buFontTx/>
              <a:buChar char="-"/>
            </a:pPr>
            <a:r>
              <a:rPr lang="en-GB" dirty="0">
                <a:latin typeface="Comic Sans MS" panose="030F0902030302020204" pitchFamily="66" charset="0"/>
              </a:rPr>
              <a:t>What makes someone a refugee?</a:t>
            </a:r>
          </a:p>
          <a:p>
            <a:pPr marL="285750" indent="-285750">
              <a:buFontTx/>
              <a:buChar char="-"/>
            </a:pPr>
            <a:r>
              <a:rPr lang="en-GB" dirty="0">
                <a:latin typeface="Comic Sans MS" panose="030F0902030302020204" pitchFamily="66" charset="0"/>
              </a:rPr>
              <a:t>Why do people leave their countries?</a:t>
            </a:r>
          </a:p>
          <a:p>
            <a:pPr marL="285750" indent="-285750">
              <a:buFontTx/>
              <a:buChar char="-"/>
            </a:pPr>
            <a:r>
              <a:rPr lang="en-GB" dirty="0">
                <a:latin typeface="Comic Sans MS" panose="030F0902030302020204" pitchFamily="66" charset="0"/>
              </a:rPr>
              <a:t>What are the refugee camps like?</a:t>
            </a:r>
          </a:p>
          <a:p>
            <a:pPr marL="285750" indent="-285750">
              <a:buFontTx/>
              <a:buChar char="-"/>
            </a:pPr>
            <a:r>
              <a:rPr lang="en-GB" dirty="0">
                <a:latin typeface="Comic Sans MS" panose="030F0902030302020204" pitchFamily="66" charset="0"/>
              </a:rPr>
              <a:t>What do they hope for?</a:t>
            </a:r>
          </a:p>
        </p:txBody>
      </p:sp>
    </p:spTree>
    <p:extLst>
      <p:ext uri="{BB962C8B-B14F-4D97-AF65-F5344CB8AC3E}">
        <p14:creationId xmlns:p14="http://schemas.microsoft.com/office/powerpoint/2010/main" val="97844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u="sng">
                <a:solidFill>
                  <a:srgbClr val="002060"/>
                </a:solidFill>
                <a:latin typeface="Comic Sans MS" panose="030F0702030302020204" pitchFamily="66" charset="0"/>
              </a:rPr>
              <a:t>What do the following images suggest about the story?:</a:t>
            </a:r>
          </a:p>
          <a:p>
            <a:pPr marL="0" indent="0" algn="ctr" defTabSz="945640">
              <a:buNone/>
            </a:pPr>
            <a:endParaRPr lang="en-GB" sz="2424" b="1">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40AB7E57-EF27-46B5-8821-88874E207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473" y="1496473"/>
            <a:ext cx="3426551" cy="5134422"/>
          </a:xfrm>
          <a:prstGeom prst="rect">
            <a:avLst/>
          </a:prstGeom>
        </p:spPr>
      </p:pic>
      <p:sp>
        <p:nvSpPr>
          <p:cNvPr id="6" name="TextBox 5">
            <a:extLst>
              <a:ext uri="{FF2B5EF4-FFF2-40B4-BE49-F238E27FC236}">
                <a16:creationId xmlns:a16="http://schemas.microsoft.com/office/drawing/2014/main" id="{837B513F-B080-428C-B713-0C3A1F8DFD3C}"/>
              </a:ext>
            </a:extLst>
          </p:cNvPr>
          <p:cNvSpPr txBox="1"/>
          <p:nvPr/>
        </p:nvSpPr>
        <p:spPr>
          <a:xfrm>
            <a:off x="8028527" y="1496473"/>
            <a:ext cx="2618263" cy="705065"/>
          </a:xfrm>
          <a:prstGeom prst="rect">
            <a:avLst/>
          </a:prstGeom>
          <a:noFill/>
        </p:spPr>
        <p:txBody>
          <a:bodyPr wrap="square" rtlCol="0">
            <a:spAutoFit/>
          </a:bodyPr>
          <a:lstStyle/>
          <a:p>
            <a:pPr defTabSz="1033033"/>
            <a:r>
              <a:rPr lang="en-GB" sz="1991">
                <a:solidFill>
                  <a:prstClr val="black"/>
                </a:solidFill>
                <a:latin typeface="Calibri"/>
              </a:rPr>
              <a:t>Consider the colours that are used. </a:t>
            </a:r>
          </a:p>
        </p:txBody>
      </p:sp>
      <p:sp>
        <p:nvSpPr>
          <p:cNvPr id="8" name="TextBox 7">
            <a:extLst>
              <a:ext uri="{FF2B5EF4-FFF2-40B4-BE49-F238E27FC236}">
                <a16:creationId xmlns:a16="http://schemas.microsoft.com/office/drawing/2014/main" id="{C33DE0E8-6F35-4360-A4A7-A4A7B7527D79}"/>
              </a:ext>
            </a:extLst>
          </p:cNvPr>
          <p:cNvSpPr txBox="1"/>
          <p:nvPr/>
        </p:nvSpPr>
        <p:spPr>
          <a:xfrm>
            <a:off x="8464904" y="5587272"/>
            <a:ext cx="2618263" cy="1011431"/>
          </a:xfrm>
          <a:prstGeom prst="rect">
            <a:avLst/>
          </a:prstGeom>
          <a:noFill/>
        </p:spPr>
        <p:txBody>
          <a:bodyPr wrap="square" rtlCol="0">
            <a:spAutoFit/>
          </a:bodyPr>
          <a:lstStyle/>
          <a:p>
            <a:pPr defTabSz="1033033"/>
            <a:r>
              <a:rPr lang="en-GB" sz="1991">
                <a:solidFill>
                  <a:prstClr val="black"/>
                </a:solidFill>
                <a:latin typeface="Calibri"/>
              </a:rPr>
              <a:t>Consider what the images the designer has chosen to use. </a:t>
            </a:r>
          </a:p>
        </p:txBody>
      </p:sp>
      <p:sp>
        <p:nvSpPr>
          <p:cNvPr id="9" name="TextBox 8">
            <a:extLst>
              <a:ext uri="{FF2B5EF4-FFF2-40B4-BE49-F238E27FC236}">
                <a16:creationId xmlns:a16="http://schemas.microsoft.com/office/drawing/2014/main" id="{B889D46A-2E5C-4B34-887C-59FCBB07EBD9}"/>
              </a:ext>
            </a:extLst>
          </p:cNvPr>
          <p:cNvSpPr txBox="1"/>
          <p:nvPr/>
        </p:nvSpPr>
        <p:spPr>
          <a:xfrm>
            <a:off x="680671" y="1467584"/>
            <a:ext cx="2618263" cy="705065"/>
          </a:xfrm>
          <a:prstGeom prst="rect">
            <a:avLst/>
          </a:prstGeom>
          <a:noFill/>
        </p:spPr>
        <p:txBody>
          <a:bodyPr wrap="square" rtlCol="0">
            <a:spAutoFit/>
          </a:bodyPr>
          <a:lstStyle/>
          <a:p>
            <a:pPr defTabSz="1033033"/>
            <a:r>
              <a:rPr lang="en-GB" sz="1991">
                <a:solidFill>
                  <a:prstClr val="black"/>
                </a:solidFill>
                <a:latin typeface="Calibri"/>
              </a:rPr>
              <a:t>Consider how the text is set out on the page. </a:t>
            </a:r>
          </a:p>
        </p:txBody>
      </p:sp>
      <p:sp>
        <p:nvSpPr>
          <p:cNvPr id="10" name="TextBox 9">
            <a:extLst>
              <a:ext uri="{FF2B5EF4-FFF2-40B4-BE49-F238E27FC236}">
                <a16:creationId xmlns:a16="http://schemas.microsoft.com/office/drawing/2014/main" id="{97E171A5-A404-43AB-AF46-7CDE2966E88E}"/>
              </a:ext>
            </a:extLst>
          </p:cNvPr>
          <p:cNvSpPr txBox="1"/>
          <p:nvPr/>
        </p:nvSpPr>
        <p:spPr>
          <a:xfrm>
            <a:off x="680671" y="4573437"/>
            <a:ext cx="2618263" cy="1011431"/>
          </a:xfrm>
          <a:prstGeom prst="rect">
            <a:avLst/>
          </a:prstGeom>
          <a:noFill/>
        </p:spPr>
        <p:txBody>
          <a:bodyPr wrap="square" rtlCol="0">
            <a:spAutoFit/>
          </a:bodyPr>
          <a:lstStyle/>
          <a:p>
            <a:pPr defTabSz="1033033"/>
            <a:r>
              <a:rPr lang="en-GB" sz="1991">
                <a:solidFill>
                  <a:prstClr val="black"/>
                </a:solidFill>
                <a:latin typeface="Calibri"/>
              </a:rPr>
              <a:t>Consider what those images or colours could suggest about the story </a:t>
            </a:r>
          </a:p>
        </p:txBody>
      </p:sp>
    </p:spTree>
    <p:extLst>
      <p:ext uri="{BB962C8B-B14F-4D97-AF65-F5344CB8AC3E}">
        <p14:creationId xmlns:p14="http://schemas.microsoft.com/office/powerpoint/2010/main" val="368220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u="sng">
                <a:solidFill>
                  <a:srgbClr val="002060"/>
                </a:solidFill>
                <a:latin typeface="Comic Sans MS" panose="030F0702030302020204" pitchFamily="66" charset="0"/>
              </a:rPr>
              <a:t>What do the following images suggest about the story?:</a:t>
            </a:r>
          </a:p>
          <a:p>
            <a:pPr marL="0" indent="0" algn="ctr" defTabSz="945640">
              <a:buNone/>
            </a:pPr>
            <a:endParaRPr lang="en-GB" sz="2424" b="1">
              <a:solidFill>
                <a:srgbClr val="002060"/>
              </a:solidFill>
              <a:latin typeface="Comic Sans MS" panose="030F0702030302020204" pitchFamily="66" charset="0"/>
            </a:endParaRPr>
          </a:p>
        </p:txBody>
      </p:sp>
      <p:pic>
        <p:nvPicPr>
          <p:cNvPr id="2050" name="Picture 2" descr="The Bone Sparrow: Amazon.co.uk: Fraillon, Zana: Books">
            <a:hlinkClick r:id="rId3"/>
            <a:extLst>
              <a:ext uri="{FF2B5EF4-FFF2-40B4-BE49-F238E27FC236}">
                <a16:creationId xmlns:a16="http://schemas.microsoft.com/office/drawing/2014/main" id="{299F8655-B416-43F2-AF2B-1F5A94801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217" y="1309454"/>
            <a:ext cx="3516789" cy="539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3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u="sng">
                <a:solidFill>
                  <a:srgbClr val="002060"/>
                </a:solidFill>
                <a:latin typeface="Comic Sans MS" panose="030F0702030302020204" pitchFamily="66" charset="0"/>
              </a:rPr>
              <a:t>What do the following images suggest about the story?:</a:t>
            </a:r>
          </a:p>
          <a:p>
            <a:pPr marL="0" indent="0" algn="ctr" defTabSz="945640">
              <a:buNone/>
            </a:pPr>
            <a:endParaRPr lang="en-GB" sz="2424" b="1">
              <a:solidFill>
                <a:srgbClr val="002060"/>
              </a:solidFill>
              <a:latin typeface="Comic Sans MS" panose="030F0702030302020204" pitchFamily="66" charset="0"/>
            </a:endParaRPr>
          </a:p>
        </p:txBody>
      </p:sp>
      <p:pic>
        <p:nvPicPr>
          <p:cNvPr id="3074" name="Picture 2" descr="The Bone Sparrow by Zana Fraillon - Books - Hachette Australia">
            <a:hlinkClick r:id="rId2"/>
            <a:extLst>
              <a:ext uri="{FF2B5EF4-FFF2-40B4-BE49-F238E27FC236}">
                <a16:creationId xmlns:a16="http://schemas.microsoft.com/office/drawing/2014/main" id="{D3841567-0A77-4DE7-8079-67B3E6B565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6361" y="1176142"/>
            <a:ext cx="3639278" cy="567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0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u="sng">
                <a:solidFill>
                  <a:srgbClr val="002060"/>
                </a:solidFill>
                <a:latin typeface="Comic Sans MS" panose="030F0702030302020204" pitchFamily="66" charset="0"/>
              </a:rPr>
              <a:t>What do the following images suggest about the story?:</a:t>
            </a:r>
          </a:p>
          <a:p>
            <a:pPr marL="0" indent="0" algn="ctr" defTabSz="945640">
              <a:buNone/>
            </a:pPr>
            <a:endParaRPr lang="en-GB" sz="2424" b="1">
              <a:solidFill>
                <a:srgbClr val="002060"/>
              </a:solidFill>
              <a:latin typeface="Comic Sans MS" panose="030F0702030302020204" pitchFamily="66" charset="0"/>
            </a:endParaRPr>
          </a:p>
        </p:txBody>
      </p:sp>
      <p:pic>
        <p:nvPicPr>
          <p:cNvPr id="4" name="Picture 3">
            <a:extLst>
              <a:ext uri="{FF2B5EF4-FFF2-40B4-BE49-F238E27FC236}">
                <a16:creationId xmlns:a16="http://schemas.microsoft.com/office/drawing/2014/main" id="{6F662962-7DE9-4368-81E0-070B56F83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152" y="1122436"/>
            <a:ext cx="3885388" cy="5702378"/>
          </a:xfrm>
          <a:prstGeom prst="rect">
            <a:avLst/>
          </a:prstGeom>
        </p:spPr>
      </p:pic>
    </p:spTree>
    <p:extLst>
      <p:ext uri="{BB962C8B-B14F-4D97-AF65-F5344CB8AC3E}">
        <p14:creationId xmlns:p14="http://schemas.microsoft.com/office/powerpoint/2010/main" val="381180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u="sng">
                <a:solidFill>
                  <a:srgbClr val="002060"/>
                </a:solidFill>
                <a:latin typeface="Comic Sans MS" panose="030F0702030302020204" pitchFamily="66" charset="0"/>
              </a:rPr>
              <a:t>What do the following images suggest about the story?:</a:t>
            </a:r>
          </a:p>
          <a:p>
            <a:pPr marL="0" indent="0" algn="ctr" defTabSz="945640">
              <a:buNone/>
            </a:pPr>
            <a:endParaRPr lang="en-GB" sz="2424" b="1">
              <a:solidFill>
                <a:srgbClr val="002060"/>
              </a:solidFill>
              <a:latin typeface="Comic Sans MS" panose="030F0702030302020204" pitchFamily="66" charset="0"/>
            </a:endParaRPr>
          </a:p>
        </p:txBody>
      </p:sp>
      <p:pic>
        <p:nvPicPr>
          <p:cNvPr id="6" name="Picture 5">
            <a:extLst>
              <a:ext uri="{FF2B5EF4-FFF2-40B4-BE49-F238E27FC236}">
                <a16:creationId xmlns:a16="http://schemas.microsoft.com/office/drawing/2014/main" id="{080E5F58-2911-44D3-9FA5-C19C98A56241}"/>
              </a:ext>
            </a:extLst>
          </p:cNvPr>
          <p:cNvPicPr>
            <a:picLocks noChangeAspect="1"/>
          </p:cNvPicPr>
          <p:nvPr/>
        </p:nvPicPr>
        <p:blipFill rotWithShape="1">
          <a:blip r:embed="rId2">
            <a:extLst>
              <a:ext uri="{28A0092B-C50C-407E-A947-70E740481C1C}">
                <a14:useLocalDpi xmlns:a14="http://schemas.microsoft.com/office/drawing/2010/main" val="0"/>
              </a:ext>
            </a:extLst>
          </a:blip>
          <a:srcRect l="32281" r="32281"/>
          <a:stretch/>
        </p:blipFill>
        <p:spPr>
          <a:xfrm>
            <a:off x="4662190" y="1130733"/>
            <a:ext cx="3608129" cy="5727268"/>
          </a:xfrm>
          <a:prstGeom prst="rect">
            <a:avLst/>
          </a:prstGeom>
        </p:spPr>
      </p:pic>
    </p:spTree>
    <p:extLst>
      <p:ext uri="{BB962C8B-B14F-4D97-AF65-F5344CB8AC3E}">
        <p14:creationId xmlns:p14="http://schemas.microsoft.com/office/powerpoint/2010/main" val="36128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9833" y="436699"/>
            <a:ext cx="11221558" cy="498717"/>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u="sng">
                <a:solidFill>
                  <a:srgbClr val="002060"/>
                </a:solidFill>
                <a:latin typeface="Comic Sans MS" panose="030F0702030302020204" pitchFamily="66" charset="0"/>
              </a:rPr>
              <a:t>Profound Predictions!</a:t>
            </a:r>
          </a:p>
        </p:txBody>
      </p:sp>
      <p:sp>
        <p:nvSpPr>
          <p:cNvPr id="7" name="Content Placeholder 2">
            <a:extLst>
              <a:ext uri="{FF2B5EF4-FFF2-40B4-BE49-F238E27FC236}">
                <a16:creationId xmlns:a16="http://schemas.microsoft.com/office/drawing/2014/main" id="{4D97F2D9-4196-440F-A23F-96619E16E614}"/>
              </a:ext>
            </a:extLst>
          </p:cNvPr>
          <p:cNvSpPr txBox="1">
            <a:spLocks/>
          </p:cNvSpPr>
          <p:nvPr/>
        </p:nvSpPr>
        <p:spPr>
          <a:xfrm>
            <a:off x="1117081" y="1565351"/>
            <a:ext cx="9907061" cy="2119546"/>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dirty="0">
                <a:solidFill>
                  <a:srgbClr val="002060"/>
                </a:solidFill>
                <a:latin typeface="Comic Sans MS" panose="030F0702030302020204" pitchFamily="66" charset="0"/>
              </a:rPr>
              <a:t>Using what you have inferred from the book covers, write your own prediction focusing on what you think the story is going to be about. Be prepared to come back to this later!</a:t>
            </a:r>
          </a:p>
        </p:txBody>
      </p:sp>
      <p:sp>
        <p:nvSpPr>
          <p:cNvPr id="14" name="Content Placeholder 2">
            <a:extLst>
              <a:ext uri="{FF2B5EF4-FFF2-40B4-BE49-F238E27FC236}">
                <a16:creationId xmlns:a16="http://schemas.microsoft.com/office/drawing/2014/main" id="{D49C1E87-4F2C-43FD-9012-C1346DFC88A1}"/>
              </a:ext>
            </a:extLst>
          </p:cNvPr>
          <p:cNvSpPr txBox="1">
            <a:spLocks/>
          </p:cNvSpPr>
          <p:nvPr/>
        </p:nvSpPr>
        <p:spPr>
          <a:xfrm>
            <a:off x="1142470" y="3895996"/>
            <a:ext cx="9907061" cy="1326154"/>
          </a:xfrm>
          <a:prstGeom prst="rect">
            <a:avLst/>
          </a:prstGeom>
          <a:solidFill>
            <a:srgbClr val="FFFFFF">
              <a:alpha val="65098"/>
            </a:srgbClr>
          </a:solidFill>
          <a:ln>
            <a:solidFill>
              <a:schemeClr val="tx2">
                <a:lumMod val="75000"/>
              </a:schemeClr>
            </a:solidFill>
          </a:ln>
        </p:spPr>
        <p:txBody>
          <a:bodyPr vert="horz" lIns="66483" tIns="33241" rIns="66483" bIns="33241" rtlCol="0">
            <a:noAutofit/>
            <a:scene3d>
              <a:camera prst="orthographicFront"/>
              <a:lightRig rig="threePt" dir="t"/>
            </a:scene3d>
            <a:sp3d extrusionH="57150">
              <a:bevelT w="38100" h="38100" prst="relaxedInset"/>
            </a:sp3d>
          </a:bodyPr>
          <a:lstStyle>
            <a:lvl1pPr marL="409628" indent="-409628" algn="l" defTabSz="109234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7528" indent="-341357" algn="l" defTabSz="109234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5428" indent="-273086" algn="l" defTabSz="10923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1599"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7770"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03941"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50112"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96283"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42455" indent="-273086" algn="l" defTabSz="1092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defTabSz="945640">
              <a:buNone/>
            </a:pPr>
            <a:r>
              <a:rPr lang="en-GB" sz="2424" b="1" dirty="0">
                <a:solidFill>
                  <a:srgbClr val="002060"/>
                </a:solidFill>
                <a:latin typeface="Comic Sans MS" panose="030F0702030302020204" pitchFamily="66" charset="0"/>
              </a:rPr>
              <a:t>I think the story is going to be about…….</a:t>
            </a:r>
          </a:p>
          <a:p>
            <a:pPr marL="0" indent="0" algn="ctr" defTabSz="945640">
              <a:buNone/>
            </a:pPr>
            <a:r>
              <a:rPr lang="en-GB" sz="2424" b="1" dirty="0">
                <a:solidFill>
                  <a:srgbClr val="002060"/>
                </a:solidFill>
                <a:latin typeface="Comic Sans MS" panose="030F0702030302020204" pitchFamily="66" charset="0"/>
              </a:rPr>
              <a:t>I know this because of the image of……</a:t>
            </a:r>
          </a:p>
          <a:p>
            <a:pPr marL="0" indent="0" algn="ctr" defTabSz="945640">
              <a:buNone/>
            </a:pPr>
            <a:r>
              <a:rPr lang="en-GB" sz="2424" b="1" dirty="0">
                <a:solidFill>
                  <a:srgbClr val="002060"/>
                </a:solidFill>
                <a:latin typeface="Comic Sans MS" panose="030F0702030302020204" pitchFamily="66" charset="0"/>
              </a:rPr>
              <a:t>This could suggest………</a:t>
            </a:r>
          </a:p>
        </p:txBody>
      </p:sp>
    </p:spTree>
    <p:extLst>
      <p:ext uri="{BB962C8B-B14F-4D97-AF65-F5344CB8AC3E}">
        <p14:creationId xmlns:p14="http://schemas.microsoft.com/office/powerpoint/2010/main" val="111441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E0B0A-69A4-F346-9237-767504BE631B}"/>
              </a:ext>
            </a:extLst>
          </p:cNvPr>
          <p:cNvSpPr>
            <a:spLocks noGrp="1"/>
          </p:cNvSpPr>
          <p:nvPr>
            <p:ph idx="1"/>
          </p:nvPr>
        </p:nvSpPr>
        <p:spPr/>
        <p:txBody>
          <a:bodyPr>
            <a:normAutofit/>
          </a:bodyPr>
          <a:lstStyle/>
          <a:p>
            <a:pPr marL="0" indent="0" algn="ctr">
              <a:buNone/>
            </a:pPr>
            <a:r>
              <a:rPr lang="en-GB" sz="4800" dirty="0"/>
              <a:t>Lesson 2:</a:t>
            </a:r>
          </a:p>
          <a:p>
            <a:pPr marL="0" indent="0" algn="ctr">
              <a:buNone/>
            </a:pPr>
            <a:endParaRPr lang="en-GB" sz="4800" dirty="0"/>
          </a:p>
          <a:p>
            <a:pPr marL="0" indent="0" algn="ctr">
              <a:buNone/>
            </a:pPr>
            <a:r>
              <a:rPr lang="en-GB" sz="4800" dirty="0"/>
              <a:t>Free Writing</a:t>
            </a:r>
          </a:p>
        </p:txBody>
      </p:sp>
    </p:spTree>
    <p:extLst>
      <p:ext uri="{BB962C8B-B14F-4D97-AF65-F5344CB8AC3E}">
        <p14:creationId xmlns:p14="http://schemas.microsoft.com/office/powerpoint/2010/main" val="40267538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963</Words>
  <Application>Microsoft Macintosh PowerPoint</Application>
  <PresentationFormat>Widescreen</PresentationFormat>
  <Paragraphs>137</Paragraphs>
  <Slides>24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Shannen Ashworth</dc:creator>
  <cp:lastModifiedBy>Shannen Ashworth</cp:lastModifiedBy>
  <cp:revision>2</cp:revision>
  <dcterms:created xsi:type="dcterms:W3CDTF">2021-06-29T08:12:13Z</dcterms:created>
  <dcterms:modified xsi:type="dcterms:W3CDTF">2021-06-29T08:34:38Z</dcterms:modified>
</cp:coreProperties>
</file>