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77" r:id="rId2"/>
    <p:sldId id="257" r:id="rId3"/>
    <p:sldId id="259" r:id="rId4"/>
    <p:sldId id="261" r:id="rId5"/>
    <p:sldId id="262" r:id="rId6"/>
    <p:sldId id="278" r:id="rId7"/>
    <p:sldId id="260" r:id="rId8"/>
    <p:sldId id="276" r:id="rId9"/>
    <p:sldId id="264" r:id="rId10"/>
    <p:sldId id="279" r:id="rId11"/>
    <p:sldId id="281" r:id="rId12"/>
    <p:sldId id="263" r:id="rId13"/>
    <p:sldId id="282" r:id="rId14"/>
    <p:sldId id="283" r:id="rId15"/>
    <p:sldId id="284" r:id="rId16"/>
    <p:sldId id="288" r:id="rId17"/>
    <p:sldId id="267" r:id="rId18"/>
    <p:sldId id="287" r:id="rId19"/>
    <p:sldId id="265" r:id="rId20"/>
    <p:sldId id="286" r:id="rId21"/>
    <p:sldId id="266" r:id="rId22"/>
    <p:sldId id="258" r:id="rId23"/>
    <p:sldId id="289" r:id="rId24"/>
    <p:sldId id="290" r:id="rId25"/>
    <p:sldId id="273" r:id="rId26"/>
    <p:sldId id="272" r:id="rId27"/>
    <p:sldId id="274" r:id="rId28"/>
    <p:sldId id="275" r:id="rId29"/>
    <p:sldId id="256" r:id="rId30"/>
    <p:sldId id="291" r:id="rId31"/>
    <p:sldId id="292" r:id="rId3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C0701-A6F0-4A06-B5FF-03B5486A4DBD}" type="datetimeFigureOut">
              <a:rPr lang="en-GB" smtClean="0"/>
              <a:t>03/09/2020</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DB923-F811-477D-B0BD-EFF0A82D0205}" type="slidenum">
              <a:rPr lang="en-GB" smtClean="0"/>
              <a:t>‹#›</a:t>
            </a:fld>
            <a:endParaRPr lang="en-GB"/>
          </a:p>
        </p:txBody>
      </p:sp>
    </p:spTree>
    <p:extLst>
      <p:ext uri="{BB962C8B-B14F-4D97-AF65-F5344CB8AC3E}">
        <p14:creationId xmlns:p14="http://schemas.microsoft.com/office/powerpoint/2010/main" val="423121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2FCCDA2-9F4C-AA4A-88FD-17CEA1051B4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Could print to cut and stick if desired.</a:t>
            </a:r>
          </a:p>
        </p:txBody>
      </p:sp>
      <p:sp>
        <p:nvSpPr>
          <p:cNvPr id="4" name="Slide Number Placeholder 3"/>
          <p:cNvSpPr>
            <a:spLocks noGrp="1"/>
          </p:cNvSpPr>
          <p:nvPr>
            <p:ph type="sldNum" sz="quarter" idx="10"/>
          </p:nvPr>
        </p:nvSpPr>
        <p:spPr/>
        <p:txBody>
          <a:bodyPr/>
          <a:lstStyle/>
          <a:p>
            <a:fld id="{92FCCDA2-9F4C-AA4A-88FD-17CEA1051B44}"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Alternative task – cut out and sequence into the correct order.</a:t>
            </a:r>
            <a:endParaRPr lang="en-GB" dirty="0"/>
          </a:p>
        </p:txBody>
      </p:sp>
      <p:sp>
        <p:nvSpPr>
          <p:cNvPr id="4" name="Slide Number Placeholder 3"/>
          <p:cNvSpPr>
            <a:spLocks noGrp="1"/>
          </p:cNvSpPr>
          <p:nvPr>
            <p:ph type="sldNum" sz="quarter" idx="10"/>
          </p:nvPr>
        </p:nvSpPr>
        <p:spPr/>
        <p:txBody>
          <a:bodyPr/>
          <a:lstStyle/>
          <a:p>
            <a:fld id="{92FCCDA2-9F4C-AA4A-88FD-17CEA1051B44}"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Alternative task – cut out and sequence into the correct order.</a:t>
            </a:r>
            <a:endParaRPr lang="en-GB" dirty="0"/>
          </a:p>
        </p:txBody>
      </p:sp>
      <p:sp>
        <p:nvSpPr>
          <p:cNvPr id="4" name="Slide Number Placeholder 3"/>
          <p:cNvSpPr>
            <a:spLocks noGrp="1"/>
          </p:cNvSpPr>
          <p:nvPr>
            <p:ph type="sldNum" sz="quarter" idx="10"/>
          </p:nvPr>
        </p:nvSpPr>
        <p:spPr/>
        <p:txBody>
          <a:bodyPr/>
          <a:lstStyle/>
          <a:p>
            <a:fld id="{92FCCDA2-9F4C-AA4A-88FD-17CEA1051B44}" type="slidenum">
              <a:rPr lang="en-US" smtClean="0"/>
              <a:pPr/>
              <a:t>18</a:t>
            </a:fld>
            <a:endParaRPr lang="en-US"/>
          </a:p>
        </p:txBody>
      </p:sp>
    </p:spTree>
    <p:extLst>
      <p:ext uri="{BB962C8B-B14F-4D97-AF65-F5344CB8AC3E}">
        <p14:creationId xmlns:p14="http://schemas.microsoft.com/office/powerpoint/2010/main" val="174149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Class reading activity.  Print manifesto from Examining religion and Belief:</a:t>
            </a:r>
            <a:r>
              <a:rPr lang="en-GB" baseline="0" dirty="0"/>
              <a:t> Atheists book pg 9</a:t>
            </a:r>
            <a:endParaRPr lang="en-GB" dirty="0"/>
          </a:p>
        </p:txBody>
      </p:sp>
      <p:sp>
        <p:nvSpPr>
          <p:cNvPr id="4" name="Slide Number Placeholder 3"/>
          <p:cNvSpPr>
            <a:spLocks noGrp="1"/>
          </p:cNvSpPr>
          <p:nvPr>
            <p:ph type="sldNum" sz="quarter" idx="10"/>
          </p:nvPr>
        </p:nvSpPr>
        <p:spPr/>
        <p:txBody>
          <a:bodyPr/>
          <a:lstStyle/>
          <a:p>
            <a:fld id="{92FCCDA2-9F4C-AA4A-88FD-17CEA1051B44}"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2C971E-B67C-4AC8-A02F-936FE7398F9E}"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7D5F6-89B2-4992-8DB8-A5E6B8FB76E7}" type="slidenum">
              <a:rPr lang="en-GB" smtClean="0"/>
              <a:t>‹#›</a:t>
            </a:fld>
            <a:endParaRPr lang="en-GB"/>
          </a:p>
        </p:txBody>
      </p:sp>
    </p:spTree>
    <p:extLst>
      <p:ext uri="{BB962C8B-B14F-4D97-AF65-F5344CB8AC3E}">
        <p14:creationId xmlns:p14="http://schemas.microsoft.com/office/powerpoint/2010/main" val="98799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C971E-B67C-4AC8-A02F-936FE7398F9E}"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7D5F6-89B2-4992-8DB8-A5E6B8FB76E7}" type="slidenum">
              <a:rPr lang="en-GB" smtClean="0"/>
              <a:t>‹#›</a:t>
            </a:fld>
            <a:endParaRPr lang="en-GB"/>
          </a:p>
        </p:txBody>
      </p:sp>
    </p:spTree>
    <p:extLst>
      <p:ext uri="{BB962C8B-B14F-4D97-AF65-F5344CB8AC3E}">
        <p14:creationId xmlns:p14="http://schemas.microsoft.com/office/powerpoint/2010/main" val="147053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C971E-B67C-4AC8-A02F-936FE7398F9E}"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7D5F6-89B2-4992-8DB8-A5E6B8FB76E7}" type="slidenum">
              <a:rPr lang="en-GB" smtClean="0"/>
              <a:t>‹#›</a:t>
            </a:fld>
            <a:endParaRPr lang="en-GB"/>
          </a:p>
        </p:txBody>
      </p:sp>
    </p:spTree>
    <p:extLst>
      <p:ext uri="{BB962C8B-B14F-4D97-AF65-F5344CB8AC3E}">
        <p14:creationId xmlns:p14="http://schemas.microsoft.com/office/powerpoint/2010/main" val="37838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C971E-B67C-4AC8-A02F-936FE7398F9E}"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7D5F6-89B2-4992-8DB8-A5E6B8FB76E7}" type="slidenum">
              <a:rPr lang="en-GB" smtClean="0"/>
              <a:t>‹#›</a:t>
            </a:fld>
            <a:endParaRPr lang="en-GB"/>
          </a:p>
        </p:txBody>
      </p:sp>
    </p:spTree>
    <p:extLst>
      <p:ext uri="{BB962C8B-B14F-4D97-AF65-F5344CB8AC3E}">
        <p14:creationId xmlns:p14="http://schemas.microsoft.com/office/powerpoint/2010/main" val="16947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2C971E-B67C-4AC8-A02F-936FE7398F9E}"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7D5F6-89B2-4992-8DB8-A5E6B8FB76E7}" type="slidenum">
              <a:rPr lang="en-GB" smtClean="0"/>
              <a:t>‹#›</a:t>
            </a:fld>
            <a:endParaRPr lang="en-GB"/>
          </a:p>
        </p:txBody>
      </p:sp>
    </p:spTree>
    <p:extLst>
      <p:ext uri="{BB962C8B-B14F-4D97-AF65-F5344CB8AC3E}">
        <p14:creationId xmlns:p14="http://schemas.microsoft.com/office/powerpoint/2010/main" val="362567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2C971E-B67C-4AC8-A02F-936FE7398F9E}"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7D5F6-89B2-4992-8DB8-A5E6B8FB76E7}" type="slidenum">
              <a:rPr lang="en-GB" smtClean="0"/>
              <a:t>‹#›</a:t>
            </a:fld>
            <a:endParaRPr lang="en-GB"/>
          </a:p>
        </p:txBody>
      </p:sp>
    </p:spTree>
    <p:extLst>
      <p:ext uri="{BB962C8B-B14F-4D97-AF65-F5344CB8AC3E}">
        <p14:creationId xmlns:p14="http://schemas.microsoft.com/office/powerpoint/2010/main" val="235804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2C971E-B67C-4AC8-A02F-936FE7398F9E}" type="datetimeFigureOut">
              <a:rPr lang="en-GB" smtClean="0"/>
              <a:t>03/09/2020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77D5F6-89B2-4992-8DB8-A5E6B8FB76E7}" type="slidenum">
              <a:rPr lang="en-GB" smtClean="0"/>
              <a:t>‹#›</a:t>
            </a:fld>
            <a:endParaRPr lang="en-GB"/>
          </a:p>
        </p:txBody>
      </p:sp>
    </p:spTree>
    <p:extLst>
      <p:ext uri="{BB962C8B-B14F-4D97-AF65-F5344CB8AC3E}">
        <p14:creationId xmlns:p14="http://schemas.microsoft.com/office/powerpoint/2010/main" val="20725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2C971E-B67C-4AC8-A02F-936FE7398F9E}" type="datetimeFigureOut">
              <a:rPr lang="en-GB" smtClean="0"/>
              <a:t>03/09/2020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77D5F6-89B2-4992-8DB8-A5E6B8FB76E7}" type="slidenum">
              <a:rPr lang="en-GB" smtClean="0"/>
              <a:t>‹#›</a:t>
            </a:fld>
            <a:endParaRPr lang="en-GB"/>
          </a:p>
        </p:txBody>
      </p:sp>
    </p:spTree>
    <p:extLst>
      <p:ext uri="{BB962C8B-B14F-4D97-AF65-F5344CB8AC3E}">
        <p14:creationId xmlns:p14="http://schemas.microsoft.com/office/powerpoint/2010/main" val="389594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C971E-B67C-4AC8-A02F-936FE7398F9E}" type="datetimeFigureOut">
              <a:rPr lang="en-GB" smtClean="0"/>
              <a:t>03/09/2020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77D5F6-89B2-4992-8DB8-A5E6B8FB76E7}" type="slidenum">
              <a:rPr lang="en-GB" smtClean="0"/>
              <a:t>‹#›</a:t>
            </a:fld>
            <a:endParaRPr lang="en-GB"/>
          </a:p>
        </p:txBody>
      </p:sp>
    </p:spTree>
    <p:extLst>
      <p:ext uri="{BB962C8B-B14F-4D97-AF65-F5344CB8AC3E}">
        <p14:creationId xmlns:p14="http://schemas.microsoft.com/office/powerpoint/2010/main" val="1704122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2C971E-B67C-4AC8-A02F-936FE7398F9E}"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7D5F6-89B2-4992-8DB8-A5E6B8FB76E7}" type="slidenum">
              <a:rPr lang="en-GB" smtClean="0"/>
              <a:t>‹#›</a:t>
            </a:fld>
            <a:endParaRPr lang="en-GB"/>
          </a:p>
        </p:txBody>
      </p:sp>
    </p:spTree>
    <p:extLst>
      <p:ext uri="{BB962C8B-B14F-4D97-AF65-F5344CB8AC3E}">
        <p14:creationId xmlns:p14="http://schemas.microsoft.com/office/powerpoint/2010/main" val="140360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2C971E-B67C-4AC8-A02F-936FE7398F9E}"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7D5F6-89B2-4992-8DB8-A5E6B8FB76E7}" type="slidenum">
              <a:rPr lang="en-GB" smtClean="0"/>
              <a:t>‹#›</a:t>
            </a:fld>
            <a:endParaRPr lang="en-GB"/>
          </a:p>
        </p:txBody>
      </p:sp>
    </p:spTree>
    <p:extLst>
      <p:ext uri="{BB962C8B-B14F-4D97-AF65-F5344CB8AC3E}">
        <p14:creationId xmlns:p14="http://schemas.microsoft.com/office/powerpoint/2010/main" val="304636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D2C971E-B67C-4AC8-A02F-936FE7398F9E}" type="datetimeFigureOut">
              <a:rPr lang="en-GB" smtClean="0"/>
              <a:t>03/09/2020</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F77D5F6-89B2-4992-8DB8-A5E6B8FB76E7}" type="slidenum">
              <a:rPr lang="en-GB" smtClean="0"/>
              <a:t>‹#›</a:t>
            </a:fld>
            <a:endParaRPr lang="en-GB"/>
          </a:p>
        </p:txBody>
      </p:sp>
    </p:spTree>
    <p:extLst>
      <p:ext uri="{BB962C8B-B14F-4D97-AF65-F5344CB8AC3E}">
        <p14:creationId xmlns:p14="http://schemas.microsoft.com/office/powerpoint/2010/main" val="5834360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tiff"/><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www.sadtimes.co.uk/blues.html&amp;ei=jBadVZzIF4-w7AbVra_QBg&amp;psig=AFQjCNEwL07M9eDJZK5X6qU7X8ceeJqTcQ&amp;ust=1436444623050832" TargetMode="External"/><Relationship Id="rId2" Type="http://schemas.openxmlformats.org/officeDocument/2006/relationships/image" Target="../media/image1.tiff"/><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s://www.natre.org.uk/uploads/Spirited%20Arts/art12/2012_images/where_is_god_today/gtd6_640.jpg" TargetMode="External"/><Relationship Id="rId1" Type="http://schemas.openxmlformats.org/officeDocument/2006/relationships/slideLayout" Target="../slideLayouts/slideLayout7.xml"/><Relationship Id="rId6" Type="http://schemas.openxmlformats.org/officeDocument/2006/relationships/hyperlink" Target="https://www.natre.org.uk/uploads/Spirited%20Arts/art14/2014%20Images/God/freya%20katie%20jess%20darcey%20issy%20and%20matilda_001.jpg" TargetMode="External"/><Relationship Id="rId5" Type="http://schemas.openxmlformats.org/officeDocument/2006/relationships/image" Target="../media/image17.jpeg"/><Relationship Id="rId4" Type="http://schemas.openxmlformats.org/officeDocument/2006/relationships/hyperlink" Target="https://www.natre.org.uk/uploads/Spirited%20Arts/art13/2013_images/god_what_if/gwi11_640.jp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hyperlink" Target="https://www.google.co.uk/url?sa=i&amp;rct=j&amp;q=&amp;esrc=s&amp;source=images&amp;cd=&amp;ved=2ahUKEwjyxuOSla_jAhWnxoUKHTLiBzUQjRx6BAgBEAU&amp;url=https://www.learnquranonline.uk/pillars-of-Islam&amp;psig=AOvVaw1PUaHL1VRfwzi3-ZXlWKta&amp;ust=1563013473805923"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5622-3F67-4A01-A7AA-0D5236B8CA19}"/>
              </a:ext>
            </a:extLst>
          </p:cNvPr>
          <p:cNvSpPr>
            <a:spLocks noGrp="1"/>
          </p:cNvSpPr>
          <p:nvPr>
            <p:ph type="ctrTitle"/>
          </p:nvPr>
        </p:nvSpPr>
        <p:spPr>
          <a:xfrm>
            <a:off x="514350" y="375437"/>
            <a:ext cx="5829300" cy="3183389"/>
          </a:xfrm>
        </p:spPr>
        <p:txBody>
          <a:bodyPr/>
          <a:lstStyle/>
          <a:p>
            <a:r>
              <a:rPr lang="en-GB" u="sng" dirty="0">
                <a:latin typeface="Comic Sans MS" panose="030F0702030302020204" pitchFamily="66" charset="0"/>
              </a:rPr>
              <a:t>Do we need to prove God’s existence?</a:t>
            </a:r>
          </a:p>
        </p:txBody>
      </p:sp>
      <p:sp>
        <p:nvSpPr>
          <p:cNvPr id="3" name="Subtitle 2">
            <a:extLst>
              <a:ext uri="{FF2B5EF4-FFF2-40B4-BE49-F238E27FC236}">
                <a16:creationId xmlns:a16="http://schemas.microsoft.com/office/drawing/2014/main" id="{6E350970-982F-41F4-8533-7FA9B7F52127}"/>
              </a:ext>
            </a:extLst>
          </p:cNvPr>
          <p:cNvSpPr>
            <a:spLocks noGrp="1"/>
          </p:cNvSpPr>
          <p:nvPr>
            <p:ph type="subTitle" idx="1"/>
          </p:nvPr>
        </p:nvSpPr>
        <p:spPr>
          <a:xfrm>
            <a:off x="857250" y="4179983"/>
            <a:ext cx="5143500" cy="2207629"/>
          </a:xfrm>
        </p:spPr>
        <p:txBody>
          <a:bodyPr>
            <a:normAutofit/>
          </a:bodyPr>
          <a:lstStyle/>
          <a:p>
            <a:r>
              <a:rPr lang="en-GB" sz="2531" dirty="0">
                <a:latin typeface="Comic Sans MS" panose="030F0702030302020204" pitchFamily="66" charset="0"/>
              </a:rPr>
              <a:t>Year 9 Religious Studies</a:t>
            </a:r>
          </a:p>
          <a:p>
            <a:r>
              <a:rPr lang="en-GB" sz="2531" dirty="0">
                <a:latin typeface="Comic Sans MS" panose="030F0702030302020204" pitchFamily="66" charset="0"/>
              </a:rPr>
              <a:t>Autumn Term 1 </a:t>
            </a:r>
          </a:p>
        </p:txBody>
      </p:sp>
      <p:pic>
        <p:nvPicPr>
          <p:cNvPr id="4" name="Picture 3">
            <a:extLst>
              <a:ext uri="{FF2B5EF4-FFF2-40B4-BE49-F238E27FC236}">
                <a16:creationId xmlns:a16="http://schemas.microsoft.com/office/drawing/2014/main" id="{78F4EA07-2F4B-4C51-91B4-0CA621D93BB7}"/>
              </a:ext>
            </a:extLst>
          </p:cNvPr>
          <p:cNvPicPr>
            <a:picLocks noChangeAspect="1"/>
          </p:cNvPicPr>
          <p:nvPr/>
        </p:nvPicPr>
        <p:blipFill>
          <a:blip r:embed="rId2"/>
          <a:stretch>
            <a:fillRect/>
          </a:stretch>
        </p:blipFill>
        <p:spPr>
          <a:xfrm>
            <a:off x="4471333" y="100907"/>
            <a:ext cx="2353602" cy="935941"/>
          </a:xfrm>
          <a:prstGeom prst="rect">
            <a:avLst/>
          </a:prstGeom>
          <a:ln>
            <a:solidFill>
              <a:schemeClr val="tx1"/>
            </a:solidFill>
          </a:ln>
        </p:spPr>
      </p:pic>
      <p:pic>
        <p:nvPicPr>
          <p:cNvPr id="5" name="Picture 3" descr="C:\Users\katy\AppData\Local\Microsoft\Windows\INetCache\IE\2FAHB382\the-thinker[1].jpg">
            <a:extLst>
              <a:ext uri="{FF2B5EF4-FFF2-40B4-BE49-F238E27FC236}">
                <a16:creationId xmlns:a16="http://schemas.microsoft.com/office/drawing/2014/main" id="{2FEC8522-7DA0-4439-B3F0-4D6776A04E9D}"/>
              </a:ext>
            </a:extLst>
          </p:cNvPr>
          <p:cNvPicPr>
            <a:picLocks noChangeAspect="1" noChangeArrowheads="1"/>
          </p:cNvPicPr>
          <p:nvPr/>
        </p:nvPicPr>
        <p:blipFill>
          <a:blip r:embed="rId3"/>
          <a:srcRect/>
          <a:stretch>
            <a:fillRect/>
          </a:stretch>
        </p:blipFill>
        <p:spPr bwMode="auto">
          <a:xfrm>
            <a:off x="2065694" y="5283798"/>
            <a:ext cx="3212009" cy="3340918"/>
          </a:xfrm>
          <a:prstGeom prst="rect">
            <a:avLst/>
          </a:prstGeom>
          <a:noFill/>
        </p:spPr>
      </p:pic>
    </p:spTree>
    <p:extLst>
      <p:ext uri="{BB962C8B-B14F-4D97-AF65-F5344CB8AC3E}">
        <p14:creationId xmlns:p14="http://schemas.microsoft.com/office/powerpoint/2010/main" val="3041942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0" y="70260"/>
            <a:ext cx="5068229" cy="615277"/>
          </a:xfrm>
          <a:ln>
            <a:solidFill>
              <a:schemeClr val="tx1"/>
            </a:solidFill>
          </a:ln>
        </p:spPr>
        <p:txBody>
          <a:bodyPr>
            <a:noAutofit/>
          </a:bodyPr>
          <a:lstStyle/>
          <a:p>
            <a:pPr algn="ctr"/>
            <a:r>
              <a:rPr lang="en-US" sz="2000" dirty="0">
                <a:latin typeface="Comic Sans MS" panose="030F0902030302020204" pitchFamily="66" charset="0"/>
              </a:rPr>
              <a:t>Lesson 3: Why did the Buddha think belief in God was unimportant?</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77316" y="51312"/>
            <a:ext cx="1547231" cy="615277"/>
          </a:xfrm>
          <a:prstGeom prst="rect">
            <a:avLst/>
          </a:prstGeom>
          <a:ln>
            <a:solidFill>
              <a:schemeClr val="tx1"/>
            </a:solidFill>
          </a:ln>
        </p:spPr>
      </p:pic>
      <p:sp>
        <p:nvSpPr>
          <p:cNvPr id="19460" name="AutoShape 4" descr="Big Buddha Hong Kong Tourist Guide"/>
          <p:cNvSpPr>
            <a:spLocks noChangeAspect="1" noChangeArrowheads="1"/>
          </p:cNvSpPr>
          <p:nvPr/>
        </p:nvSpPr>
        <p:spPr bwMode="auto">
          <a:xfrm>
            <a:off x="116681" y="1891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a:p>
        </p:txBody>
      </p:sp>
      <p:sp>
        <p:nvSpPr>
          <p:cNvPr id="19462" name="AutoShape 6" descr="Big Buddha Hong Kong Tourist Guide"/>
          <p:cNvSpPr>
            <a:spLocks noChangeAspect="1" noChangeArrowheads="1"/>
          </p:cNvSpPr>
          <p:nvPr/>
        </p:nvSpPr>
        <p:spPr bwMode="auto">
          <a:xfrm>
            <a:off x="116681" y="1891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a:p>
        </p:txBody>
      </p:sp>
      <p:pic>
        <p:nvPicPr>
          <p:cNvPr id="19464" name="Picture 8" descr="Buddha Was Born In Nepal | HuffPost"/>
          <p:cNvPicPr>
            <a:picLocks noChangeAspect="1" noChangeArrowheads="1"/>
          </p:cNvPicPr>
          <p:nvPr/>
        </p:nvPicPr>
        <p:blipFill>
          <a:blip r:embed="rId3"/>
          <a:srcRect/>
          <a:stretch>
            <a:fillRect/>
          </a:stretch>
        </p:blipFill>
        <p:spPr bwMode="auto">
          <a:xfrm>
            <a:off x="1593546" y="992809"/>
            <a:ext cx="3271175" cy="2255389"/>
          </a:xfrm>
          <a:prstGeom prst="rect">
            <a:avLst/>
          </a:prstGeom>
          <a:noFill/>
        </p:spPr>
      </p:pic>
      <p:sp>
        <p:nvSpPr>
          <p:cNvPr id="2" name="Oval 1">
            <a:extLst>
              <a:ext uri="{FF2B5EF4-FFF2-40B4-BE49-F238E27FC236}">
                <a16:creationId xmlns:a16="http://schemas.microsoft.com/office/drawing/2014/main" id="{37D43C9F-20EB-4CB6-8427-AB7A2485AD8A}"/>
              </a:ext>
            </a:extLst>
          </p:cNvPr>
          <p:cNvSpPr/>
          <p:nvPr/>
        </p:nvSpPr>
        <p:spPr>
          <a:xfrm>
            <a:off x="1519355" y="3910886"/>
            <a:ext cx="3757961" cy="1984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omic Sans MS" panose="030F0702030302020204" pitchFamily="66" charset="0"/>
              </a:rPr>
              <a:t>What do you already know about Buddhism?</a:t>
            </a:r>
          </a:p>
        </p:txBody>
      </p:sp>
    </p:spTree>
    <p:extLst>
      <p:ext uri="{BB962C8B-B14F-4D97-AF65-F5344CB8AC3E}">
        <p14:creationId xmlns:p14="http://schemas.microsoft.com/office/powerpoint/2010/main" val="425182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1" y="124062"/>
            <a:ext cx="5068229" cy="615277"/>
          </a:xfrm>
          <a:ln>
            <a:solidFill>
              <a:schemeClr val="tx1"/>
            </a:solidFill>
          </a:ln>
        </p:spPr>
        <p:txBody>
          <a:bodyPr>
            <a:noAutofit/>
          </a:bodyPr>
          <a:lstStyle/>
          <a:p>
            <a:pPr algn="ctr"/>
            <a:r>
              <a:rPr lang="en-US" sz="2700" dirty="0">
                <a:latin typeface="Comic Sans MS" panose="030F0902030302020204" pitchFamily="66" charset="0"/>
              </a:rPr>
              <a:t>What do Buddhists think about God?</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5498" y="124061"/>
            <a:ext cx="1547231" cy="615277"/>
          </a:xfrm>
          <a:prstGeom prst="rect">
            <a:avLst/>
          </a:prstGeom>
          <a:ln>
            <a:solidFill>
              <a:schemeClr val="tx1"/>
            </a:solidFill>
          </a:ln>
        </p:spPr>
      </p:pic>
      <p:graphicFrame>
        <p:nvGraphicFramePr>
          <p:cNvPr id="6" name="Content Placeholder 3"/>
          <p:cNvGraphicFramePr>
            <a:graphicFrameLocks/>
          </p:cNvGraphicFramePr>
          <p:nvPr>
            <p:extLst>
              <p:ext uri="{D42A27DB-BD31-4B8C-83A1-F6EECF244321}">
                <p14:modId xmlns:p14="http://schemas.microsoft.com/office/powerpoint/2010/main" val="837861921"/>
              </p:ext>
            </p:extLst>
          </p:nvPr>
        </p:nvGraphicFramePr>
        <p:xfrm>
          <a:off x="38100" y="1020361"/>
          <a:ext cx="6781800" cy="7208520"/>
        </p:xfrm>
        <a:graphic>
          <a:graphicData uri="http://schemas.openxmlformats.org/drawingml/2006/table">
            <a:tbl>
              <a:tblPr firstRow="1" bandRow="1">
                <a:tableStyleId>{5C22544A-7EE6-4342-B048-85BDC9FD1C3A}</a:tableStyleId>
              </a:tblPr>
              <a:tblGrid>
                <a:gridCol w="2260600">
                  <a:extLst>
                    <a:ext uri="{9D8B030D-6E8A-4147-A177-3AD203B41FA5}">
                      <a16:colId xmlns:a16="http://schemas.microsoft.com/office/drawing/2014/main" val="2157651814"/>
                    </a:ext>
                  </a:extLst>
                </a:gridCol>
                <a:gridCol w="2260600">
                  <a:extLst>
                    <a:ext uri="{9D8B030D-6E8A-4147-A177-3AD203B41FA5}">
                      <a16:colId xmlns:a16="http://schemas.microsoft.com/office/drawing/2014/main" val="3741798479"/>
                    </a:ext>
                  </a:extLst>
                </a:gridCol>
                <a:gridCol w="2260600">
                  <a:extLst>
                    <a:ext uri="{9D8B030D-6E8A-4147-A177-3AD203B41FA5}">
                      <a16:colId xmlns:a16="http://schemas.microsoft.com/office/drawing/2014/main" val="1806609941"/>
                    </a:ext>
                  </a:extLst>
                </a:gridCol>
              </a:tblGrid>
              <a:tr h="1714500">
                <a:tc>
                  <a:txBody>
                    <a:bodyPr/>
                    <a:lstStyle/>
                    <a:p>
                      <a:pPr algn="ctr"/>
                      <a:r>
                        <a:rPr lang="en-GB" sz="1600" dirty="0">
                          <a:latin typeface="Comic Sans MS" panose="030F0702030302020204" pitchFamily="66" charset="0"/>
                        </a:rPr>
                        <a:t>A Buddhist might</a:t>
                      </a:r>
                      <a:r>
                        <a:rPr lang="en-GB" sz="1600" baseline="0" dirty="0">
                          <a:latin typeface="Comic Sans MS" panose="030F0702030302020204" pitchFamily="66" charset="0"/>
                        </a:rPr>
                        <a:t> believe in Gods, and might not.  Either way these beliefs are not as important as doing what you can to reduce suffering.</a:t>
                      </a:r>
                      <a:endParaRPr lang="en-GB" sz="1600" dirty="0">
                        <a:latin typeface="Comic Sans MS" panose="030F0702030302020204" pitchFamily="66" charset="0"/>
                      </a:endParaRPr>
                    </a:p>
                  </a:txBody>
                  <a:tcPr marL="68580" marR="68580" marT="34290" marB="34290"/>
                </a:tc>
                <a:tc>
                  <a:txBody>
                    <a:bodyPr/>
                    <a:lstStyle/>
                    <a:p>
                      <a:pPr algn="ctr"/>
                      <a:r>
                        <a:rPr lang="en-GB" sz="1600" dirty="0">
                          <a:latin typeface="Comic Sans MS" panose="030F0702030302020204" pitchFamily="66" charset="0"/>
                        </a:rPr>
                        <a:t>The Buddha often sat silent when people asked him questions about gods and goddesses.</a:t>
                      </a:r>
                      <a:r>
                        <a:rPr lang="en-GB" sz="1600" baseline="0" dirty="0">
                          <a:latin typeface="Comic Sans MS" panose="030F0702030302020204" pitchFamily="66" charset="0"/>
                        </a:rPr>
                        <a:t>  Hew was more interested in the more important questions: How can we be happy?</a:t>
                      </a:r>
                      <a:endParaRPr lang="en-GB" sz="1600" dirty="0">
                        <a:latin typeface="Comic Sans MS" panose="030F0702030302020204" pitchFamily="66" charset="0"/>
                      </a:endParaRPr>
                    </a:p>
                  </a:txBody>
                  <a:tcPr marL="68580" marR="68580" marT="34290" marB="34290"/>
                </a:tc>
                <a:tc>
                  <a:txBody>
                    <a:bodyPr/>
                    <a:lstStyle/>
                    <a:p>
                      <a:pPr algn="ctr"/>
                      <a:r>
                        <a:rPr lang="en-GB" sz="1600" dirty="0">
                          <a:latin typeface="Comic Sans MS" panose="030F0702030302020204" pitchFamily="66" charset="0"/>
                        </a:rPr>
                        <a:t>Buddhism has grown in numbers</a:t>
                      </a:r>
                      <a:r>
                        <a:rPr lang="en-GB" sz="1600" baseline="0" dirty="0">
                          <a:latin typeface="Comic Sans MS" panose="030F0702030302020204" pitchFamily="66" charset="0"/>
                        </a:rPr>
                        <a:t> in the West in recent years.  Maybe this is because instead of claiming to know the truth about God, the religion has helped people to focus on the search fro calmness and peace. </a:t>
                      </a:r>
                      <a:endParaRPr lang="en-GB" sz="1600" dirty="0">
                        <a:latin typeface="Comic Sans MS" panose="030F0702030302020204" pitchFamily="66" charset="0"/>
                      </a:endParaRPr>
                    </a:p>
                  </a:txBody>
                  <a:tcPr marL="68580" marR="68580" marT="34290" marB="34290"/>
                </a:tc>
                <a:extLst>
                  <a:ext uri="{0D108BD9-81ED-4DB2-BD59-A6C34878D82A}">
                    <a16:rowId xmlns:a16="http://schemas.microsoft.com/office/drawing/2014/main" val="918574404"/>
                  </a:ext>
                </a:extLst>
              </a:tr>
              <a:tr h="2343077">
                <a:tc>
                  <a:txBody>
                    <a:bodyPr/>
                    <a:lstStyle/>
                    <a:p>
                      <a:pPr algn="ctr"/>
                      <a:r>
                        <a:rPr lang="en-GB" sz="1600" dirty="0">
                          <a:latin typeface="Comic Sans MS" panose="030F0702030302020204" pitchFamily="66" charset="0"/>
                        </a:rPr>
                        <a:t>What</a:t>
                      </a:r>
                      <a:r>
                        <a:rPr lang="en-GB" sz="1600" baseline="0" dirty="0">
                          <a:latin typeface="Comic Sans MS" panose="030F0702030302020204" pitchFamily="66" charset="0"/>
                        </a:rPr>
                        <a:t> is the quote trying to say?</a:t>
                      </a: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r>
                        <a:rPr lang="en-GB" sz="1600" baseline="0" dirty="0">
                          <a:latin typeface="Comic Sans MS" panose="030F0702030302020204" pitchFamily="66" charset="0"/>
                        </a:rPr>
                        <a:t>Do you agree?  Why? </a:t>
                      </a: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dirty="0">
                        <a:latin typeface="Comic Sans MS" panose="030F0702030302020204" pitchFamily="66" charset="0"/>
                      </a:endParaRPr>
                    </a:p>
                  </a:txBody>
                  <a:tcPr marL="68580" marR="68580" marT="34290" marB="34290"/>
                </a:tc>
                <a:tc>
                  <a:txBody>
                    <a:bodyPr/>
                    <a:lstStyle/>
                    <a:p>
                      <a:pPr algn="ctr"/>
                      <a:r>
                        <a:rPr lang="en-GB" sz="1600" dirty="0">
                          <a:latin typeface="Comic Sans MS" panose="030F0702030302020204" pitchFamily="66" charset="0"/>
                        </a:rPr>
                        <a:t>What</a:t>
                      </a:r>
                      <a:r>
                        <a:rPr lang="en-GB" sz="1600" baseline="0" dirty="0">
                          <a:latin typeface="Comic Sans MS" panose="030F0702030302020204" pitchFamily="66" charset="0"/>
                        </a:rPr>
                        <a:t> is the quote trying to say?</a:t>
                      </a: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r>
                        <a:rPr lang="en-GB" sz="1600" baseline="0" dirty="0">
                          <a:latin typeface="Comic Sans MS" panose="030F0702030302020204" pitchFamily="66" charset="0"/>
                        </a:rPr>
                        <a:t>Do you agree?  Why? </a:t>
                      </a:r>
                      <a:endParaRPr lang="en-GB" sz="1600" dirty="0">
                        <a:latin typeface="Comic Sans MS" panose="030F0702030302020204" pitchFamily="66" charset="0"/>
                      </a:endParaRPr>
                    </a:p>
                    <a:p>
                      <a:pPr algn="ctr"/>
                      <a:endParaRPr lang="en-GB" sz="1600" dirty="0">
                        <a:latin typeface="Comic Sans MS" panose="030F0702030302020204" pitchFamily="66" charset="0"/>
                      </a:endParaRPr>
                    </a:p>
                  </a:txBody>
                  <a:tcPr marL="68580" marR="68580" marT="34290" marB="34290"/>
                </a:tc>
                <a:tc>
                  <a:txBody>
                    <a:bodyPr/>
                    <a:lstStyle/>
                    <a:p>
                      <a:pPr algn="ctr"/>
                      <a:r>
                        <a:rPr lang="en-GB" sz="1600" dirty="0">
                          <a:latin typeface="Comic Sans MS" panose="030F0702030302020204" pitchFamily="66" charset="0"/>
                        </a:rPr>
                        <a:t>What</a:t>
                      </a:r>
                      <a:r>
                        <a:rPr lang="en-GB" sz="1600" baseline="0" dirty="0">
                          <a:latin typeface="Comic Sans MS" panose="030F0702030302020204" pitchFamily="66" charset="0"/>
                        </a:rPr>
                        <a:t> is the quote trying to say?</a:t>
                      </a: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endParaRPr lang="en-GB" sz="1600" baseline="0" dirty="0">
                        <a:latin typeface="Comic Sans MS" panose="030F0702030302020204" pitchFamily="66" charset="0"/>
                      </a:endParaRPr>
                    </a:p>
                    <a:p>
                      <a:pPr algn="ctr"/>
                      <a:r>
                        <a:rPr lang="en-GB" sz="1600" baseline="0" dirty="0">
                          <a:latin typeface="Comic Sans MS" panose="030F0702030302020204" pitchFamily="66" charset="0"/>
                        </a:rPr>
                        <a:t>Do you agree?  Why? </a:t>
                      </a:r>
                      <a:endParaRPr lang="en-GB" sz="1600" dirty="0">
                        <a:latin typeface="Comic Sans MS" panose="030F0702030302020204" pitchFamily="66" charset="0"/>
                      </a:endParaRPr>
                    </a:p>
                    <a:p>
                      <a:pPr algn="ctr"/>
                      <a:endParaRPr lang="en-GB" sz="1600" dirty="0">
                        <a:latin typeface="Comic Sans MS" panose="030F0702030302020204" pitchFamily="66" charset="0"/>
                      </a:endParaRPr>
                    </a:p>
                  </a:txBody>
                  <a:tcPr marL="68580" marR="68580" marT="34290" marB="34290"/>
                </a:tc>
                <a:extLst>
                  <a:ext uri="{0D108BD9-81ED-4DB2-BD59-A6C34878D82A}">
                    <a16:rowId xmlns:a16="http://schemas.microsoft.com/office/drawing/2014/main" val="3929481631"/>
                  </a:ext>
                </a:extLst>
              </a:tr>
            </a:tbl>
          </a:graphicData>
        </a:graphic>
      </p:graphicFrame>
    </p:spTree>
    <p:extLst>
      <p:ext uri="{BB962C8B-B14F-4D97-AF65-F5344CB8AC3E}">
        <p14:creationId xmlns:p14="http://schemas.microsoft.com/office/powerpoint/2010/main" val="420925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16149" y="90604"/>
            <a:ext cx="5068229" cy="615277"/>
          </a:xfrm>
          <a:ln>
            <a:solidFill>
              <a:schemeClr val="tx1"/>
            </a:solidFill>
          </a:ln>
        </p:spPr>
        <p:txBody>
          <a:bodyPr>
            <a:noAutofit/>
          </a:bodyPr>
          <a:lstStyle/>
          <a:p>
            <a:pPr algn="ctr"/>
            <a:r>
              <a:rPr lang="en-US" sz="2400" dirty="0">
                <a:latin typeface="Comic Sans MS" panose="030F0902030302020204" pitchFamily="66" charset="0"/>
              </a:rPr>
              <a:t>Why does the Buddha not answer ‘God questions’? </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9601" y="90603"/>
            <a:ext cx="1547231" cy="615277"/>
          </a:xfrm>
          <a:prstGeom prst="rect">
            <a:avLst/>
          </a:prstGeom>
          <a:ln>
            <a:solidFill>
              <a:schemeClr val="tx1"/>
            </a:solidFill>
          </a:ln>
        </p:spPr>
      </p:pic>
      <p:sp>
        <p:nvSpPr>
          <p:cNvPr id="6" name="Rounded Rectangle 5"/>
          <p:cNvSpPr/>
          <p:nvPr/>
        </p:nvSpPr>
        <p:spPr>
          <a:xfrm>
            <a:off x="248660" y="4459008"/>
            <a:ext cx="6442071" cy="436443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500" u="sng" dirty="0">
                <a:solidFill>
                  <a:schemeClr val="tx1"/>
                </a:solidFill>
                <a:latin typeface="Comic Sans MS" pitchFamily="66" charset="0"/>
              </a:rPr>
              <a:t>Answer the following questions.</a:t>
            </a:r>
          </a:p>
          <a:p>
            <a:pPr algn="ctr"/>
            <a:endParaRPr lang="en-GB" sz="1500" u="sng" dirty="0">
              <a:solidFill>
                <a:schemeClr val="tx1"/>
              </a:solidFill>
              <a:latin typeface="Comic Sans MS" pitchFamily="66" charset="0"/>
            </a:endParaRPr>
          </a:p>
          <a:p>
            <a:r>
              <a:rPr lang="en-GB" sz="1500" u="sng" dirty="0">
                <a:solidFill>
                  <a:schemeClr val="tx1"/>
                </a:solidFill>
                <a:latin typeface="Comic Sans MS" pitchFamily="66" charset="0"/>
              </a:rPr>
              <a:t>What does the Buddha say is the most important question?</a:t>
            </a:r>
          </a:p>
          <a:p>
            <a:endParaRPr lang="en-GB" sz="1500" u="sng" dirty="0">
              <a:solidFill>
                <a:schemeClr val="tx1"/>
              </a:solidFill>
              <a:latin typeface="Comic Sans MS" pitchFamily="66" charset="0"/>
            </a:endParaRPr>
          </a:p>
          <a:p>
            <a:endParaRPr lang="en-GB" sz="1500" u="sng" dirty="0">
              <a:solidFill>
                <a:schemeClr val="tx1"/>
              </a:solidFill>
              <a:latin typeface="Comic Sans MS" pitchFamily="66" charset="0"/>
            </a:endParaRPr>
          </a:p>
          <a:p>
            <a:endParaRPr lang="en-GB" sz="1500" u="sng" dirty="0">
              <a:solidFill>
                <a:schemeClr val="tx1"/>
              </a:solidFill>
              <a:latin typeface="Comic Sans MS" pitchFamily="66" charset="0"/>
            </a:endParaRPr>
          </a:p>
          <a:p>
            <a:endParaRPr lang="en-GB" sz="1500" u="sng" dirty="0">
              <a:solidFill>
                <a:schemeClr val="tx1"/>
              </a:solidFill>
              <a:latin typeface="Comic Sans MS" pitchFamily="66" charset="0"/>
            </a:endParaRPr>
          </a:p>
          <a:p>
            <a:r>
              <a:rPr lang="en-GB" sz="1500" u="sng" dirty="0">
                <a:solidFill>
                  <a:schemeClr val="tx1"/>
                </a:solidFill>
                <a:latin typeface="Comic Sans MS" pitchFamily="66" charset="0"/>
              </a:rPr>
              <a:t>Why does he refuse to answer questions about God?</a:t>
            </a:r>
          </a:p>
          <a:p>
            <a:endParaRPr lang="en-GB" sz="1500" u="sng" dirty="0">
              <a:solidFill>
                <a:schemeClr val="tx1"/>
              </a:solidFill>
              <a:latin typeface="Comic Sans MS" pitchFamily="66" charset="0"/>
            </a:endParaRPr>
          </a:p>
          <a:p>
            <a:endParaRPr lang="en-GB" sz="1500" u="sng" dirty="0">
              <a:solidFill>
                <a:schemeClr val="tx1"/>
              </a:solidFill>
              <a:latin typeface="Comic Sans MS" pitchFamily="66" charset="0"/>
            </a:endParaRPr>
          </a:p>
          <a:p>
            <a:endParaRPr lang="en-GB" sz="1500" u="sng" dirty="0">
              <a:solidFill>
                <a:schemeClr val="tx1"/>
              </a:solidFill>
              <a:latin typeface="Comic Sans MS" pitchFamily="66" charset="0"/>
            </a:endParaRPr>
          </a:p>
          <a:p>
            <a:endParaRPr lang="en-GB" sz="1500" u="sng" dirty="0">
              <a:solidFill>
                <a:schemeClr val="tx1"/>
              </a:solidFill>
              <a:latin typeface="Comic Sans MS" pitchFamily="66" charset="0"/>
            </a:endParaRPr>
          </a:p>
          <a:p>
            <a:r>
              <a:rPr lang="en-GB" sz="1500" u="sng" dirty="0">
                <a:solidFill>
                  <a:schemeClr val="tx1"/>
                </a:solidFill>
                <a:latin typeface="Comic Sans MS" pitchFamily="66" charset="0"/>
              </a:rPr>
              <a:t>How will this impact the lives of Buddhists today?</a:t>
            </a:r>
          </a:p>
        </p:txBody>
      </p:sp>
      <p:sp>
        <p:nvSpPr>
          <p:cNvPr id="8" name="Rectangle 7"/>
          <p:cNvSpPr/>
          <p:nvPr/>
        </p:nvSpPr>
        <p:spPr>
          <a:xfrm>
            <a:off x="16149" y="811856"/>
            <a:ext cx="6841851" cy="3647152"/>
          </a:xfrm>
          <a:prstGeom prst="rect">
            <a:avLst/>
          </a:prstGeom>
        </p:spPr>
        <p:txBody>
          <a:bodyPr wrap="square">
            <a:spAutoFit/>
          </a:bodyPr>
          <a:lstStyle/>
          <a:p>
            <a:pPr algn="ctr"/>
            <a:r>
              <a:rPr lang="en-GB" u="sng" dirty="0">
                <a:latin typeface="Comic Sans MS" pitchFamily="66" charset="0"/>
              </a:rPr>
              <a:t>The Parable of the poisoned arrow</a:t>
            </a:r>
          </a:p>
          <a:p>
            <a:endParaRPr lang="en-GB" u="sng" dirty="0">
              <a:latin typeface="Comic Sans MS" pitchFamily="66" charset="0"/>
            </a:endParaRPr>
          </a:p>
          <a:p>
            <a:r>
              <a:rPr lang="en-GB" sz="1500" dirty="0">
                <a:latin typeface="Comic Sans MS" pitchFamily="66" charset="0"/>
              </a:rPr>
              <a:t>A man went to the Buddha insisting on answers to his questions about God. The Buddha instead put a question to him: ‘If you were shot by a poisoned arrow and a doctor was summoned to extract it, what would you do? </a:t>
            </a:r>
          </a:p>
          <a:p>
            <a:r>
              <a:rPr lang="en-GB" sz="1500" dirty="0">
                <a:latin typeface="Comic Sans MS" pitchFamily="66" charset="0"/>
              </a:rPr>
              <a:t>Would you ask questions such as who shot the arrow, who made the arrow etc or would you have the doctor immediately pull out the arrow?’</a:t>
            </a:r>
          </a:p>
          <a:p>
            <a:endParaRPr lang="en-GB" sz="1500" dirty="0">
              <a:latin typeface="Comic Sans MS" pitchFamily="66" charset="0"/>
            </a:endParaRPr>
          </a:p>
          <a:p>
            <a:endParaRPr lang="en-GB" sz="1500" dirty="0">
              <a:latin typeface="Comic Sans MS" pitchFamily="66" charset="0"/>
            </a:endParaRPr>
          </a:p>
          <a:p>
            <a:r>
              <a:rPr lang="en-GB" sz="1500" dirty="0">
                <a:latin typeface="Comic Sans MS" pitchFamily="66" charset="0"/>
              </a:rPr>
              <a:t>The man replied ‘I would have the arrow pulled out as quickly as possible.’  The Buddha concluded, ‘That is wise, for the task before us is the solving of life’s problems; until the problems are solved, these questions are of secondary importance.  ‘Life does not depend on the knowing of how we got here or what will happen when we are gone...the ultimate question is: how can suffering be reduced?</a:t>
            </a:r>
          </a:p>
        </p:txBody>
      </p:sp>
    </p:spTree>
    <p:extLst>
      <p:ext uri="{BB962C8B-B14F-4D97-AF65-F5344CB8AC3E}">
        <p14:creationId xmlns:p14="http://schemas.microsoft.com/office/powerpoint/2010/main" val="1870401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1" y="79452"/>
            <a:ext cx="5068229" cy="615277"/>
          </a:xfrm>
          <a:ln>
            <a:solidFill>
              <a:schemeClr val="tx1"/>
            </a:solidFill>
          </a:ln>
        </p:spPr>
        <p:txBody>
          <a:bodyPr>
            <a:normAutofit/>
          </a:bodyPr>
          <a:lstStyle/>
          <a:p>
            <a:pPr algn="ctr"/>
            <a:r>
              <a:rPr lang="en-US" dirty="0">
                <a:latin typeface="Comic Sans MS" panose="030F0902030302020204" pitchFamily="66" charset="0"/>
              </a:rPr>
              <a:t>Actions or beliefs?</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5498" y="79451"/>
            <a:ext cx="1547231" cy="615277"/>
          </a:xfrm>
          <a:prstGeom prst="rect">
            <a:avLst/>
          </a:prstGeom>
          <a:ln>
            <a:solidFill>
              <a:schemeClr val="tx1"/>
            </a:solidFill>
          </a:ln>
        </p:spPr>
      </p:pic>
      <p:sp>
        <p:nvSpPr>
          <p:cNvPr id="6" name="Content Placeholder 2"/>
          <p:cNvSpPr txBox="1">
            <a:spLocks/>
          </p:cNvSpPr>
          <p:nvPr/>
        </p:nvSpPr>
        <p:spPr>
          <a:xfrm>
            <a:off x="75271" y="933449"/>
            <a:ext cx="6325914" cy="7887165"/>
          </a:xfrm>
          <a:prstGeom prst="rect">
            <a:avLst/>
          </a:prstGeom>
        </p:spPr>
        <p:txBody>
          <a:bodyPr>
            <a:normAutofit/>
          </a:bodyPr>
          <a:lstStyle/>
          <a:p>
            <a:pPr defTabSz="685800">
              <a:lnSpc>
                <a:spcPct val="90000"/>
              </a:lnSpc>
              <a:spcBef>
                <a:spcPts val="750"/>
              </a:spcBef>
              <a:defRPr/>
            </a:pPr>
            <a:r>
              <a:rPr lang="en-GB" dirty="0">
                <a:latin typeface="Comic Sans MS" panose="030F0702030302020204" pitchFamily="66" charset="0"/>
              </a:rPr>
              <a:t>The teachings of the Buddha make no mention of a God who judges human actions. Instead Buddhists hold that humans themselves create their own consequences through their actions, without need of a divine judge. The question of whether God exists or not is not a concern of Buddhist thinkers. More important are ways to alleviate suffering and live a balanced life.</a:t>
            </a:r>
            <a:endParaRPr lang="en-GB" dirty="0"/>
          </a:p>
          <a:p>
            <a:pPr defTabSz="685800">
              <a:lnSpc>
                <a:spcPct val="90000"/>
              </a:lnSpc>
              <a:spcBef>
                <a:spcPts val="750"/>
              </a:spcBef>
              <a:defRPr/>
            </a:pPr>
            <a:endParaRPr lang="en-GB" sz="2100" dirty="0"/>
          </a:p>
          <a:p>
            <a:pPr defTabSz="685800">
              <a:lnSpc>
                <a:spcPct val="90000"/>
              </a:lnSpc>
              <a:spcBef>
                <a:spcPts val="750"/>
              </a:spcBef>
              <a:defRPr/>
            </a:pPr>
            <a:r>
              <a:rPr lang="en-GB" sz="2000" dirty="0">
                <a:latin typeface="Comic Sans MS" panose="030F0702030302020204" pitchFamily="66" charset="0"/>
              </a:rPr>
              <a:t>What can Buddhists do to ensure that their actions bring peace?</a:t>
            </a:r>
          </a:p>
          <a:p>
            <a:pPr defTabSz="685800">
              <a:lnSpc>
                <a:spcPct val="90000"/>
              </a:lnSpc>
              <a:spcBef>
                <a:spcPts val="750"/>
              </a:spcBef>
              <a:defRPr/>
            </a:pPr>
            <a:endParaRPr lang="en-GB" sz="2000" dirty="0">
              <a:latin typeface="Comic Sans MS" panose="030F0702030302020204" pitchFamily="66" charset="0"/>
            </a:endParaRPr>
          </a:p>
          <a:p>
            <a:pPr defTabSz="685800">
              <a:lnSpc>
                <a:spcPct val="90000"/>
              </a:lnSpc>
              <a:spcBef>
                <a:spcPts val="750"/>
              </a:spcBef>
              <a:defRPr/>
            </a:pPr>
            <a:endParaRPr lang="en-GB" sz="2000" dirty="0">
              <a:latin typeface="Comic Sans MS" panose="030F0702030302020204" pitchFamily="66" charset="0"/>
            </a:endParaRPr>
          </a:p>
          <a:p>
            <a:pPr defTabSz="685800">
              <a:lnSpc>
                <a:spcPct val="90000"/>
              </a:lnSpc>
              <a:spcBef>
                <a:spcPts val="750"/>
              </a:spcBef>
              <a:defRPr/>
            </a:pPr>
            <a:endParaRPr lang="en-GB" sz="2000" dirty="0">
              <a:latin typeface="Comic Sans MS" panose="030F0702030302020204" pitchFamily="66" charset="0"/>
            </a:endParaRPr>
          </a:p>
          <a:p>
            <a:pPr defTabSz="685800">
              <a:lnSpc>
                <a:spcPct val="90000"/>
              </a:lnSpc>
              <a:spcBef>
                <a:spcPts val="750"/>
              </a:spcBef>
              <a:defRPr/>
            </a:pPr>
            <a:endParaRPr lang="en-GB" sz="2000" dirty="0">
              <a:latin typeface="Comic Sans MS" panose="030F0702030302020204" pitchFamily="66" charset="0"/>
            </a:endParaRPr>
          </a:p>
          <a:p>
            <a:pPr defTabSz="685800">
              <a:lnSpc>
                <a:spcPct val="90000"/>
              </a:lnSpc>
              <a:spcBef>
                <a:spcPts val="750"/>
              </a:spcBef>
              <a:defRPr/>
            </a:pPr>
            <a:endParaRPr lang="en-GB" sz="2000" dirty="0">
              <a:latin typeface="Comic Sans MS" panose="030F0702030302020204" pitchFamily="66" charset="0"/>
            </a:endParaRPr>
          </a:p>
          <a:p>
            <a:pPr defTabSz="685800">
              <a:lnSpc>
                <a:spcPct val="90000"/>
              </a:lnSpc>
              <a:spcBef>
                <a:spcPts val="750"/>
              </a:spcBef>
              <a:defRPr/>
            </a:pPr>
            <a:r>
              <a:rPr lang="en-GB" sz="2000" dirty="0">
                <a:latin typeface="Comic Sans MS" panose="030F0702030302020204" pitchFamily="66" charset="0"/>
              </a:rPr>
              <a:t>Write a list of actions Buddhists can do to reduce suffering? </a:t>
            </a:r>
          </a:p>
          <a:p>
            <a:pPr defTabSz="685800">
              <a:lnSpc>
                <a:spcPct val="90000"/>
              </a:lnSpc>
              <a:spcBef>
                <a:spcPts val="750"/>
              </a:spcBef>
              <a:defRPr/>
            </a:pPr>
            <a:endParaRPr lang="en-GB" sz="2000" dirty="0">
              <a:latin typeface="Comic Sans MS" panose="030F0702030302020204" pitchFamily="66" charset="0"/>
            </a:endParaRPr>
          </a:p>
          <a:p>
            <a:pPr defTabSz="685800">
              <a:lnSpc>
                <a:spcPct val="90000"/>
              </a:lnSpc>
              <a:spcBef>
                <a:spcPts val="750"/>
              </a:spcBef>
              <a:defRPr/>
            </a:pPr>
            <a:endParaRPr lang="en-GB" sz="2100" dirty="0"/>
          </a:p>
        </p:txBody>
      </p:sp>
    </p:spTree>
    <p:extLst>
      <p:ext uri="{BB962C8B-B14F-4D97-AF65-F5344CB8AC3E}">
        <p14:creationId xmlns:p14="http://schemas.microsoft.com/office/powerpoint/2010/main" val="22680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33453" y="51312"/>
            <a:ext cx="5068229" cy="615277"/>
          </a:xfrm>
          <a:ln>
            <a:solidFill>
              <a:schemeClr val="tx1"/>
            </a:solidFill>
          </a:ln>
        </p:spPr>
        <p:txBody>
          <a:bodyPr>
            <a:noAutofit/>
          </a:bodyPr>
          <a:lstStyle/>
          <a:p>
            <a:pPr algn="ctr"/>
            <a:r>
              <a:rPr lang="en-US" sz="2000" dirty="0">
                <a:latin typeface="Comic Sans MS" panose="030F0902030302020204" pitchFamily="66" charset="0"/>
              </a:rPr>
              <a:t>Lesson 4; Do Thomas Aquinas’ ‘5 Ways’ justify Christians’ belief in God?</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77316" y="51312"/>
            <a:ext cx="1547231" cy="615277"/>
          </a:xfrm>
          <a:prstGeom prst="rect">
            <a:avLst/>
          </a:prstGeom>
          <a:ln>
            <a:solidFill>
              <a:schemeClr val="tx1"/>
            </a:solidFill>
          </a:ln>
        </p:spPr>
      </p:pic>
      <p:sp>
        <p:nvSpPr>
          <p:cNvPr id="19460" name="AutoShape 4" descr="Big Buddha Hong Kong Tourist Guide"/>
          <p:cNvSpPr>
            <a:spLocks noChangeAspect="1" noChangeArrowheads="1"/>
          </p:cNvSpPr>
          <p:nvPr/>
        </p:nvSpPr>
        <p:spPr bwMode="auto">
          <a:xfrm>
            <a:off x="116681" y="1891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a:p>
        </p:txBody>
      </p:sp>
      <p:sp>
        <p:nvSpPr>
          <p:cNvPr id="19462" name="AutoShape 6" descr="Big Buddha Hong Kong Tourist Guide"/>
          <p:cNvSpPr>
            <a:spLocks noChangeAspect="1" noChangeArrowheads="1"/>
          </p:cNvSpPr>
          <p:nvPr/>
        </p:nvSpPr>
        <p:spPr bwMode="auto">
          <a:xfrm>
            <a:off x="116681" y="1891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a:p>
        </p:txBody>
      </p:sp>
      <p:pic>
        <p:nvPicPr>
          <p:cNvPr id="8" name="Picture 2" descr="Image result for thomas aquinas">
            <a:extLst>
              <a:ext uri="{FF2B5EF4-FFF2-40B4-BE49-F238E27FC236}">
                <a16:creationId xmlns:a16="http://schemas.microsoft.com/office/drawing/2014/main" id="{BEC5F667-8338-4158-A74E-C5A921422BC6}"/>
              </a:ext>
            </a:extLst>
          </p:cNvPr>
          <p:cNvPicPr>
            <a:picLocks noChangeAspect="1" noChangeArrowheads="1"/>
          </p:cNvPicPr>
          <p:nvPr/>
        </p:nvPicPr>
        <p:blipFill>
          <a:blip r:embed="rId3"/>
          <a:srcRect/>
          <a:stretch>
            <a:fillRect/>
          </a:stretch>
        </p:blipFill>
        <p:spPr bwMode="auto">
          <a:xfrm>
            <a:off x="116681" y="1164852"/>
            <a:ext cx="2314162" cy="2647284"/>
          </a:xfrm>
          <a:prstGeom prst="rect">
            <a:avLst/>
          </a:prstGeom>
          <a:noFill/>
          <a:ln w="9525" algn="in">
            <a:noFill/>
            <a:miter lim="800000"/>
            <a:headEnd/>
            <a:tailEnd/>
          </a:ln>
        </p:spPr>
      </p:pic>
      <p:sp>
        <p:nvSpPr>
          <p:cNvPr id="9" name="TextBox 8">
            <a:extLst>
              <a:ext uri="{FF2B5EF4-FFF2-40B4-BE49-F238E27FC236}">
                <a16:creationId xmlns:a16="http://schemas.microsoft.com/office/drawing/2014/main" id="{A7A1502B-E05A-4325-85BF-24FD17FE0429}"/>
              </a:ext>
            </a:extLst>
          </p:cNvPr>
          <p:cNvSpPr txBox="1"/>
          <p:nvPr/>
        </p:nvSpPr>
        <p:spPr>
          <a:xfrm>
            <a:off x="2567567" y="749539"/>
            <a:ext cx="4060158" cy="3985706"/>
          </a:xfrm>
          <a:prstGeom prst="rect">
            <a:avLst/>
          </a:prstGeom>
          <a:noFill/>
        </p:spPr>
        <p:txBody>
          <a:bodyPr wrap="square" rtlCol="0">
            <a:spAutoFit/>
          </a:bodyPr>
          <a:lstStyle/>
          <a:p>
            <a:r>
              <a:rPr lang="en-GB" sz="1600" dirty="0">
                <a:latin typeface="Comic Sans MS" pitchFamily="66" charset="0"/>
              </a:rPr>
              <a:t>St Thomas Aquinas is one of the most famous Christian philosophers; he has contributed lots of different ideas about how and why Christians believe God exists as well as how Christians should act when interacting with others in the world. </a:t>
            </a:r>
          </a:p>
          <a:p>
            <a:endParaRPr lang="en-GB" sz="1600" dirty="0">
              <a:latin typeface="Comic Sans MS" pitchFamily="66" charset="0"/>
            </a:endParaRPr>
          </a:p>
          <a:p>
            <a:r>
              <a:rPr lang="en-GB" sz="1600" dirty="0">
                <a:latin typeface="Comic Sans MS" pitchFamily="66" charset="0"/>
              </a:rPr>
              <a:t>Aquinas was convinced that reason and logic did not have to operate separately to faith and that it was possible to logically prove the existence of God.  His most famous ideas are known as the ‘Five ways.’</a:t>
            </a:r>
          </a:p>
          <a:p>
            <a:r>
              <a:rPr lang="en-GB" sz="1200" dirty="0"/>
              <a:t> </a:t>
            </a:r>
          </a:p>
          <a:p>
            <a:endParaRPr lang="en-GB" dirty="0"/>
          </a:p>
        </p:txBody>
      </p:sp>
      <p:sp>
        <p:nvSpPr>
          <p:cNvPr id="10" name="TextBox 9">
            <a:extLst>
              <a:ext uri="{FF2B5EF4-FFF2-40B4-BE49-F238E27FC236}">
                <a16:creationId xmlns:a16="http://schemas.microsoft.com/office/drawing/2014/main" id="{12D990BF-3BCE-45B8-AFAB-AAD8F20D08D6}"/>
              </a:ext>
            </a:extLst>
          </p:cNvPr>
          <p:cNvSpPr txBox="1"/>
          <p:nvPr/>
        </p:nvSpPr>
        <p:spPr>
          <a:xfrm>
            <a:off x="33453" y="4310399"/>
            <a:ext cx="6890615" cy="4616648"/>
          </a:xfrm>
          <a:prstGeom prst="rect">
            <a:avLst/>
          </a:prstGeom>
          <a:noFill/>
        </p:spPr>
        <p:txBody>
          <a:bodyPr wrap="square" rtlCol="0">
            <a:spAutoFit/>
          </a:bodyPr>
          <a:lstStyle/>
          <a:p>
            <a:r>
              <a:rPr lang="en-GB" dirty="0">
                <a:latin typeface="Comic Sans MS" pitchFamily="66" charset="0"/>
              </a:rPr>
              <a:t>Read through the arguments you have been given.</a:t>
            </a:r>
          </a:p>
          <a:p>
            <a:endParaRPr lang="en-GB" dirty="0">
              <a:latin typeface="Comic Sans MS" pitchFamily="66" charset="0"/>
            </a:endParaRPr>
          </a:p>
          <a:p>
            <a:r>
              <a:rPr lang="en-GB" dirty="0">
                <a:latin typeface="Comic Sans MS" pitchFamily="66" charset="0"/>
              </a:rPr>
              <a:t>Underline/highlight any words or phrases you don’t understand. </a:t>
            </a:r>
          </a:p>
          <a:p>
            <a:r>
              <a:rPr lang="en-GB" dirty="0">
                <a:latin typeface="Comic Sans MS" pitchFamily="66" charset="0"/>
              </a:rPr>
              <a:t>Rank the arguments in the following order:</a:t>
            </a:r>
          </a:p>
          <a:p>
            <a:r>
              <a:rPr lang="en-GB" dirty="0">
                <a:latin typeface="Comic Sans MS" pitchFamily="66" charset="0"/>
              </a:rPr>
              <a:t>	Most persuasive argument for God’s existence</a:t>
            </a: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	Least persuasive argument for God’s existence</a:t>
            </a:r>
          </a:p>
          <a:p>
            <a:endParaRPr lang="en-GB" dirty="0">
              <a:latin typeface="Comic Sans MS" pitchFamily="66" charset="0"/>
            </a:endParaRPr>
          </a:p>
          <a:p>
            <a:r>
              <a:rPr lang="en-GB" dirty="0">
                <a:latin typeface="Comic Sans MS" pitchFamily="66" charset="0"/>
              </a:rPr>
              <a:t>Write a short PEE paragraph to explain your top and bottom arguments.</a:t>
            </a:r>
          </a:p>
          <a:p>
            <a:endParaRPr lang="en-GB" dirty="0">
              <a:latin typeface="Comic Sans MS" pitchFamily="66" charset="0"/>
            </a:endParaRPr>
          </a:p>
          <a:p>
            <a:r>
              <a:rPr lang="en-GB" dirty="0">
                <a:solidFill>
                  <a:srgbClr val="FF0000"/>
                </a:solidFill>
                <a:latin typeface="Comic Sans MS" pitchFamily="66" charset="0"/>
              </a:rPr>
              <a:t>Challenge: How might an atheist counter the arguments you have been given? </a:t>
            </a:r>
          </a:p>
          <a:p>
            <a:endParaRPr lang="en-GB" sz="2400" dirty="0">
              <a:latin typeface="Comic Sans MS" pitchFamily="66" charset="0"/>
            </a:endParaRPr>
          </a:p>
        </p:txBody>
      </p:sp>
      <p:cxnSp>
        <p:nvCxnSpPr>
          <p:cNvPr id="11" name="Straight Arrow Connector 10">
            <a:extLst>
              <a:ext uri="{FF2B5EF4-FFF2-40B4-BE49-F238E27FC236}">
                <a16:creationId xmlns:a16="http://schemas.microsoft.com/office/drawing/2014/main" id="{174422C4-75C1-44DA-BA3A-D365FA4670E6}"/>
              </a:ext>
            </a:extLst>
          </p:cNvPr>
          <p:cNvCxnSpPr/>
          <p:nvPr/>
        </p:nvCxnSpPr>
        <p:spPr>
          <a:xfrm>
            <a:off x="2910468" y="5993081"/>
            <a:ext cx="0" cy="62564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58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33453" y="51312"/>
            <a:ext cx="5068229" cy="615277"/>
          </a:xfrm>
          <a:ln>
            <a:solidFill>
              <a:schemeClr val="tx1"/>
            </a:solidFill>
          </a:ln>
        </p:spPr>
        <p:txBody>
          <a:bodyPr>
            <a:noAutofit/>
          </a:bodyPr>
          <a:lstStyle/>
          <a:p>
            <a:pPr algn="ctr"/>
            <a:r>
              <a:rPr lang="en-US" sz="2000" dirty="0">
                <a:latin typeface="Comic Sans MS" panose="030F0902030302020204" pitchFamily="66" charset="0"/>
              </a:rPr>
              <a:t>Do Thomas Aquinas’ ‘5 Ways’ justify Christians’ belief in God?</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77316" y="51312"/>
            <a:ext cx="1547231" cy="615277"/>
          </a:xfrm>
          <a:prstGeom prst="rect">
            <a:avLst/>
          </a:prstGeom>
          <a:ln>
            <a:solidFill>
              <a:schemeClr val="tx1"/>
            </a:solidFill>
          </a:ln>
        </p:spPr>
      </p:pic>
      <p:sp>
        <p:nvSpPr>
          <p:cNvPr id="19460" name="AutoShape 4" descr="Big Buddha Hong Kong Tourist Guide"/>
          <p:cNvSpPr>
            <a:spLocks noChangeAspect="1" noChangeArrowheads="1"/>
          </p:cNvSpPr>
          <p:nvPr/>
        </p:nvSpPr>
        <p:spPr bwMode="auto">
          <a:xfrm>
            <a:off x="116681" y="1891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a:p>
        </p:txBody>
      </p:sp>
      <p:sp>
        <p:nvSpPr>
          <p:cNvPr id="19462" name="AutoShape 6" descr="Big Buddha Hong Kong Tourist Guide"/>
          <p:cNvSpPr>
            <a:spLocks noChangeAspect="1" noChangeArrowheads="1"/>
          </p:cNvSpPr>
          <p:nvPr/>
        </p:nvSpPr>
        <p:spPr bwMode="auto">
          <a:xfrm>
            <a:off x="116681" y="1891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a:p>
        </p:txBody>
      </p:sp>
      <p:graphicFrame>
        <p:nvGraphicFramePr>
          <p:cNvPr id="2" name="Table 1">
            <a:extLst>
              <a:ext uri="{FF2B5EF4-FFF2-40B4-BE49-F238E27FC236}">
                <a16:creationId xmlns:a16="http://schemas.microsoft.com/office/drawing/2014/main" id="{550D3CB0-4498-419F-95AC-139AD8B61657}"/>
              </a:ext>
            </a:extLst>
          </p:cNvPr>
          <p:cNvGraphicFramePr>
            <a:graphicFrameLocks noGrp="1"/>
          </p:cNvGraphicFramePr>
          <p:nvPr>
            <p:extLst>
              <p:ext uri="{D42A27DB-BD31-4B8C-83A1-F6EECF244321}">
                <p14:modId xmlns:p14="http://schemas.microsoft.com/office/powerpoint/2010/main" val="563465930"/>
              </p:ext>
            </p:extLst>
          </p:nvPr>
        </p:nvGraphicFramePr>
        <p:xfrm>
          <a:off x="211873" y="883619"/>
          <a:ext cx="6445405" cy="8015053"/>
        </p:xfrm>
        <a:graphic>
          <a:graphicData uri="http://schemas.openxmlformats.org/drawingml/2006/table">
            <a:tbl>
              <a:tblPr/>
              <a:tblGrid>
                <a:gridCol w="6445405">
                  <a:extLst>
                    <a:ext uri="{9D8B030D-6E8A-4147-A177-3AD203B41FA5}">
                      <a16:colId xmlns:a16="http://schemas.microsoft.com/office/drawing/2014/main" val="3056455646"/>
                    </a:ext>
                  </a:extLst>
                </a:gridCol>
              </a:tblGrid>
              <a:tr h="1644699">
                <a:tc>
                  <a:txBody>
                    <a:bodyPr/>
                    <a:lstStyle/>
                    <a:p>
                      <a:pPr marR="0" indent="0" algn="l" rtl="0">
                        <a:spcBef>
                          <a:spcPts val="0"/>
                        </a:spcBef>
                        <a:spcAft>
                          <a:spcPts val="0"/>
                        </a:spcAft>
                      </a:pPr>
                      <a:r>
                        <a:rPr lang="en-GB" sz="1600" b="1" u="sng" kern="1400">
                          <a:ln>
                            <a:noFill/>
                          </a:ln>
                          <a:solidFill>
                            <a:srgbClr val="000000"/>
                          </a:solidFill>
                          <a:effectLst/>
                          <a:latin typeface="Comic Sans MS" panose="030F0702030302020204" pitchFamily="66" charset="0"/>
                        </a:rPr>
                        <a:t>First Way:</a:t>
                      </a:r>
                      <a:r>
                        <a:rPr lang="en-GB" sz="1600" kern="1400">
                          <a:ln>
                            <a:noFill/>
                          </a:ln>
                          <a:solidFill>
                            <a:srgbClr val="000000"/>
                          </a:solidFill>
                          <a:effectLst/>
                          <a:latin typeface="Comic Sans MS" panose="030F0702030302020204" pitchFamily="66" charset="0"/>
                        </a:rPr>
                        <a:t> </a:t>
                      </a:r>
                      <a:endParaRPr lang="en-GB" sz="105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GB" sz="1600" kern="1400">
                          <a:ln>
                            <a:noFill/>
                          </a:ln>
                          <a:solidFill>
                            <a:srgbClr val="000000"/>
                          </a:solidFill>
                          <a:effectLst/>
                          <a:latin typeface="Comic Sans MS" panose="030F0702030302020204" pitchFamily="66" charset="0"/>
                        </a:rPr>
                        <a:t>God is the ‘unmoved mover’.  Before the Universe began, nothing moved.  Then the universe moved from being a potential universe to a real universe.  The being that made this move is called God.  God alone, who is eternal, does not need to be moved from a potential being to a real being. </a:t>
                      </a:r>
                      <a:endParaRPr lang="en-GB" sz="1050" kern="1400">
                        <a:ln>
                          <a:noFill/>
                        </a:ln>
                        <a:solidFill>
                          <a:srgbClr val="000000"/>
                        </a:solidFill>
                        <a:effectLst/>
                        <a:latin typeface="Times New Roman" panose="02020603050405020304" pitchFamily="18" charset="0"/>
                      </a:endParaRPr>
                    </a:p>
                  </a:txBody>
                  <a:tcPr marL="23558" marR="23558" marT="23558" marB="23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160480"/>
                  </a:ext>
                </a:extLst>
              </a:tr>
              <a:tr h="1242798">
                <a:tc>
                  <a:txBody>
                    <a:bodyPr/>
                    <a:lstStyle/>
                    <a:p>
                      <a:pPr marR="0" indent="0" algn="l" rtl="0">
                        <a:spcBef>
                          <a:spcPts val="0"/>
                        </a:spcBef>
                        <a:spcAft>
                          <a:spcPts val="0"/>
                        </a:spcAft>
                      </a:pPr>
                      <a:r>
                        <a:rPr lang="en-GB" sz="1600" b="1" u="sng" kern="1400">
                          <a:ln>
                            <a:noFill/>
                          </a:ln>
                          <a:solidFill>
                            <a:srgbClr val="000000"/>
                          </a:solidFill>
                          <a:effectLst/>
                          <a:latin typeface="Comic Sans MS" panose="030F0702030302020204" pitchFamily="66" charset="0"/>
                        </a:rPr>
                        <a:t>Second way: </a:t>
                      </a:r>
                      <a:endParaRPr lang="en-GB" sz="105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GB" sz="1600" kern="1400">
                          <a:ln>
                            <a:noFill/>
                          </a:ln>
                          <a:solidFill>
                            <a:srgbClr val="000000"/>
                          </a:solidFill>
                          <a:effectLst/>
                          <a:latin typeface="Comic Sans MS" panose="030F0702030302020204" pitchFamily="66" charset="0"/>
                        </a:rPr>
                        <a:t>God is the cause of all things.  Like a run of dominoes, everything has a cause or a start.  The first cause of the universe can be called God, who alone does not have a cause.</a:t>
                      </a:r>
                      <a:endParaRPr lang="en-GB" sz="1050" kern="1400">
                        <a:ln>
                          <a:noFill/>
                        </a:ln>
                        <a:solidFill>
                          <a:srgbClr val="000000"/>
                        </a:solidFill>
                        <a:effectLst/>
                        <a:latin typeface="Times New Roman" panose="02020603050405020304" pitchFamily="18" charset="0"/>
                      </a:endParaRPr>
                    </a:p>
                  </a:txBody>
                  <a:tcPr marL="23558" marR="23558" marT="23558" marB="23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297970"/>
                  </a:ext>
                </a:extLst>
              </a:tr>
              <a:tr h="1838158">
                <a:tc>
                  <a:txBody>
                    <a:bodyPr/>
                    <a:lstStyle/>
                    <a:p>
                      <a:pPr marR="0" indent="0" algn="l" rtl="0">
                        <a:spcBef>
                          <a:spcPts val="0"/>
                        </a:spcBef>
                        <a:spcAft>
                          <a:spcPts val="0"/>
                        </a:spcAft>
                      </a:pPr>
                      <a:r>
                        <a:rPr lang="en-GB" sz="1600" b="1" u="sng" kern="1400">
                          <a:ln>
                            <a:noFill/>
                          </a:ln>
                          <a:solidFill>
                            <a:srgbClr val="000000"/>
                          </a:solidFill>
                          <a:effectLst/>
                          <a:latin typeface="Comic Sans MS" panose="030F0702030302020204" pitchFamily="66" charset="0"/>
                        </a:rPr>
                        <a:t>Third way:</a:t>
                      </a:r>
                      <a:endParaRPr lang="en-GB" sz="105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GB" sz="1600" kern="1400">
                          <a:ln>
                            <a:noFill/>
                          </a:ln>
                          <a:solidFill>
                            <a:srgbClr val="000000"/>
                          </a:solidFill>
                          <a:effectLst/>
                          <a:latin typeface="Comic Sans MS" panose="030F0702030302020204" pitchFamily="66" charset="0"/>
                        </a:rPr>
                        <a:t>God is not only necessary to cause the universe but to sustain it.  Things come into existence and then cease to exist (eg animals die) but new life is constantly born.  The continuing existence of the universe must depend upon one thing that does not depend on anything else for its existence, and cannot itself die.  This being is what people mean when they say ‘God. ‘</a:t>
                      </a:r>
                      <a:endParaRPr lang="en-GB" sz="1050" kern="1400">
                        <a:ln>
                          <a:noFill/>
                        </a:ln>
                        <a:solidFill>
                          <a:srgbClr val="000000"/>
                        </a:solidFill>
                        <a:effectLst/>
                        <a:latin typeface="Times New Roman" panose="02020603050405020304" pitchFamily="18" charset="0"/>
                      </a:endParaRPr>
                    </a:p>
                  </a:txBody>
                  <a:tcPr marL="23558" marR="23558" marT="23558" marB="23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995826"/>
                  </a:ext>
                </a:extLst>
              </a:tr>
              <a:tr h="1644699">
                <a:tc>
                  <a:txBody>
                    <a:bodyPr/>
                    <a:lstStyle/>
                    <a:p>
                      <a:pPr marR="0" indent="0" algn="l" rtl="0">
                        <a:spcBef>
                          <a:spcPts val="0"/>
                        </a:spcBef>
                        <a:spcAft>
                          <a:spcPts val="0"/>
                        </a:spcAft>
                      </a:pPr>
                      <a:r>
                        <a:rPr lang="en-GB" sz="1600" b="1" u="sng" kern="1400">
                          <a:ln>
                            <a:noFill/>
                          </a:ln>
                          <a:solidFill>
                            <a:srgbClr val="000000"/>
                          </a:solidFill>
                          <a:effectLst/>
                          <a:latin typeface="Comic Sans MS" panose="030F0702030302020204" pitchFamily="66" charset="0"/>
                        </a:rPr>
                        <a:t>Fourth way:</a:t>
                      </a:r>
                      <a:endParaRPr lang="en-GB" sz="105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GB" sz="1600" kern="1400">
                          <a:ln>
                            <a:noFill/>
                          </a:ln>
                          <a:solidFill>
                            <a:srgbClr val="000000"/>
                          </a:solidFill>
                          <a:effectLst/>
                          <a:latin typeface="Comic Sans MS" panose="030F0702030302020204" pitchFamily="66" charset="0"/>
                        </a:rPr>
                        <a:t>We can see there is goodness and truth in the world (but also hatred and dishonesty).  All goodness and truth must stem from a source of pure goodness and truth which we call God.</a:t>
                      </a:r>
                      <a:endParaRPr lang="en-GB" sz="1050" kern="1400">
                        <a:ln>
                          <a:noFill/>
                        </a:ln>
                        <a:solidFill>
                          <a:srgbClr val="000000"/>
                        </a:solidFill>
                        <a:effectLst/>
                        <a:latin typeface="Times New Roman" panose="02020603050405020304" pitchFamily="18" charset="0"/>
                      </a:endParaRPr>
                    </a:p>
                  </a:txBody>
                  <a:tcPr marL="23558" marR="23558" marT="23558" marB="23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742910"/>
                  </a:ext>
                </a:extLst>
              </a:tr>
              <a:tr h="1644699">
                <a:tc>
                  <a:txBody>
                    <a:bodyPr/>
                    <a:lstStyle/>
                    <a:p>
                      <a:pPr marR="0" indent="0" algn="l" rtl="0">
                        <a:spcBef>
                          <a:spcPts val="0"/>
                        </a:spcBef>
                        <a:spcAft>
                          <a:spcPts val="0"/>
                        </a:spcAft>
                      </a:pPr>
                      <a:r>
                        <a:rPr lang="en-GB" sz="1600" b="1" u="sng" kern="1400" dirty="0">
                          <a:ln>
                            <a:noFill/>
                          </a:ln>
                          <a:solidFill>
                            <a:srgbClr val="000000"/>
                          </a:solidFill>
                          <a:effectLst/>
                          <a:latin typeface="Comic Sans MS" panose="030F0702030302020204" pitchFamily="66" charset="0"/>
                        </a:rPr>
                        <a:t>Fifth way:</a:t>
                      </a:r>
                      <a:endParaRPr lang="en-GB" sz="105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GB" sz="1600" kern="1400" dirty="0">
                          <a:ln>
                            <a:noFill/>
                          </a:ln>
                          <a:solidFill>
                            <a:srgbClr val="000000"/>
                          </a:solidFill>
                          <a:effectLst/>
                          <a:latin typeface="Comic Sans MS" panose="030F0702030302020204" pitchFamily="66" charset="0"/>
                        </a:rPr>
                        <a:t>Why does nature work so well? We can observe regular laws and patterns in nature.  These complex and regular patterns and laws cannot be explained by the thing in nature themselves, so must rely on a design and therefore a designer.  God is the designer. </a:t>
                      </a:r>
                      <a:endParaRPr lang="en-GB" sz="1050" kern="1400" dirty="0">
                        <a:ln>
                          <a:noFill/>
                        </a:ln>
                        <a:solidFill>
                          <a:srgbClr val="000000"/>
                        </a:solidFill>
                        <a:effectLst/>
                        <a:latin typeface="Times New Roman" panose="02020603050405020304" pitchFamily="18" charset="0"/>
                      </a:endParaRPr>
                    </a:p>
                  </a:txBody>
                  <a:tcPr marL="23558" marR="23558" marT="23558" marB="23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231575"/>
                  </a:ext>
                </a:extLst>
              </a:tr>
            </a:tbl>
          </a:graphicData>
        </a:graphic>
      </p:graphicFrame>
      <p:sp>
        <p:nvSpPr>
          <p:cNvPr id="3" name="Control 1">
            <a:extLst>
              <a:ext uri="{FF2B5EF4-FFF2-40B4-BE49-F238E27FC236}">
                <a16:creationId xmlns:a16="http://schemas.microsoft.com/office/drawing/2014/main" id="{467FDC49-5E4D-4AEC-8C45-D8C276B0007A}"/>
              </a:ext>
            </a:extLst>
          </p:cNvPr>
          <p:cNvSpPr>
            <a:spLocks noChangeArrowheads="1" noChangeShapeType="1"/>
          </p:cNvSpPr>
          <p:nvPr/>
        </p:nvSpPr>
        <p:spPr bwMode="auto">
          <a:xfrm>
            <a:off x="430641" y="3154363"/>
            <a:ext cx="7868809" cy="900906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627644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33453" y="51312"/>
            <a:ext cx="5068229" cy="615277"/>
          </a:xfrm>
          <a:ln>
            <a:solidFill>
              <a:schemeClr val="tx1"/>
            </a:solidFill>
          </a:ln>
        </p:spPr>
        <p:txBody>
          <a:bodyPr>
            <a:noAutofit/>
          </a:bodyPr>
          <a:lstStyle/>
          <a:p>
            <a:pPr algn="ctr"/>
            <a:r>
              <a:rPr lang="en-US" sz="2000" dirty="0">
                <a:latin typeface="Comic Sans MS" panose="030F0902030302020204" pitchFamily="66" charset="0"/>
              </a:rPr>
              <a:t>Do Thomas Aquinas’ ‘5 Ways’ justify Christians’ belief in God?</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77316" y="51312"/>
            <a:ext cx="1547231" cy="615277"/>
          </a:xfrm>
          <a:prstGeom prst="rect">
            <a:avLst/>
          </a:prstGeom>
          <a:ln>
            <a:solidFill>
              <a:schemeClr val="tx1"/>
            </a:solidFill>
          </a:ln>
        </p:spPr>
      </p:pic>
      <p:sp>
        <p:nvSpPr>
          <p:cNvPr id="19460" name="AutoShape 4" descr="Big Buddha Hong Kong Tourist Guide"/>
          <p:cNvSpPr>
            <a:spLocks noChangeAspect="1" noChangeArrowheads="1"/>
          </p:cNvSpPr>
          <p:nvPr/>
        </p:nvSpPr>
        <p:spPr bwMode="auto">
          <a:xfrm>
            <a:off x="116681" y="1891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a:p>
        </p:txBody>
      </p:sp>
      <p:sp>
        <p:nvSpPr>
          <p:cNvPr id="19462" name="AutoShape 6" descr="Big Buddha Hong Kong Tourist Guide"/>
          <p:cNvSpPr>
            <a:spLocks noChangeAspect="1" noChangeArrowheads="1"/>
          </p:cNvSpPr>
          <p:nvPr/>
        </p:nvSpPr>
        <p:spPr bwMode="auto">
          <a:xfrm>
            <a:off x="116681" y="1891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a:p>
        </p:txBody>
      </p:sp>
      <p:sp>
        <p:nvSpPr>
          <p:cNvPr id="10" name="TextBox 9">
            <a:extLst>
              <a:ext uri="{FF2B5EF4-FFF2-40B4-BE49-F238E27FC236}">
                <a16:creationId xmlns:a16="http://schemas.microsoft.com/office/drawing/2014/main" id="{12D990BF-3BCE-45B8-AFAB-AAD8F20D08D6}"/>
              </a:ext>
            </a:extLst>
          </p:cNvPr>
          <p:cNvSpPr txBox="1"/>
          <p:nvPr/>
        </p:nvSpPr>
        <p:spPr>
          <a:xfrm>
            <a:off x="-66068" y="666589"/>
            <a:ext cx="6890615" cy="7663636"/>
          </a:xfrm>
          <a:prstGeom prst="rect">
            <a:avLst/>
          </a:prstGeom>
          <a:noFill/>
        </p:spPr>
        <p:txBody>
          <a:bodyPr wrap="square" rtlCol="0">
            <a:spAutoFit/>
          </a:bodyPr>
          <a:lstStyle/>
          <a:p>
            <a:endParaRPr lang="en-GB" dirty="0">
              <a:latin typeface="Comic Sans MS" pitchFamily="66" charset="0"/>
            </a:endParaRPr>
          </a:p>
          <a:p>
            <a:r>
              <a:rPr lang="en-GB" dirty="0">
                <a:latin typeface="Comic Sans MS" pitchFamily="66" charset="0"/>
              </a:rPr>
              <a:t>Most persuasive argument for God’s existence</a:t>
            </a: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Least persuasive argument for God’s existence</a:t>
            </a: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r>
              <a:rPr lang="en-GB" dirty="0">
                <a:solidFill>
                  <a:srgbClr val="FF0000"/>
                </a:solidFill>
                <a:latin typeface="Comic Sans MS" pitchFamily="66" charset="0"/>
              </a:rPr>
              <a:t>Challenge: How might an atheist counter the arguments you have been given?</a:t>
            </a:r>
          </a:p>
          <a:p>
            <a:endParaRPr lang="en-GB" dirty="0">
              <a:solidFill>
                <a:srgbClr val="FF0000"/>
              </a:solidFill>
              <a:latin typeface="Comic Sans MS" pitchFamily="66" charset="0"/>
            </a:endParaRPr>
          </a:p>
          <a:p>
            <a:endParaRPr lang="en-GB" dirty="0">
              <a:solidFill>
                <a:srgbClr val="FF0000"/>
              </a:solidFill>
              <a:latin typeface="Comic Sans MS" pitchFamily="66" charset="0"/>
            </a:endParaRPr>
          </a:p>
          <a:p>
            <a:endParaRPr lang="en-GB" dirty="0">
              <a:solidFill>
                <a:srgbClr val="FF0000"/>
              </a:solidFill>
              <a:latin typeface="Comic Sans MS" pitchFamily="66" charset="0"/>
            </a:endParaRPr>
          </a:p>
          <a:p>
            <a:endParaRPr lang="en-GB" dirty="0">
              <a:solidFill>
                <a:srgbClr val="FF0000"/>
              </a:solidFill>
              <a:latin typeface="Comic Sans MS" pitchFamily="66" charset="0"/>
            </a:endParaRPr>
          </a:p>
          <a:p>
            <a:r>
              <a:rPr lang="en-GB" dirty="0">
                <a:latin typeface="Comic Sans MS" pitchFamily="66" charset="0"/>
              </a:rPr>
              <a:t>Bertrand Russell said that if he met God after death, his first question would be </a:t>
            </a:r>
          </a:p>
          <a:p>
            <a:pPr algn="ctr"/>
            <a:r>
              <a:rPr lang="en-GB" dirty="0">
                <a:latin typeface="Comic Sans MS" pitchFamily="66" charset="0"/>
              </a:rPr>
              <a:t>‘why do you make your existence so obscure to the living?’</a:t>
            </a:r>
          </a:p>
          <a:p>
            <a:pPr algn="ctr"/>
            <a:endParaRPr lang="en-GB" dirty="0">
              <a:latin typeface="Comic Sans MS" pitchFamily="66" charset="0"/>
            </a:endParaRPr>
          </a:p>
          <a:p>
            <a:r>
              <a:rPr lang="en-GB" dirty="0">
                <a:latin typeface="Comic Sans MS" pitchFamily="66" charset="0"/>
              </a:rPr>
              <a:t>Write a letter from God as a reply to this question?</a:t>
            </a:r>
          </a:p>
          <a:p>
            <a:endParaRPr lang="en-GB" sz="2400" dirty="0">
              <a:latin typeface="Comic Sans MS" pitchFamily="66" charset="0"/>
            </a:endParaRPr>
          </a:p>
        </p:txBody>
      </p:sp>
    </p:spTree>
    <p:extLst>
      <p:ext uri="{BB962C8B-B14F-4D97-AF65-F5344CB8AC3E}">
        <p14:creationId xmlns:p14="http://schemas.microsoft.com/office/powerpoint/2010/main" val="203195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167269" y="146360"/>
            <a:ext cx="5068229" cy="615277"/>
          </a:xfrm>
          <a:ln>
            <a:solidFill>
              <a:schemeClr val="tx1"/>
            </a:solidFill>
          </a:ln>
        </p:spPr>
        <p:txBody>
          <a:bodyPr>
            <a:noAutofit/>
          </a:bodyPr>
          <a:lstStyle/>
          <a:p>
            <a:pPr algn="ctr"/>
            <a:r>
              <a:rPr lang="en-US" sz="2400" dirty="0">
                <a:latin typeface="Comic Sans MS" panose="030F0902030302020204" pitchFamily="66" charset="0"/>
              </a:rPr>
              <a:t>Lesson 5: The Design argument</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3"/>
          <a:stretch>
            <a:fillRect/>
          </a:stretch>
        </p:blipFill>
        <p:spPr>
          <a:xfrm>
            <a:off x="5310769" y="146359"/>
            <a:ext cx="1547231" cy="615277"/>
          </a:xfrm>
          <a:prstGeom prst="rect">
            <a:avLst/>
          </a:prstGeom>
          <a:ln>
            <a:solidFill>
              <a:schemeClr val="tx1"/>
            </a:solidFill>
          </a:ln>
        </p:spPr>
      </p:pic>
      <p:sp>
        <p:nvSpPr>
          <p:cNvPr id="6" name="Rectangle 3"/>
          <p:cNvSpPr txBox="1">
            <a:spLocks noChangeArrowheads="1"/>
          </p:cNvSpPr>
          <p:nvPr/>
        </p:nvSpPr>
        <p:spPr>
          <a:xfrm>
            <a:off x="0" y="880485"/>
            <a:ext cx="6858000" cy="4200290"/>
          </a:xfrm>
          <a:prstGeom prst="rect">
            <a:avLst/>
          </a:prstGeom>
        </p:spPr>
        <p:txBody>
          <a:bodyPr/>
          <a:lstStyle/>
          <a:p>
            <a:pPr marL="171450" indent="-171450" defTabSz="685800">
              <a:lnSpc>
                <a:spcPct val="90000"/>
              </a:lnSpc>
              <a:spcBef>
                <a:spcPts val="750"/>
              </a:spcBef>
              <a:buFont typeface="Arial" panose="020B0604020202020204" pitchFamily="34" charset="0"/>
              <a:buChar char="•"/>
            </a:pPr>
            <a:r>
              <a:rPr lang="en-US" altLang="en-US" sz="2000" dirty="0">
                <a:solidFill>
                  <a:srgbClr val="7030A0"/>
                </a:solidFill>
                <a:latin typeface="Comic Sans MS" pitchFamily="66" charset="0"/>
              </a:rPr>
              <a:t>Looking at the universe you can see intelligent design for purpose – human eye, birds wing, the solar system.</a:t>
            </a:r>
          </a:p>
          <a:p>
            <a:pPr marL="171450" indent="-171450" defTabSz="685800">
              <a:lnSpc>
                <a:spcPct val="90000"/>
              </a:lnSpc>
              <a:spcBef>
                <a:spcPts val="750"/>
              </a:spcBef>
              <a:buFont typeface="Arial" panose="020B0604020202020204" pitchFamily="34" charset="0"/>
              <a:buChar char="•"/>
            </a:pPr>
            <a:endParaRPr lang="en-US" altLang="en-US" sz="2000" dirty="0">
              <a:solidFill>
                <a:srgbClr val="7030A0"/>
              </a:solidFill>
              <a:latin typeface="Comic Sans MS" pitchFamily="66" charset="0"/>
            </a:endParaRPr>
          </a:p>
          <a:p>
            <a:pPr marL="171450" indent="-171450" defTabSz="685800">
              <a:lnSpc>
                <a:spcPct val="90000"/>
              </a:lnSpc>
              <a:spcBef>
                <a:spcPts val="750"/>
              </a:spcBef>
              <a:buFont typeface="Arial" panose="020B0604020202020204" pitchFamily="34" charset="0"/>
              <a:buChar char="•"/>
            </a:pPr>
            <a:r>
              <a:rPr lang="en-US" altLang="en-US" sz="2000" dirty="0">
                <a:solidFill>
                  <a:srgbClr val="7030A0"/>
                </a:solidFill>
                <a:latin typeface="Comic Sans MS" pitchFamily="66" charset="0"/>
              </a:rPr>
              <a:t>The designer of the universe must have ultimate power and so it must be God.</a:t>
            </a:r>
          </a:p>
          <a:p>
            <a:pPr marL="171450" indent="-171450" defTabSz="685800">
              <a:lnSpc>
                <a:spcPct val="90000"/>
              </a:lnSpc>
              <a:spcBef>
                <a:spcPts val="750"/>
              </a:spcBef>
              <a:buFont typeface="Arial" panose="020B0604020202020204" pitchFamily="34" charset="0"/>
              <a:buChar char="•"/>
            </a:pPr>
            <a:endParaRPr lang="en-US" altLang="en-US" sz="2000" dirty="0">
              <a:solidFill>
                <a:srgbClr val="7030A0"/>
              </a:solidFill>
              <a:latin typeface="Comic Sans MS" pitchFamily="66" charset="0"/>
            </a:endParaRPr>
          </a:p>
          <a:p>
            <a:pPr marL="171450" indent="-171450" defTabSz="685800">
              <a:lnSpc>
                <a:spcPct val="90000"/>
              </a:lnSpc>
              <a:spcBef>
                <a:spcPts val="750"/>
              </a:spcBef>
              <a:buFont typeface="Arial" panose="020B0604020202020204" pitchFamily="34" charset="0"/>
              <a:buChar char="•"/>
            </a:pPr>
            <a:r>
              <a:rPr lang="en-US" altLang="en-US" sz="2000" dirty="0">
                <a:solidFill>
                  <a:srgbClr val="7030A0"/>
                </a:solidFill>
                <a:latin typeface="Comic Sans MS" pitchFamily="66" charset="0"/>
              </a:rPr>
              <a:t>A design must have a designer</a:t>
            </a:r>
          </a:p>
          <a:p>
            <a:pPr marL="171450" indent="-171450" defTabSz="685800">
              <a:lnSpc>
                <a:spcPct val="90000"/>
              </a:lnSpc>
              <a:spcBef>
                <a:spcPts val="750"/>
              </a:spcBef>
              <a:buFont typeface="Arial" panose="020B0604020202020204" pitchFamily="34" charset="0"/>
              <a:buChar char="•"/>
              <a:defRPr/>
            </a:pPr>
            <a:endParaRPr lang="en-US" altLang="en-US" sz="2000" dirty="0">
              <a:solidFill>
                <a:srgbClr val="7030A0"/>
              </a:solidFill>
              <a:latin typeface="Comic Sans MS" pitchFamily="66" charset="0"/>
            </a:endParaRPr>
          </a:p>
          <a:p>
            <a:pPr marL="171450" indent="-171450" defTabSz="685800">
              <a:lnSpc>
                <a:spcPct val="90000"/>
              </a:lnSpc>
              <a:spcBef>
                <a:spcPts val="750"/>
              </a:spcBef>
              <a:buFont typeface="Arial" panose="020B0604020202020204" pitchFamily="34" charset="0"/>
              <a:buChar char="•"/>
              <a:defRPr/>
            </a:pPr>
            <a:r>
              <a:rPr lang="en-US" altLang="en-US" sz="2000" dirty="0">
                <a:solidFill>
                  <a:srgbClr val="7030A0"/>
                </a:solidFill>
                <a:latin typeface="Comic Sans MS" pitchFamily="66" charset="0"/>
              </a:rPr>
              <a:t>Looking at a watch you can see intelligent design for a purpose – to tell the time.</a:t>
            </a:r>
          </a:p>
          <a:p>
            <a:pPr defTabSz="685800">
              <a:lnSpc>
                <a:spcPct val="90000"/>
              </a:lnSpc>
              <a:spcBef>
                <a:spcPts val="750"/>
              </a:spcBef>
              <a:defRPr/>
            </a:pPr>
            <a:endParaRPr lang="en-US" altLang="en-US" sz="2100" dirty="0">
              <a:latin typeface="Comic Sans MS" pitchFamily="66" charset="0"/>
            </a:endParaRPr>
          </a:p>
          <a:p>
            <a:pPr defTabSz="685800">
              <a:lnSpc>
                <a:spcPct val="90000"/>
              </a:lnSpc>
              <a:spcBef>
                <a:spcPts val="750"/>
              </a:spcBef>
              <a:defRPr/>
            </a:pPr>
            <a:endParaRPr lang="en-US" altLang="en-US" sz="2100" dirty="0">
              <a:latin typeface="Comic Sans MS" pitchFamily="66" charset="0"/>
            </a:endParaRPr>
          </a:p>
          <a:p>
            <a:pPr defTabSz="685800">
              <a:lnSpc>
                <a:spcPct val="90000"/>
              </a:lnSpc>
              <a:spcBef>
                <a:spcPts val="750"/>
              </a:spcBef>
              <a:defRPr/>
            </a:pPr>
            <a:r>
              <a:rPr lang="en-US" altLang="en-US" sz="2100" dirty="0">
                <a:latin typeface="Comic Sans MS" pitchFamily="66" charset="0"/>
              </a:rPr>
              <a:t>Read through the statements above and see if you can put them in the correct order.</a:t>
            </a:r>
          </a:p>
          <a:p>
            <a:pPr marL="171450" indent="-171450" defTabSz="685800">
              <a:lnSpc>
                <a:spcPct val="90000"/>
              </a:lnSpc>
              <a:spcBef>
                <a:spcPts val="750"/>
              </a:spcBef>
              <a:buFont typeface="Arial" panose="020B0604020202020204" pitchFamily="34" charset="0"/>
              <a:buChar char="•"/>
              <a:defRPr/>
            </a:pPr>
            <a:endParaRPr lang="en-US" altLang="en-US" sz="2100" dirty="0">
              <a:latin typeface="Comic Sans MS" pitchFamily="66" charset="0"/>
            </a:endParaRPr>
          </a:p>
          <a:p>
            <a:pPr defTabSz="685800">
              <a:lnSpc>
                <a:spcPct val="90000"/>
              </a:lnSpc>
              <a:spcBef>
                <a:spcPts val="750"/>
              </a:spcBef>
              <a:defRPr/>
            </a:pPr>
            <a:r>
              <a:rPr lang="en-US" altLang="en-US" sz="2100" dirty="0">
                <a:latin typeface="Comic Sans MS" pitchFamily="66" charset="0"/>
              </a:rPr>
              <a:t>1. </a:t>
            </a:r>
          </a:p>
          <a:p>
            <a:pPr defTabSz="685800">
              <a:lnSpc>
                <a:spcPct val="90000"/>
              </a:lnSpc>
              <a:spcBef>
                <a:spcPts val="750"/>
              </a:spcBef>
              <a:defRPr/>
            </a:pPr>
            <a:endParaRPr lang="en-US" altLang="en-US" sz="2100" dirty="0">
              <a:latin typeface="Comic Sans MS" pitchFamily="66" charset="0"/>
            </a:endParaRPr>
          </a:p>
          <a:p>
            <a:pPr defTabSz="685800">
              <a:lnSpc>
                <a:spcPct val="90000"/>
              </a:lnSpc>
              <a:spcBef>
                <a:spcPts val="750"/>
              </a:spcBef>
              <a:defRPr/>
            </a:pPr>
            <a:r>
              <a:rPr lang="en-US" altLang="en-US" sz="2100" dirty="0">
                <a:latin typeface="Comic Sans MS" pitchFamily="66" charset="0"/>
              </a:rPr>
              <a:t>2.</a:t>
            </a:r>
          </a:p>
          <a:p>
            <a:pPr defTabSz="685800">
              <a:lnSpc>
                <a:spcPct val="90000"/>
              </a:lnSpc>
              <a:spcBef>
                <a:spcPts val="750"/>
              </a:spcBef>
              <a:defRPr/>
            </a:pPr>
            <a:endParaRPr lang="en-US" altLang="en-US" sz="2100" dirty="0">
              <a:latin typeface="Comic Sans MS" pitchFamily="66" charset="0"/>
            </a:endParaRPr>
          </a:p>
          <a:p>
            <a:pPr defTabSz="685800">
              <a:lnSpc>
                <a:spcPct val="90000"/>
              </a:lnSpc>
              <a:spcBef>
                <a:spcPts val="750"/>
              </a:spcBef>
              <a:defRPr/>
            </a:pPr>
            <a:r>
              <a:rPr lang="en-US" altLang="en-US" sz="2100" dirty="0">
                <a:latin typeface="Comic Sans MS" pitchFamily="66" charset="0"/>
              </a:rPr>
              <a:t>3.</a:t>
            </a:r>
          </a:p>
          <a:p>
            <a:pPr defTabSz="685800">
              <a:lnSpc>
                <a:spcPct val="90000"/>
              </a:lnSpc>
              <a:spcBef>
                <a:spcPts val="750"/>
              </a:spcBef>
              <a:defRPr/>
            </a:pPr>
            <a:endParaRPr lang="en-US" altLang="en-US" sz="2100" dirty="0">
              <a:latin typeface="Comic Sans MS" pitchFamily="66" charset="0"/>
            </a:endParaRPr>
          </a:p>
          <a:p>
            <a:pPr defTabSz="685800">
              <a:lnSpc>
                <a:spcPct val="90000"/>
              </a:lnSpc>
              <a:spcBef>
                <a:spcPts val="750"/>
              </a:spcBef>
              <a:defRPr/>
            </a:pPr>
            <a:r>
              <a:rPr lang="en-US" altLang="en-US" sz="2100" dirty="0">
                <a:latin typeface="Comic Sans MS" pitchFamily="66" charset="0"/>
              </a:rPr>
              <a:t>4.</a:t>
            </a:r>
          </a:p>
          <a:p>
            <a:pPr defTabSz="685800">
              <a:lnSpc>
                <a:spcPct val="90000"/>
              </a:lnSpc>
              <a:spcBef>
                <a:spcPts val="750"/>
              </a:spcBef>
              <a:defRPr/>
            </a:pPr>
            <a:endParaRPr lang="en-US" altLang="en-US" sz="2100" dirty="0">
              <a:latin typeface="Comic Sans MS" pitchFamily="66" charset="0"/>
            </a:endParaRPr>
          </a:p>
        </p:txBody>
      </p:sp>
    </p:spTree>
    <p:extLst>
      <p:ext uri="{BB962C8B-B14F-4D97-AF65-F5344CB8AC3E}">
        <p14:creationId xmlns:p14="http://schemas.microsoft.com/office/powerpoint/2010/main" val="15922518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167269" y="146360"/>
            <a:ext cx="5068229" cy="615277"/>
          </a:xfrm>
          <a:ln>
            <a:solidFill>
              <a:schemeClr val="tx1"/>
            </a:solidFill>
          </a:ln>
        </p:spPr>
        <p:txBody>
          <a:bodyPr>
            <a:noAutofit/>
          </a:bodyPr>
          <a:lstStyle/>
          <a:p>
            <a:pPr algn="ctr"/>
            <a:r>
              <a:rPr lang="en-US" sz="2400" dirty="0">
                <a:latin typeface="Comic Sans MS" panose="030F0902030302020204" pitchFamily="66" charset="0"/>
              </a:rPr>
              <a:t>The Design argument</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3"/>
          <a:stretch>
            <a:fillRect/>
          </a:stretch>
        </p:blipFill>
        <p:spPr>
          <a:xfrm>
            <a:off x="5310769" y="146359"/>
            <a:ext cx="1547231" cy="615277"/>
          </a:xfrm>
          <a:prstGeom prst="rect">
            <a:avLst/>
          </a:prstGeom>
          <a:ln>
            <a:solidFill>
              <a:schemeClr val="tx1"/>
            </a:solidFill>
          </a:ln>
        </p:spPr>
      </p:pic>
      <p:sp>
        <p:nvSpPr>
          <p:cNvPr id="6" name="Rectangle 3"/>
          <p:cNvSpPr txBox="1">
            <a:spLocks noChangeArrowheads="1"/>
          </p:cNvSpPr>
          <p:nvPr/>
        </p:nvSpPr>
        <p:spPr>
          <a:xfrm>
            <a:off x="0" y="880485"/>
            <a:ext cx="6858000" cy="4200290"/>
          </a:xfrm>
          <a:prstGeom prst="rect">
            <a:avLst/>
          </a:prstGeom>
        </p:spPr>
        <p:txBody>
          <a:bodyPr/>
          <a:lstStyle/>
          <a:p>
            <a:pPr marL="171450" indent="-171450" defTabSz="685800">
              <a:lnSpc>
                <a:spcPct val="90000"/>
              </a:lnSpc>
              <a:spcBef>
                <a:spcPts val="750"/>
              </a:spcBef>
              <a:buFont typeface="Arial" panose="020B0604020202020204" pitchFamily="34" charset="0"/>
              <a:buChar char="•"/>
            </a:pPr>
            <a:r>
              <a:rPr lang="en-US" altLang="en-US" sz="2000" dirty="0">
                <a:solidFill>
                  <a:srgbClr val="7030A0"/>
                </a:solidFill>
                <a:latin typeface="Comic Sans MS" pitchFamily="66" charset="0"/>
              </a:rPr>
              <a:t>Looking at the universe you can see intelligent design for purpose – human eye, birds wing, the solar system.</a:t>
            </a:r>
          </a:p>
          <a:p>
            <a:pPr marL="171450" indent="-171450" defTabSz="685800">
              <a:lnSpc>
                <a:spcPct val="90000"/>
              </a:lnSpc>
              <a:spcBef>
                <a:spcPts val="750"/>
              </a:spcBef>
              <a:buFont typeface="Arial" panose="020B0604020202020204" pitchFamily="34" charset="0"/>
              <a:buChar char="•"/>
            </a:pPr>
            <a:endParaRPr lang="en-US" altLang="en-US" sz="2000" dirty="0">
              <a:solidFill>
                <a:srgbClr val="7030A0"/>
              </a:solidFill>
              <a:latin typeface="Comic Sans MS" pitchFamily="66" charset="0"/>
            </a:endParaRPr>
          </a:p>
          <a:p>
            <a:pPr marL="171450" indent="-171450" defTabSz="685800">
              <a:lnSpc>
                <a:spcPct val="90000"/>
              </a:lnSpc>
              <a:spcBef>
                <a:spcPts val="750"/>
              </a:spcBef>
              <a:buFont typeface="Arial" panose="020B0604020202020204" pitchFamily="34" charset="0"/>
              <a:buChar char="•"/>
            </a:pPr>
            <a:r>
              <a:rPr lang="en-US" altLang="en-US" sz="2000" dirty="0">
                <a:solidFill>
                  <a:srgbClr val="7030A0"/>
                </a:solidFill>
                <a:latin typeface="Comic Sans MS" pitchFamily="66" charset="0"/>
              </a:rPr>
              <a:t>The designer of the universe must have ultimate power and so it must be God.</a:t>
            </a:r>
          </a:p>
          <a:p>
            <a:pPr marL="171450" indent="-171450" defTabSz="685800">
              <a:lnSpc>
                <a:spcPct val="90000"/>
              </a:lnSpc>
              <a:spcBef>
                <a:spcPts val="750"/>
              </a:spcBef>
              <a:buFont typeface="Arial" panose="020B0604020202020204" pitchFamily="34" charset="0"/>
              <a:buChar char="•"/>
            </a:pPr>
            <a:endParaRPr lang="en-US" altLang="en-US" sz="2000" dirty="0">
              <a:solidFill>
                <a:srgbClr val="7030A0"/>
              </a:solidFill>
              <a:latin typeface="Comic Sans MS" pitchFamily="66" charset="0"/>
            </a:endParaRPr>
          </a:p>
          <a:p>
            <a:pPr marL="171450" indent="-171450" defTabSz="685800">
              <a:lnSpc>
                <a:spcPct val="90000"/>
              </a:lnSpc>
              <a:spcBef>
                <a:spcPts val="750"/>
              </a:spcBef>
              <a:buFont typeface="Arial" panose="020B0604020202020204" pitchFamily="34" charset="0"/>
              <a:buChar char="•"/>
            </a:pPr>
            <a:r>
              <a:rPr lang="en-US" altLang="en-US" sz="2000" dirty="0">
                <a:solidFill>
                  <a:srgbClr val="7030A0"/>
                </a:solidFill>
                <a:latin typeface="Comic Sans MS" pitchFamily="66" charset="0"/>
              </a:rPr>
              <a:t>A design must have a designer</a:t>
            </a:r>
          </a:p>
          <a:p>
            <a:pPr marL="171450" indent="-171450" defTabSz="685800">
              <a:lnSpc>
                <a:spcPct val="90000"/>
              </a:lnSpc>
              <a:spcBef>
                <a:spcPts val="750"/>
              </a:spcBef>
              <a:buFont typeface="Arial" panose="020B0604020202020204" pitchFamily="34" charset="0"/>
              <a:buChar char="•"/>
              <a:defRPr/>
            </a:pPr>
            <a:endParaRPr lang="en-US" altLang="en-US" sz="2000" dirty="0">
              <a:solidFill>
                <a:srgbClr val="7030A0"/>
              </a:solidFill>
              <a:latin typeface="Comic Sans MS" pitchFamily="66" charset="0"/>
            </a:endParaRPr>
          </a:p>
          <a:p>
            <a:pPr marL="171450" indent="-171450" defTabSz="685800">
              <a:lnSpc>
                <a:spcPct val="90000"/>
              </a:lnSpc>
              <a:spcBef>
                <a:spcPts val="750"/>
              </a:spcBef>
              <a:buFont typeface="Arial" panose="020B0604020202020204" pitchFamily="34" charset="0"/>
              <a:buChar char="•"/>
              <a:defRPr/>
            </a:pPr>
            <a:r>
              <a:rPr lang="en-US" altLang="en-US" sz="2000" dirty="0">
                <a:solidFill>
                  <a:srgbClr val="7030A0"/>
                </a:solidFill>
                <a:latin typeface="Comic Sans MS" pitchFamily="66" charset="0"/>
              </a:rPr>
              <a:t>Looking at a watch you can see intelligent design for a purpose – to tell the time.</a:t>
            </a:r>
          </a:p>
          <a:p>
            <a:pPr defTabSz="685800">
              <a:lnSpc>
                <a:spcPct val="90000"/>
              </a:lnSpc>
              <a:spcBef>
                <a:spcPts val="750"/>
              </a:spcBef>
              <a:defRPr/>
            </a:pPr>
            <a:endParaRPr lang="en-US" altLang="en-US" sz="2100" dirty="0">
              <a:latin typeface="Comic Sans MS" pitchFamily="66" charset="0"/>
            </a:endParaRPr>
          </a:p>
          <a:p>
            <a:pPr defTabSz="685800">
              <a:lnSpc>
                <a:spcPct val="90000"/>
              </a:lnSpc>
              <a:spcBef>
                <a:spcPts val="750"/>
              </a:spcBef>
              <a:defRPr/>
            </a:pPr>
            <a:r>
              <a:rPr lang="en-US" altLang="en-US" sz="2100" dirty="0">
                <a:latin typeface="Comic Sans MS" pitchFamily="66" charset="0"/>
              </a:rPr>
              <a:t>Did you get it right?</a:t>
            </a:r>
          </a:p>
          <a:p>
            <a:pPr defTabSz="685800">
              <a:lnSpc>
                <a:spcPct val="90000"/>
              </a:lnSpc>
              <a:spcBef>
                <a:spcPts val="750"/>
              </a:spcBef>
              <a:defRPr/>
            </a:pPr>
            <a:endParaRPr lang="en-US" altLang="en-US" sz="2100" dirty="0">
              <a:latin typeface="Comic Sans MS" pitchFamily="66" charset="0"/>
            </a:endParaRPr>
          </a:p>
          <a:p>
            <a:pPr defTabSz="685800">
              <a:lnSpc>
                <a:spcPct val="90000"/>
              </a:lnSpc>
              <a:spcBef>
                <a:spcPts val="750"/>
              </a:spcBef>
              <a:defRPr/>
            </a:pPr>
            <a:r>
              <a:rPr lang="en-US" altLang="en-US" sz="2100" dirty="0">
                <a:latin typeface="Comic Sans MS" pitchFamily="66" charset="0"/>
              </a:rPr>
              <a:t>1.  Looking at a watch, you can see intelligent design for a purpose – to tell the time.</a:t>
            </a:r>
          </a:p>
          <a:p>
            <a:pPr defTabSz="685800">
              <a:lnSpc>
                <a:spcPct val="90000"/>
              </a:lnSpc>
              <a:spcBef>
                <a:spcPts val="750"/>
              </a:spcBef>
              <a:defRPr/>
            </a:pPr>
            <a:endParaRPr lang="en-US" altLang="en-US" sz="2100" dirty="0">
              <a:latin typeface="Comic Sans MS" pitchFamily="66" charset="0"/>
            </a:endParaRPr>
          </a:p>
          <a:p>
            <a:pPr defTabSz="685800">
              <a:lnSpc>
                <a:spcPct val="90000"/>
              </a:lnSpc>
              <a:spcBef>
                <a:spcPts val="750"/>
              </a:spcBef>
              <a:defRPr/>
            </a:pPr>
            <a:r>
              <a:rPr lang="en-US" altLang="en-US" sz="2100" dirty="0">
                <a:latin typeface="Comic Sans MS" pitchFamily="66" charset="0"/>
              </a:rPr>
              <a:t>2. </a:t>
            </a:r>
            <a:r>
              <a:rPr lang="en-US" altLang="en-US" sz="2000" dirty="0">
                <a:latin typeface="Comic Sans MS" pitchFamily="66" charset="0"/>
              </a:rPr>
              <a:t>Looking at the universe you can see intelligent design for purpose – human eye, birds wing, the solar system.</a:t>
            </a:r>
            <a:endParaRPr lang="en-US" altLang="en-US" sz="2100" dirty="0">
              <a:latin typeface="Comic Sans MS" pitchFamily="66" charset="0"/>
            </a:endParaRPr>
          </a:p>
          <a:p>
            <a:pPr defTabSz="685800">
              <a:lnSpc>
                <a:spcPct val="90000"/>
              </a:lnSpc>
              <a:spcBef>
                <a:spcPts val="750"/>
              </a:spcBef>
              <a:defRPr/>
            </a:pPr>
            <a:endParaRPr lang="en-US" altLang="en-US" sz="2100" dirty="0">
              <a:latin typeface="Comic Sans MS" pitchFamily="66" charset="0"/>
            </a:endParaRPr>
          </a:p>
          <a:p>
            <a:pPr defTabSz="685800">
              <a:lnSpc>
                <a:spcPct val="90000"/>
              </a:lnSpc>
              <a:spcBef>
                <a:spcPts val="750"/>
              </a:spcBef>
              <a:defRPr/>
            </a:pPr>
            <a:r>
              <a:rPr lang="en-US" altLang="en-US" sz="2100" dirty="0">
                <a:latin typeface="Comic Sans MS" pitchFamily="66" charset="0"/>
              </a:rPr>
              <a:t>3. </a:t>
            </a:r>
            <a:r>
              <a:rPr lang="en-US" altLang="en-US" sz="2000" dirty="0">
                <a:latin typeface="Comic Sans MS" pitchFamily="66" charset="0"/>
              </a:rPr>
              <a:t>A design must have a designer</a:t>
            </a:r>
          </a:p>
          <a:p>
            <a:pPr defTabSz="685800">
              <a:lnSpc>
                <a:spcPct val="90000"/>
              </a:lnSpc>
              <a:spcBef>
                <a:spcPts val="750"/>
              </a:spcBef>
              <a:defRPr/>
            </a:pPr>
            <a:endParaRPr lang="en-US" altLang="en-US" sz="2000" dirty="0">
              <a:latin typeface="Comic Sans MS" pitchFamily="66" charset="0"/>
            </a:endParaRPr>
          </a:p>
          <a:p>
            <a:pPr defTabSz="685800">
              <a:lnSpc>
                <a:spcPct val="90000"/>
              </a:lnSpc>
              <a:spcBef>
                <a:spcPts val="750"/>
              </a:spcBef>
              <a:defRPr/>
            </a:pPr>
            <a:r>
              <a:rPr lang="en-US" altLang="en-US" sz="2100" dirty="0">
                <a:latin typeface="Comic Sans MS" pitchFamily="66" charset="0"/>
              </a:rPr>
              <a:t>4. </a:t>
            </a:r>
            <a:r>
              <a:rPr lang="en-US" altLang="en-US" sz="2000" dirty="0">
                <a:latin typeface="Comic Sans MS" pitchFamily="66" charset="0"/>
              </a:rPr>
              <a:t>The designer of the universe must have ultimate power and so it must be God.</a:t>
            </a:r>
          </a:p>
          <a:p>
            <a:pPr defTabSz="685800">
              <a:lnSpc>
                <a:spcPct val="90000"/>
              </a:lnSpc>
              <a:spcBef>
                <a:spcPts val="750"/>
              </a:spcBef>
              <a:defRPr/>
            </a:pPr>
            <a:endParaRPr lang="en-US" altLang="en-US" sz="2100" dirty="0">
              <a:latin typeface="Comic Sans MS" pitchFamily="66" charset="0"/>
            </a:endParaRPr>
          </a:p>
          <a:p>
            <a:pPr defTabSz="685800">
              <a:lnSpc>
                <a:spcPct val="90000"/>
              </a:lnSpc>
              <a:spcBef>
                <a:spcPts val="750"/>
              </a:spcBef>
              <a:defRPr/>
            </a:pPr>
            <a:endParaRPr lang="en-US" altLang="en-US" sz="2100" dirty="0">
              <a:latin typeface="Comic Sans MS" pitchFamily="66" charset="0"/>
            </a:endParaRPr>
          </a:p>
        </p:txBody>
      </p:sp>
    </p:spTree>
    <p:extLst>
      <p:ext uri="{BB962C8B-B14F-4D97-AF65-F5344CB8AC3E}">
        <p14:creationId xmlns:p14="http://schemas.microsoft.com/office/powerpoint/2010/main" val="2739859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1" y="112907"/>
            <a:ext cx="4911411" cy="615277"/>
          </a:xfrm>
          <a:ln>
            <a:solidFill>
              <a:schemeClr val="tx1"/>
            </a:solidFill>
          </a:ln>
        </p:spPr>
        <p:txBody>
          <a:bodyPr>
            <a:noAutofit/>
          </a:bodyPr>
          <a:lstStyle/>
          <a:p>
            <a:pPr algn="ctr"/>
            <a:r>
              <a:rPr lang="en-US" sz="2400" dirty="0">
                <a:latin typeface="Comic Sans MS" panose="030F0902030302020204" pitchFamily="66" charset="0"/>
              </a:rPr>
              <a:t>Where can we see design in the world?</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5499" y="112906"/>
            <a:ext cx="1499358" cy="615277"/>
          </a:xfrm>
          <a:prstGeom prst="rect">
            <a:avLst/>
          </a:prstGeom>
          <a:ln>
            <a:solidFill>
              <a:schemeClr val="tx1"/>
            </a:solidFill>
          </a:ln>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0" y="807031"/>
            <a:ext cx="6782730" cy="432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1">
            <a:extLst>
              <a:ext uri="{FF2B5EF4-FFF2-40B4-BE49-F238E27FC236}">
                <a16:creationId xmlns:a16="http://schemas.microsoft.com/office/drawing/2014/main" id="{C532DBEB-FCAE-4126-8EED-8CD40926F07E}"/>
              </a:ext>
            </a:extLst>
          </p:cNvPr>
          <p:cNvSpPr txBox="1">
            <a:spLocks/>
          </p:cNvSpPr>
          <p:nvPr/>
        </p:nvSpPr>
        <p:spPr>
          <a:xfrm>
            <a:off x="2210" y="5041385"/>
            <a:ext cx="5389697" cy="2070497"/>
          </a:xfrm>
          <a:prstGeom prst="rect">
            <a:avLst/>
          </a:prstGeom>
        </p:spPr>
        <p:txBody>
          <a:bodyPr>
            <a:normAutofit/>
          </a:bodyPr>
          <a:lstStyle/>
          <a:p>
            <a:pPr marL="82296" defTabSz="685800">
              <a:lnSpc>
                <a:spcPct val="90000"/>
              </a:lnSpc>
              <a:spcBef>
                <a:spcPts val="750"/>
              </a:spcBef>
              <a:defRPr/>
            </a:pPr>
            <a:r>
              <a:rPr lang="en-GB" dirty="0">
                <a:latin typeface="Comic Sans MS" pitchFamily="66" charset="0"/>
              </a:rPr>
              <a:t>Isaac Newton used the fact that we have opposable thumbs as </a:t>
            </a:r>
            <a:r>
              <a:rPr lang="en-GB" dirty="0">
                <a:solidFill>
                  <a:srgbClr val="FF0000"/>
                </a:solidFill>
                <a:latin typeface="Comic Sans MS" pitchFamily="66" charset="0"/>
              </a:rPr>
              <a:t>evidence</a:t>
            </a:r>
            <a:r>
              <a:rPr lang="en-GB" dirty="0">
                <a:latin typeface="Comic Sans MS" pitchFamily="66" charset="0"/>
              </a:rPr>
              <a:t> of design. Thumbs are called opposable because they can be moved around to grip things. This is a movement only found in humans and primates, and is regarded by theists as evidence of God’s design.</a:t>
            </a:r>
          </a:p>
        </p:txBody>
      </p:sp>
      <p:pic>
        <p:nvPicPr>
          <p:cNvPr id="8" name="Picture 1">
            <a:extLst>
              <a:ext uri="{FF2B5EF4-FFF2-40B4-BE49-F238E27FC236}">
                <a16:creationId xmlns:a16="http://schemas.microsoft.com/office/drawing/2014/main" id="{B54BF398-08BD-43F3-A767-EC409413F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739" y="7511038"/>
            <a:ext cx="1578769"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https://encrypted-tbn2.gstatic.com/images?q=tbn:ANd9GcRQXd3k2AwDRj3ep_urMKwLyYbGedYx81jcNWuIyC8U6JcWXVPg">
            <a:extLst>
              <a:ext uri="{FF2B5EF4-FFF2-40B4-BE49-F238E27FC236}">
                <a16:creationId xmlns:a16="http://schemas.microsoft.com/office/drawing/2014/main" id="{5DF78699-F4C5-4CBC-82A0-4525DF70D6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396" y="5711877"/>
            <a:ext cx="1393031" cy="185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7">
            <a:extLst>
              <a:ext uri="{FF2B5EF4-FFF2-40B4-BE49-F238E27FC236}">
                <a16:creationId xmlns:a16="http://schemas.microsoft.com/office/drawing/2014/main" id="{B8457F9A-EC75-456B-8BA4-180498A5B6AB}"/>
              </a:ext>
            </a:extLst>
          </p:cNvPr>
          <p:cNvSpPr/>
          <p:nvPr/>
        </p:nvSpPr>
        <p:spPr>
          <a:xfrm>
            <a:off x="1610800" y="6711030"/>
            <a:ext cx="3239690" cy="1079897"/>
          </a:xfrm>
          <a:prstGeom prst="wedgeRoundRectCallout">
            <a:avLst>
              <a:gd name="adj1" fmla="val -46458"/>
              <a:gd name="adj2" fmla="val 875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b="1" dirty="0">
                <a:latin typeface="Comic Sans MS" pitchFamily="66" charset="0"/>
              </a:rPr>
              <a:t>“In the absence of any other proof, the thumb alone would convince me of God’s existence.”</a:t>
            </a:r>
          </a:p>
        </p:txBody>
      </p:sp>
      <p:sp>
        <p:nvSpPr>
          <p:cNvPr id="11" name="Rounded Rectangle 10">
            <a:extLst>
              <a:ext uri="{FF2B5EF4-FFF2-40B4-BE49-F238E27FC236}">
                <a16:creationId xmlns:a16="http://schemas.microsoft.com/office/drawing/2014/main" id="{55C5E323-9397-4002-A3F6-EB81F4BA1188}"/>
              </a:ext>
            </a:extLst>
          </p:cNvPr>
          <p:cNvSpPr/>
          <p:nvPr/>
        </p:nvSpPr>
        <p:spPr>
          <a:xfrm>
            <a:off x="2594567" y="7984783"/>
            <a:ext cx="4183907" cy="1046747"/>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latin typeface="Comic Sans MS" pitchFamily="66" charset="0"/>
              </a:rPr>
              <a:t>Challenge: how can the opposable thumb be used as evidence that God does not exist?</a:t>
            </a:r>
          </a:p>
        </p:txBody>
      </p:sp>
    </p:spTree>
    <p:extLst>
      <p:ext uri="{BB962C8B-B14F-4D97-AF65-F5344CB8AC3E}">
        <p14:creationId xmlns:p14="http://schemas.microsoft.com/office/powerpoint/2010/main" val="1904646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0" y="190965"/>
            <a:ext cx="5068229" cy="615277"/>
          </a:xfrm>
          <a:ln>
            <a:solidFill>
              <a:schemeClr val="tx1"/>
            </a:solidFill>
          </a:ln>
        </p:spPr>
        <p:txBody>
          <a:bodyPr>
            <a:noAutofit/>
          </a:bodyPr>
          <a:lstStyle/>
          <a:p>
            <a:pPr algn="ctr"/>
            <a:r>
              <a:rPr lang="en-US" sz="2400" dirty="0">
                <a:latin typeface="Comic Sans MS" panose="030F0902030302020204" pitchFamily="66" charset="0"/>
              </a:rPr>
              <a:t>Lesson 1: Facts, beliefs and opinions</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310769" y="190964"/>
            <a:ext cx="1547231" cy="615277"/>
          </a:xfrm>
          <a:prstGeom prst="rect">
            <a:avLst/>
          </a:prstGeom>
          <a:ln>
            <a:solidFill>
              <a:schemeClr val="tx1"/>
            </a:solidFill>
          </a:ln>
        </p:spPr>
      </p:pic>
      <p:graphicFrame>
        <p:nvGraphicFramePr>
          <p:cNvPr id="7" name="Content Placeholder 3"/>
          <p:cNvGraphicFramePr>
            <a:graphicFrameLocks/>
          </p:cNvGraphicFramePr>
          <p:nvPr>
            <p:extLst>
              <p:ext uri="{D42A27DB-BD31-4B8C-83A1-F6EECF244321}">
                <p14:modId xmlns:p14="http://schemas.microsoft.com/office/powerpoint/2010/main" val="320460122"/>
              </p:ext>
            </p:extLst>
          </p:nvPr>
        </p:nvGraphicFramePr>
        <p:xfrm>
          <a:off x="245619" y="1275562"/>
          <a:ext cx="6172200" cy="2716569"/>
        </p:xfrm>
        <a:graphic>
          <a:graphicData uri="http://schemas.openxmlformats.org/drawingml/2006/table">
            <a:tbl>
              <a:tblPr firstRow="1" bandRow="1">
                <a:tableStyleId>{5C22544A-7EE6-4342-B048-85BDC9FD1C3A}</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1127255">
                <a:tc>
                  <a:txBody>
                    <a:bodyPr/>
                    <a:lstStyle/>
                    <a:p>
                      <a:r>
                        <a:rPr lang="en-GB" sz="1800" b="0" dirty="0">
                          <a:solidFill>
                            <a:schemeClr val="tx1"/>
                          </a:solidFill>
                          <a:latin typeface="Comic Sans MS" pitchFamily="66" charset="0"/>
                        </a:rPr>
                        <a:t>Fact </a:t>
                      </a:r>
                    </a:p>
                  </a:txBody>
                  <a:tcPr marL="68580" marR="68580" marT="34290" marB="34290"/>
                </a:tc>
                <a:tc>
                  <a:txBody>
                    <a:bodyPr/>
                    <a:lstStyle/>
                    <a:p>
                      <a:r>
                        <a:rPr lang="en-GB" sz="1800" b="0" dirty="0">
                          <a:solidFill>
                            <a:schemeClr val="tx1"/>
                          </a:solidFill>
                          <a:latin typeface="Comic Sans MS" pitchFamily="66" charset="0"/>
                        </a:rPr>
                        <a:t>Something someone</a:t>
                      </a:r>
                      <a:r>
                        <a:rPr lang="en-GB" sz="1800" b="0" baseline="0" dirty="0">
                          <a:solidFill>
                            <a:schemeClr val="tx1"/>
                          </a:solidFill>
                          <a:latin typeface="Comic Sans MS" pitchFamily="66" charset="0"/>
                        </a:rPr>
                        <a:t> believes to be true but cannot quite prove it.</a:t>
                      </a:r>
                      <a:endParaRPr lang="en-GB" sz="1800" b="0" dirty="0">
                        <a:solidFill>
                          <a:schemeClr val="tx1"/>
                        </a:solidFill>
                        <a:latin typeface="Comic Sans MS" pitchFamily="66" charset="0"/>
                      </a:endParaRPr>
                    </a:p>
                  </a:txBody>
                  <a:tcPr marL="68580" marR="68580" marT="34290" marB="34290"/>
                </a:tc>
                <a:extLst>
                  <a:ext uri="{0D108BD9-81ED-4DB2-BD59-A6C34878D82A}">
                    <a16:rowId xmlns:a16="http://schemas.microsoft.com/office/drawing/2014/main" val="10000"/>
                  </a:ext>
                </a:extLst>
              </a:tr>
              <a:tr h="794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Comic Sans MS" pitchFamily="66" charset="0"/>
                        </a:rPr>
                        <a:t>Opinion</a:t>
                      </a:r>
                    </a:p>
                    <a:p>
                      <a:endParaRPr lang="en-GB" sz="1800" b="0" dirty="0">
                        <a:solidFill>
                          <a:schemeClr val="tx1"/>
                        </a:solidFill>
                        <a:latin typeface="Comic Sans MS" pitchFamily="66" charset="0"/>
                      </a:endParaRPr>
                    </a:p>
                  </a:txBody>
                  <a:tcPr marL="68580" marR="68580" marT="34290" marB="34290"/>
                </a:tc>
                <a:tc>
                  <a:txBody>
                    <a:bodyPr/>
                    <a:lstStyle/>
                    <a:p>
                      <a:r>
                        <a:rPr lang="en-GB" sz="1800" b="0" dirty="0">
                          <a:latin typeface="Comic Sans MS" pitchFamily="66" charset="0"/>
                        </a:rPr>
                        <a:t>Something we can prove to be true.</a:t>
                      </a:r>
                    </a:p>
                  </a:txBody>
                  <a:tcPr marL="68580" marR="68580" marT="34290" marB="34290"/>
                </a:tc>
                <a:extLst>
                  <a:ext uri="{0D108BD9-81ED-4DB2-BD59-A6C34878D82A}">
                    <a16:rowId xmlns:a16="http://schemas.microsoft.com/office/drawing/2014/main" val="10001"/>
                  </a:ext>
                </a:extLst>
              </a:tr>
              <a:tr h="794657">
                <a:tc>
                  <a:txBody>
                    <a:bodyPr/>
                    <a:lstStyle/>
                    <a:p>
                      <a:r>
                        <a:rPr lang="en-GB" sz="1800" b="0" dirty="0">
                          <a:solidFill>
                            <a:schemeClr val="tx1"/>
                          </a:solidFill>
                          <a:latin typeface="Comic Sans MS" pitchFamily="66" charset="0"/>
                        </a:rPr>
                        <a:t>Belief</a:t>
                      </a:r>
                    </a:p>
                  </a:txBody>
                  <a:tcPr marL="68580" marR="68580" marT="34290" marB="34290"/>
                </a:tc>
                <a:tc>
                  <a:txBody>
                    <a:bodyPr/>
                    <a:lstStyle/>
                    <a:p>
                      <a:r>
                        <a:rPr lang="en-GB" sz="1800" b="0" dirty="0">
                          <a:latin typeface="Comic Sans MS" pitchFamily="66" charset="0"/>
                        </a:rPr>
                        <a:t>Someone’s personal</a:t>
                      </a:r>
                      <a:r>
                        <a:rPr lang="en-GB" sz="1800" b="0" baseline="0" dirty="0">
                          <a:latin typeface="Comic Sans MS" pitchFamily="66" charset="0"/>
                        </a:rPr>
                        <a:t> view on a subject.</a:t>
                      </a:r>
                      <a:endParaRPr lang="en-GB" sz="1800" b="0" dirty="0">
                        <a:latin typeface="Comic Sans MS" pitchFamily="66" charset="0"/>
                      </a:endParaRPr>
                    </a:p>
                  </a:txBody>
                  <a:tcPr marL="68580" marR="68580" marT="34290" marB="34290"/>
                </a:tc>
                <a:extLst>
                  <a:ext uri="{0D108BD9-81ED-4DB2-BD59-A6C34878D82A}">
                    <a16:rowId xmlns:a16="http://schemas.microsoft.com/office/drawing/2014/main" val="10002"/>
                  </a:ext>
                </a:extLst>
              </a:tr>
            </a:tbl>
          </a:graphicData>
        </a:graphic>
      </p:graphicFrame>
      <p:sp>
        <p:nvSpPr>
          <p:cNvPr id="6" name="Rectangle 3">
            <a:extLst>
              <a:ext uri="{FF2B5EF4-FFF2-40B4-BE49-F238E27FC236}">
                <a16:creationId xmlns:a16="http://schemas.microsoft.com/office/drawing/2014/main" id="{9F49117E-66FA-4268-8709-6FB19FFC4E39}"/>
              </a:ext>
            </a:extLst>
          </p:cNvPr>
          <p:cNvSpPr txBox="1">
            <a:spLocks noChangeArrowheads="1"/>
          </p:cNvSpPr>
          <p:nvPr/>
        </p:nvSpPr>
        <p:spPr>
          <a:xfrm>
            <a:off x="0" y="4105147"/>
            <a:ext cx="6847171" cy="4309690"/>
          </a:xfrm>
          <a:prstGeom prst="rect">
            <a:avLst/>
          </a:prstGeom>
        </p:spPr>
        <p:txBody>
          <a:bodyPr>
            <a:noAutofit/>
          </a:bodyPr>
          <a:lstStyle/>
          <a:p>
            <a:pPr defTabSz="685800">
              <a:lnSpc>
                <a:spcPct val="80000"/>
              </a:lnSpc>
              <a:spcBef>
                <a:spcPts val="750"/>
              </a:spcBef>
              <a:defRPr/>
            </a:pPr>
            <a:r>
              <a:rPr lang="en-GB" altLang="en-US" b="1" u="sng" dirty="0">
                <a:latin typeface="Comic Sans MS" panose="030F0702030302020204" pitchFamily="66" charset="0"/>
              </a:rPr>
              <a:t>How would you categorise these statements? Fact, opinion or belief?</a:t>
            </a:r>
          </a:p>
          <a:p>
            <a:pPr defTabSz="685800">
              <a:lnSpc>
                <a:spcPct val="80000"/>
              </a:lnSpc>
              <a:spcBef>
                <a:spcPts val="750"/>
              </a:spcBef>
              <a:defRPr/>
            </a:pPr>
            <a:endParaRPr lang="en-GB" altLang="en-US" b="1" u="sng" dirty="0">
              <a:latin typeface="Comic Sans MS" panose="030F0702030302020204" pitchFamily="66" charset="0"/>
            </a:endParaRPr>
          </a:p>
          <a:p>
            <a:pPr marL="171450" indent="-171450" defTabSz="685800">
              <a:lnSpc>
                <a:spcPct val="80000"/>
              </a:lnSpc>
              <a:spcBef>
                <a:spcPts val="750"/>
              </a:spcBef>
              <a:buFont typeface="Arial" panose="020B0604020202020204" pitchFamily="34" charset="0"/>
              <a:buChar char="•"/>
              <a:defRPr/>
            </a:pPr>
            <a:r>
              <a:rPr lang="en-GB" altLang="en-US" dirty="0">
                <a:solidFill>
                  <a:srgbClr val="FF0000"/>
                </a:solidFill>
                <a:latin typeface="Comic Sans MS" panose="030F0702030302020204" pitchFamily="66" charset="0"/>
              </a:rPr>
              <a:t>Manchester United is the best football team.</a:t>
            </a:r>
          </a:p>
          <a:p>
            <a:pPr marL="171450" indent="-171450" defTabSz="685800">
              <a:lnSpc>
                <a:spcPct val="80000"/>
              </a:lnSpc>
              <a:spcBef>
                <a:spcPts val="750"/>
              </a:spcBef>
              <a:buFont typeface="Arial" panose="020B0604020202020204" pitchFamily="34" charset="0"/>
              <a:buChar char="•"/>
              <a:defRPr/>
            </a:pPr>
            <a:r>
              <a:rPr lang="en-GB" altLang="en-US" dirty="0">
                <a:solidFill>
                  <a:srgbClr val="FF0000"/>
                </a:solidFill>
                <a:latin typeface="Comic Sans MS" panose="030F0702030302020204" pitchFamily="66" charset="0"/>
              </a:rPr>
              <a:t>Boris Johnson is the UK’s Prime Minister.</a:t>
            </a:r>
          </a:p>
          <a:p>
            <a:pPr marL="171450" indent="-171450" defTabSz="685800">
              <a:lnSpc>
                <a:spcPct val="80000"/>
              </a:lnSpc>
              <a:spcBef>
                <a:spcPts val="750"/>
              </a:spcBef>
              <a:buFont typeface="Arial" panose="020B0604020202020204" pitchFamily="34" charset="0"/>
              <a:buChar char="•"/>
              <a:defRPr/>
            </a:pPr>
            <a:r>
              <a:rPr lang="en-GB" altLang="en-US" dirty="0">
                <a:solidFill>
                  <a:srgbClr val="FF0000"/>
                </a:solidFill>
                <a:latin typeface="Comic Sans MS" panose="030F0702030302020204" pitchFamily="66" charset="0"/>
              </a:rPr>
              <a:t>The Earth is round. </a:t>
            </a:r>
          </a:p>
          <a:p>
            <a:pPr marL="171450" indent="-171450" defTabSz="685800">
              <a:lnSpc>
                <a:spcPct val="80000"/>
              </a:lnSpc>
              <a:spcBef>
                <a:spcPts val="750"/>
              </a:spcBef>
              <a:buFont typeface="Arial" panose="020B0604020202020204" pitchFamily="34" charset="0"/>
              <a:buChar char="•"/>
              <a:defRPr/>
            </a:pPr>
            <a:r>
              <a:rPr lang="en-GB" altLang="en-US" dirty="0">
                <a:solidFill>
                  <a:srgbClr val="FF0000"/>
                </a:solidFill>
                <a:latin typeface="Comic Sans MS" panose="030F0702030302020204" pitchFamily="66" charset="0"/>
              </a:rPr>
              <a:t>The capital city of England is London. </a:t>
            </a:r>
          </a:p>
          <a:p>
            <a:pPr marL="171450" indent="-171450" defTabSz="685800">
              <a:lnSpc>
                <a:spcPct val="80000"/>
              </a:lnSpc>
              <a:spcBef>
                <a:spcPts val="750"/>
              </a:spcBef>
              <a:buFont typeface="Arial" panose="020B0604020202020204" pitchFamily="34" charset="0"/>
              <a:buChar char="•"/>
              <a:defRPr/>
            </a:pPr>
            <a:r>
              <a:rPr lang="en-GB" altLang="en-US" dirty="0">
                <a:solidFill>
                  <a:srgbClr val="FF0000"/>
                </a:solidFill>
                <a:latin typeface="Comic Sans MS" panose="030F0702030302020204" pitchFamily="66" charset="0"/>
              </a:rPr>
              <a:t>When  I die I will go to heaven. </a:t>
            </a:r>
          </a:p>
          <a:p>
            <a:pPr marL="171450" indent="-171450" defTabSz="685800">
              <a:lnSpc>
                <a:spcPct val="80000"/>
              </a:lnSpc>
              <a:spcBef>
                <a:spcPts val="750"/>
              </a:spcBef>
              <a:buFont typeface="Arial" panose="020B0604020202020204" pitchFamily="34" charset="0"/>
              <a:buChar char="•"/>
              <a:defRPr/>
            </a:pPr>
            <a:r>
              <a:rPr lang="en-GB" altLang="en-US" dirty="0">
                <a:solidFill>
                  <a:srgbClr val="FF0000"/>
                </a:solidFill>
                <a:latin typeface="Comic Sans MS" panose="030F0702030302020204" pitchFamily="66" charset="0"/>
              </a:rPr>
              <a:t>Flowers are beautiful.</a:t>
            </a:r>
          </a:p>
          <a:p>
            <a:pPr marL="171450" indent="-171450" defTabSz="685800">
              <a:lnSpc>
                <a:spcPct val="80000"/>
              </a:lnSpc>
              <a:spcBef>
                <a:spcPts val="750"/>
              </a:spcBef>
              <a:buFont typeface="Arial" panose="020B0604020202020204" pitchFamily="34" charset="0"/>
              <a:buChar char="•"/>
              <a:defRPr/>
            </a:pPr>
            <a:r>
              <a:rPr lang="en-GB" altLang="en-US" dirty="0">
                <a:solidFill>
                  <a:srgbClr val="FF0000"/>
                </a:solidFill>
                <a:latin typeface="Comic Sans MS" panose="030F0702030302020204" pitchFamily="66" charset="0"/>
              </a:rPr>
              <a:t>We cannot travel faster than  light.</a:t>
            </a:r>
          </a:p>
          <a:p>
            <a:pPr marL="171450" indent="-171450" defTabSz="685800">
              <a:lnSpc>
                <a:spcPct val="80000"/>
              </a:lnSpc>
              <a:spcBef>
                <a:spcPts val="750"/>
              </a:spcBef>
              <a:buFont typeface="Arial" panose="020B0604020202020204" pitchFamily="34" charset="0"/>
              <a:buChar char="•"/>
              <a:defRPr/>
            </a:pPr>
            <a:r>
              <a:rPr lang="en-GB" altLang="en-US" dirty="0">
                <a:solidFill>
                  <a:srgbClr val="FF0000"/>
                </a:solidFill>
                <a:latin typeface="Comic Sans MS" panose="030F0702030302020204" pitchFamily="66" charset="0"/>
              </a:rPr>
              <a:t>Prayer can make things happen.</a:t>
            </a:r>
          </a:p>
          <a:p>
            <a:pPr marL="171450" indent="-171450" defTabSz="685800">
              <a:lnSpc>
                <a:spcPct val="80000"/>
              </a:lnSpc>
              <a:spcBef>
                <a:spcPts val="750"/>
              </a:spcBef>
              <a:buFont typeface="Arial" panose="020B0604020202020204" pitchFamily="34" charset="0"/>
              <a:buChar char="•"/>
              <a:defRPr/>
            </a:pPr>
            <a:r>
              <a:rPr lang="en-GB" altLang="en-US" dirty="0">
                <a:solidFill>
                  <a:srgbClr val="FF0000"/>
                </a:solidFill>
                <a:latin typeface="Comic Sans MS" panose="030F0702030302020204" pitchFamily="66" charset="0"/>
              </a:rPr>
              <a:t>God does not exist.</a:t>
            </a:r>
          </a:p>
          <a:p>
            <a:pPr marL="171450" indent="-171450" defTabSz="685800">
              <a:lnSpc>
                <a:spcPct val="80000"/>
              </a:lnSpc>
              <a:spcBef>
                <a:spcPts val="750"/>
              </a:spcBef>
              <a:buFont typeface="Arial" panose="020B0604020202020204" pitchFamily="34" charset="0"/>
              <a:buChar char="•"/>
              <a:defRPr/>
            </a:pPr>
            <a:r>
              <a:rPr lang="en-GB" altLang="en-US" dirty="0">
                <a:solidFill>
                  <a:srgbClr val="FF0000"/>
                </a:solidFill>
                <a:latin typeface="Comic Sans MS" panose="030F0702030302020204" pitchFamily="66" charset="0"/>
              </a:rPr>
              <a:t>I might be dreaming right now.</a:t>
            </a:r>
          </a:p>
          <a:p>
            <a:pPr marL="171450" indent="-171450" defTabSz="685800">
              <a:lnSpc>
                <a:spcPct val="80000"/>
              </a:lnSpc>
              <a:spcBef>
                <a:spcPts val="750"/>
              </a:spcBef>
              <a:defRPr/>
            </a:pPr>
            <a:endParaRPr lang="en-GB" altLang="en-US" dirty="0">
              <a:solidFill>
                <a:srgbClr val="FF0000"/>
              </a:solidFill>
              <a:latin typeface="Comic Sans MS" panose="030F0702030302020204" pitchFamily="66" charset="0"/>
            </a:endParaRPr>
          </a:p>
          <a:p>
            <a:pPr marL="171450" indent="-171450" defTabSz="685800">
              <a:lnSpc>
                <a:spcPct val="80000"/>
              </a:lnSpc>
              <a:spcBef>
                <a:spcPts val="750"/>
              </a:spcBef>
              <a:defRPr/>
            </a:pPr>
            <a:r>
              <a:rPr lang="en-GB" altLang="en-US" dirty="0">
                <a:latin typeface="Comic Sans MS" panose="030F0702030302020204" pitchFamily="66" charset="0"/>
              </a:rPr>
              <a:t>How have you decided on these categories? </a:t>
            </a:r>
          </a:p>
          <a:p>
            <a:pPr marL="171450" indent="-171450" defTabSz="685800">
              <a:lnSpc>
                <a:spcPct val="80000"/>
              </a:lnSpc>
              <a:spcBef>
                <a:spcPts val="750"/>
              </a:spcBef>
              <a:defRPr/>
            </a:pPr>
            <a:r>
              <a:rPr lang="en-GB" altLang="en-US" dirty="0">
                <a:latin typeface="Comic Sans MS" panose="030F0702030302020204" pitchFamily="66" charset="0"/>
              </a:rPr>
              <a:t> Proof?  Evidence?  Knowledge?  Probability?   Argument?</a:t>
            </a:r>
          </a:p>
        </p:txBody>
      </p:sp>
      <p:sp>
        <p:nvSpPr>
          <p:cNvPr id="2" name="TextBox 1">
            <a:extLst>
              <a:ext uri="{FF2B5EF4-FFF2-40B4-BE49-F238E27FC236}">
                <a16:creationId xmlns:a16="http://schemas.microsoft.com/office/drawing/2014/main" id="{2D58082B-F494-4E51-9112-425F9AC3759F}"/>
              </a:ext>
            </a:extLst>
          </p:cNvPr>
          <p:cNvSpPr txBox="1"/>
          <p:nvPr/>
        </p:nvSpPr>
        <p:spPr>
          <a:xfrm>
            <a:off x="234176" y="903249"/>
            <a:ext cx="6534614" cy="369332"/>
          </a:xfrm>
          <a:prstGeom prst="rect">
            <a:avLst/>
          </a:prstGeom>
          <a:noFill/>
        </p:spPr>
        <p:txBody>
          <a:bodyPr wrap="square" rtlCol="0">
            <a:spAutoFit/>
          </a:bodyPr>
          <a:lstStyle/>
          <a:p>
            <a:pPr algn="ctr"/>
            <a:r>
              <a:rPr lang="en-GB" dirty="0">
                <a:latin typeface="Comic Sans MS" panose="030F0702030302020204" pitchFamily="66" charset="0"/>
              </a:rPr>
              <a:t>Match the key word to the definition.</a:t>
            </a:r>
          </a:p>
        </p:txBody>
      </p:sp>
    </p:spTree>
    <p:extLst>
      <p:ext uri="{BB962C8B-B14F-4D97-AF65-F5344CB8AC3E}">
        <p14:creationId xmlns:p14="http://schemas.microsoft.com/office/powerpoint/2010/main" val="1485665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1" y="1395"/>
            <a:ext cx="5068229" cy="615277"/>
          </a:xfrm>
          <a:ln>
            <a:solidFill>
              <a:schemeClr val="tx1"/>
            </a:solidFill>
          </a:ln>
        </p:spPr>
        <p:txBody>
          <a:bodyPr>
            <a:noAutofit/>
          </a:bodyPr>
          <a:lstStyle/>
          <a:p>
            <a:pPr algn="ctr"/>
            <a:r>
              <a:rPr lang="en-US" sz="2700" dirty="0">
                <a:latin typeface="Comic Sans MS" panose="030F0902030302020204" pitchFamily="66" charset="0"/>
              </a:rPr>
              <a:t>What do Christians think about design?</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5498" y="1394"/>
            <a:ext cx="1547231" cy="615277"/>
          </a:xfrm>
          <a:prstGeom prst="rect">
            <a:avLst/>
          </a:prstGeom>
          <a:ln>
            <a:solidFill>
              <a:schemeClr val="tx1"/>
            </a:solidFill>
          </a:ln>
        </p:spPr>
      </p:pic>
      <p:sp>
        <p:nvSpPr>
          <p:cNvPr id="7" name="Rounded Rectangle 6"/>
          <p:cNvSpPr/>
          <p:nvPr/>
        </p:nvSpPr>
        <p:spPr>
          <a:xfrm>
            <a:off x="75271" y="5463325"/>
            <a:ext cx="6537401" cy="7929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8" name="Rectangle 3"/>
          <p:cNvSpPr>
            <a:spLocks noChangeArrowheads="1"/>
          </p:cNvSpPr>
          <p:nvPr/>
        </p:nvSpPr>
        <p:spPr bwMode="auto">
          <a:xfrm>
            <a:off x="183617" y="5449106"/>
            <a:ext cx="6429055" cy="784830"/>
          </a:xfrm>
          <a:prstGeom prst="rect">
            <a:avLst/>
          </a:prstGeom>
          <a:noFill/>
          <a:ln>
            <a:noFill/>
          </a:ln>
        </p:spPr>
        <p:txBody>
          <a:bodyPr wrap="square">
            <a:spAutoFit/>
          </a:bodyPr>
          <a:lstStyle/>
          <a:p>
            <a:r>
              <a:rPr lang="en-GB" altLang="en-US" sz="1500" dirty="0">
                <a:latin typeface="Comic Sans MS" pitchFamily="66" charset="0"/>
              </a:rPr>
              <a:t>Paul the Apostle (AD 5-67), argues in Romans 1:18-20, that because it has been made plain to all from what has been created in the world, it is obvious that there is a God.</a:t>
            </a:r>
          </a:p>
        </p:txBody>
      </p:sp>
      <p:sp>
        <p:nvSpPr>
          <p:cNvPr id="9" name="Rounded Rectangular Callout 8"/>
          <p:cNvSpPr/>
          <p:nvPr/>
        </p:nvSpPr>
        <p:spPr>
          <a:xfrm>
            <a:off x="243036" y="1039452"/>
            <a:ext cx="6227550" cy="1477328"/>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0" name="Rectangle 9"/>
          <p:cNvSpPr/>
          <p:nvPr/>
        </p:nvSpPr>
        <p:spPr>
          <a:xfrm>
            <a:off x="387414" y="1039452"/>
            <a:ext cx="6083172" cy="1477328"/>
          </a:xfrm>
          <a:prstGeom prst="rect">
            <a:avLst/>
          </a:prstGeom>
        </p:spPr>
        <p:txBody>
          <a:bodyPr wrap="square">
            <a:spAutoFit/>
          </a:bodyPr>
          <a:lstStyle/>
          <a:p>
            <a:pPr>
              <a:defRPr/>
            </a:pPr>
            <a:r>
              <a:rPr lang="en-GB" sz="1500" b="1" dirty="0">
                <a:latin typeface="Comic Sans MS" pitchFamily="66" charset="0"/>
              </a:rPr>
              <a:t>Isaiah 45:18</a:t>
            </a:r>
          </a:p>
          <a:p>
            <a:pPr>
              <a:defRPr/>
            </a:pPr>
            <a:r>
              <a:rPr lang="en-GB" sz="1500" dirty="0">
                <a:latin typeface="Comic Sans MS" pitchFamily="66" charset="0"/>
              </a:rPr>
              <a:t>For this is what the </a:t>
            </a:r>
            <a:r>
              <a:rPr lang="en-GB" sz="1500" cap="small" dirty="0">
                <a:latin typeface="Comic Sans MS" pitchFamily="66" charset="0"/>
              </a:rPr>
              <a:t>Lord</a:t>
            </a:r>
            <a:r>
              <a:rPr lang="en-GB" sz="1500" dirty="0">
                <a:latin typeface="Comic Sans MS" pitchFamily="66" charset="0"/>
              </a:rPr>
              <a:t> says—</a:t>
            </a:r>
            <a:br>
              <a:rPr lang="en-GB" sz="1500" dirty="0">
                <a:latin typeface="Comic Sans MS" pitchFamily="66" charset="0"/>
              </a:rPr>
            </a:br>
            <a:r>
              <a:rPr lang="en-GB" sz="1500" dirty="0">
                <a:latin typeface="Comic Sans MS" pitchFamily="66" charset="0"/>
              </a:rPr>
              <a:t>he who created the heavens, he is God;</a:t>
            </a:r>
            <a:br>
              <a:rPr lang="en-GB" sz="1500" dirty="0">
                <a:latin typeface="Comic Sans MS" pitchFamily="66" charset="0"/>
              </a:rPr>
            </a:br>
            <a:r>
              <a:rPr lang="en-GB" sz="1500" dirty="0">
                <a:latin typeface="Comic Sans MS" pitchFamily="66" charset="0"/>
              </a:rPr>
              <a:t>he who fashioned and made the earth, he founded it;</a:t>
            </a:r>
            <a:br>
              <a:rPr lang="en-GB" sz="1500" dirty="0">
                <a:latin typeface="Comic Sans MS" pitchFamily="66" charset="0"/>
              </a:rPr>
            </a:br>
            <a:r>
              <a:rPr lang="en-GB" sz="1500" dirty="0">
                <a:latin typeface="Comic Sans MS" pitchFamily="66" charset="0"/>
              </a:rPr>
              <a:t>he did not create it to be empty, but formed it to be inhabited—</a:t>
            </a:r>
            <a:br>
              <a:rPr lang="en-GB" sz="1500" dirty="0">
                <a:latin typeface="Comic Sans MS" pitchFamily="66" charset="0"/>
              </a:rPr>
            </a:br>
            <a:r>
              <a:rPr lang="en-GB" sz="1500" dirty="0">
                <a:latin typeface="Comic Sans MS" pitchFamily="66" charset="0"/>
              </a:rPr>
              <a:t>he says: “I am the </a:t>
            </a:r>
            <a:r>
              <a:rPr lang="en-GB" sz="1500" cap="small" dirty="0">
                <a:latin typeface="Comic Sans MS" pitchFamily="66" charset="0"/>
              </a:rPr>
              <a:t>Lord</a:t>
            </a:r>
            <a:r>
              <a:rPr lang="en-GB" sz="1500" dirty="0">
                <a:latin typeface="Comic Sans MS" pitchFamily="66" charset="0"/>
              </a:rPr>
              <a:t>, and there is no other.</a:t>
            </a:r>
          </a:p>
        </p:txBody>
      </p:sp>
      <p:sp>
        <p:nvSpPr>
          <p:cNvPr id="11" name="Rounded Rectangle 10"/>
          <p:cNvSpPr/>
          <p:nvPr/>
        </p:nvSpPr>
        <p:spPr>
          <a:xfrm>
            <a:off x="129444" y="2939560"/>
            <a:ext cx="6483229" cy="200043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dirty="0">
                <a:latin typeface="Comic Sans MS" pitchFamily="66" charset="0"/>
              </a:rPr>
              <a:t>Does this Bible quote support or deny the teleological argument? How?</a:t>
            </a:r>
          </a:p>
          <a:p>
            <a:pPr algn="ctr">
              <a:defRPr/>
            </a:pPr>
            <a:endParaRPr lang="en-GB" dirty="0">
              <a:latin typeface="Comic Sans MS" pitchFamily="66" charset="0"/>
            </a:endParaRPr>
          </a:p>
          <a:p>
            <a:pPr algn="ctr">
              <a:defRPr/>
            </a:pPr>
            <a:endParaRPr lang="en-GB" dirty="0">
              <a:latin typeface="Comic Sans MS" pitchFamily="66" charset="0"/>
            </a:endParaRPr>
          </a:p>
          <a:p>
            <a:pPr algn="ctr">
              <a:defRPr/>
            </a:pPr>
            <a:endParaRPr lang="en-GB" dirty="0">
              <a:latin typeface="Comic Sans MS" pitchFamily="66" charset="0"/>
            </a:endParaRPr>
          </a:p>
          <a:p>
            <a:pPr algn="ctr">
              <a:defRPr/>
            </a:pPr>
            <a:endParaRPr lang="en-GB" dirty="0">
              <a:latin typeface="Comic Sans MS" pitchFamily="66" charset="0"/>
            </a:endParaRPr>
          </a:p>
          <a:p>
            <a:pPr algn="ctr">
              <a:defRPr/>
            </a:pPr>
            <a:endParaRPr lang="en-GB" dirty="0">
              <a:latin typeface="Comic Sans MS" pitchFamily="66" charset="0"/>
            </a:endParaRPr>
          </a:p>
        </p:txBody>
      </p:sp>
      <p:sp>
        <p:nvSpPr>
          <p:cNvPr id="12" name="Rounded Rectangle 10">
            <a:extLst>
              <a:ext uri="{FF2B5EF4-FFF2-40B4-BE49-F238E27FC236}">
                <a16:creationId xmlns:a16="http://schemas.microsoft.com/office/drawing/2014/main" id="{9C75B79A-68AA-44EA-8756-3AA3760E0ED2}"/>
              </a:ext>
            </a:extLst>
          </p:cNvPr>
          <p:cNvSpPr/>
          <p:nvPr/>
        </p:nvSpPr>
        <p:spPr>
          <a:xfrm>
            <a:off x="115196" y="6615746"/>
            <a:ext cx="6483229" cy="200043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dirty="0">
                <a:latin typeface="Comic Sans MS" pitchFamily="66" charset="0"/>
              </a:rPr>
              <a:t>Does this Bible quote support or deny the teleological argument? How?</a:t>
            </a:r>
          </a:p>
          <a:p>
            <a:pPr algn="ctr">
              <a:defRPr/>
            </a:pPr>
            <a:endParaRPr lang="en-GB" dirty="0">
              <a:latin typeface="Comic Sans MS" pitchFamily="66" charset="0"/>
            </a:endParaRPr>
          </a:p>
          <a:p>
            <a:pPr algn="ctr">
              <a:defRPr/>
            </a:pPr>
            <a:endParaRPr lang="en-GB" dirty="0">
              <a:latin typeface="Comic Sans MS" pitchFamily="66" charset="0"/>
            </a:endParaRPr>
          </a:p>
          <a:p>
            <a:pPr algn="ctr">
              <a:defRPr/>
            </a:pPr>
            <a:endParaRPr lang="en-GB" dirty="0">
              <a:latin typeface="Comic Sans MS" pitchFamily="66" charset="0"/>
            </a:endParaRPr>
          </a:p>
          <a:p>
            <a:pPr algn="ctr">
              <a:defRPr/>
            </a:pPr>
            <a:endParaRPr lang="en-GB" dirty="0">
              <a:latin typeface="Comic Sans MS" pitchFamily="66" charset="0"/>
            </a:endParaRPr>
          </a:p>
          <a:p>
            <a:pPr algn="ctr">
              <a:defRPr/>
            </a:pPr>
            <a:endParaRPr lang="en-GB" dirty="0">
              <a:latin typeface="Comic Sans MS" pitchFamily="66" charset="0"/>
            </a:endParaRPr>
          </a:p>
        </p:txBody>
      </p:sp>
    </p:spTree>
    <p:extLst>
      <p:ext uri="{BB962C8B-B14F-4D97-AF65-F5344CB8AC3E}">
        <p14:creationId xmlns:p14="http://schemas.microsoft.com/office/powerpoint/2010/main" val="577832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8354" y="90604"/>
            <a:ext cx="5068229" cy="615277"/>
          </a:xfrm>
          <a:ln>
            <a:solidFill>
              <a:schemeClr val="tx1"/>
            </a:solidFill>
          </a:ln>
        </p:spPr>
        <p:txBody>
          <a:bodyPr>
            <a:noAutofit/>
          </a:bodyPr>
          <a:lstStyle/>
          <a:p>
            <a:pPr algn="ctr"/>
            <a:r>
              <a:rPr lang="en-US" sz="2100" dirty="0">
                <a:latin typeface="Comic Sans MS" panose="030F0902030302020204" pitchFamily="66" charset="0"/>
              </a:rPr>
              <a:t>Does the teleological argument prove the existence of God?</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7187" y="93957"/>
            <a:ext cx="1547231" cy="615277"/>
          </a:xfrm>
          <a:prstGeom prst="rect">
            <a:avLst/>
          </a:prstGeom>
          <a:ln>
            <a:solidFill>
              <a:schemeClr val="tx1"/>
            </a:solidFill>
          </a:ln>
        </p:spPr>
      </p:pic>
      <p:sp>
        <p:nvSpPr>
          <p:cNvPr id="8" name="TextBox 7"/>
          <p:cNvSpPr txBox="1"/>
          <p:nvPr/>
        </p:nvSpPr>
        <p:spPr>
          <a:xfrm>
            <a:off x="78354" y="929467"/>
            <a:ext cx="6707458" cy="8032968"/>
          </a:xfrm>
          <a:prstGeom prst="rect">
            <a:avLst/>
          </a:prstGeom>
          <a:noFill/>
        </p:spPr>
        <p:txBody>
          <a:bodyPr wrap="square" rtlCol="0">
            <a:spAutoFit/>
          </a:bodyPr>
          <a:lstStyle/>
          <a:p>
            <a:r>
              <a:rPr lang="en-GB" sz="2000" dirty="0">
                <a:latin typeface="Comic Sans MS" pitchFamily="66" charset="0"/>
              </a:rPr>
              <a:t>Come up with 3 strengths and 3 weaknesses of the teleological argument.  </a:t>
            </a:r>
          </a:p>
          <a:p>
            <a:endParaRPr lang="en-GB" sz="2000" dirty="0">
              <a:latin typeface="Comic Sans MS" pitchFamily="66" charset="0"/>
            </a:endParaRPr>
          </a:p>
          <a:p>
            <a:r>
              <a:rPr lang="en-GB" sz="2000" dirty="0">
                <a:latin typeface="Comic Sans MS" pitchFamily="66" charset="0"/>
              </a:rPr>
              <a:t>Strengths:</a:t>
            </a:r>
          </a:p>
          <a:p>
            <a:r>
              <a:rPr lang="en-GB" sz="2000" dirty="0">
                <a:latin typeface="Comic Sans MS" pitchFamily="66" charset="0"/>
              </a:rPr>
              <a:t>1.</a:t>
            </a:r>
          </a:p>
          <a:p>
            <a:endParaRPr lang="en-GB" sz="2000" dirty="0">
              <a:latin typeface="Comic Sans MS" pitchFamily="66" charset="0"/>
            </a:endParaRPr>
          </a:p>
          <a:p>
            <a:r>
              <a:rPr lang="en-GB" sz="2000" dirty="0">
                <a:latin typeface="Comic Sans MS" pitchFamily="66" charset="0"/>
              </a:rPr>
              <a:t>2.</a:t>
            </a:r>
          </a:p>
          <a:p>
            <a:endParaRPr lang="en-GB" sz="2000" dirty="0">
              <a:latin typeface="Comic Sans MS" pitchFamily="66" charset="0"/>
            </a:endParaRPr>
          </a:p>
          <a:p>
            <a:r>
              <a:rPr lang="en-GB" sz="2000" dirty="0">
                <a:latin typeface="Comic Sans MS" pitchFamily="66" charset="0"/>
              </a:rPr>
              <a:t>3.</a:t>
            </a:r>
          </a:p>
          <a:p>
            <a:endParaRPr lang="en-GB" sz="2000" dirty="0">
              <a:latin typeface="Comic Sans MS" pitchFamily="66" charset="0"/>
            </a:endParaRPr>
          </a:p>
          <a:p>
            <a:r>
              <a:rPr lang="en-GB" sz="2000" dirty="0">
                <a:latin typeface="Comic Sans MS" pitchFamily="66" charset="0"/>
              </a:rPr>
              <a:t>Weaknesses:</a:t>
            </a:r>
          </a:p>
          <a:p>
            <a:r>
              <a:rPr lang="en-GB" sz="2000" dirty="0">
                <a:latin typeface="Comic Sans MS" pitchFamily="66" charset="0"/>
              </a:rPr>
              <a:t>1.</a:t>
            </a:r>
          </a:p>
          <a:p>
            <a:endParaRPr lang="en-GB" sz="2000" dirty="0">
              <a:latin typeface="Comic Sans MS" pitchFamily="66" charset="0"/>
            </a:endParaRPr>
          </a:p>
          <a:p>
            <a:r>
              <a:rPr lang="en-GB" sz="2000" dirty="0">
                <a:latin typeface="Comic Sans MS" pitchFamily="66" charset="0"/>
              </a:rPr>
              <a:t>2.</a:t>
            </a:r>
          </a:p>
          <a:p>
            <a:endParaRPr lang="en-GB" sz="2000" dirty="0">
              <a:latin typeface="Comic Sans MS" pitchFamily="66" charset="0"/>
            </a:endParaRPr>
          </a:p>
          <a:p>
            <a:r>
              <a:rPr lang="en-GB" sz="2000" dirty="0">
                <a:latin typeface="Comic Sans MS" pitchFamily="66" charset="0"/>
              </a:rPr>
              <a:t>3.</a:t>
            </a:r>
          </a:p>
          <a:p>
            <a:endParaRPr lang="en-GB" sz="2000" dirty="0">
              <a:latin typeface="Comic Sans MS" pitchFamily="66" charset="0"/>
            </a:endParaRPr>
          </a:p>
          <a:p>
            <a:endParaRPr lang="en-GB" sz="2000" dirty="0">
              <a:latin typeface="Comic Sans MS" pitchFamily="66" charset="0"/>
            </a:endParaRPr>
          </a:p>
          <a:p>
            <a:r>
              <a:rPr lang="en-GB" sz="2000" dirty="0">
                <a:solidFill>
                  <a:srgbClr val="FF0000"/>
                </a:solidFill>
                <a:latin typeface="Comic Sans MS" pitchFamily="66" charset="0"/>
              </a:rPr>
              <a:t>Challenge: How can we argue against the strengths and weaknesses you have come up with?</a:t>
            </a:r>
          </a:p>
          <a:p>
            <a:endParaRPr lang="en-GB" sz="2000" dirty="0">
              <a:solidFill>
                <a:srgbClr val="FF0000"/>
              </a:solidFill>
              <a:latin typeface="Comic Sans MS" pitchFamily="66" charset="0"/>
            </a:endParaRPr>
          </a:p>
          <a:p>
            <a:endParaRPr lang="en-GB" sz="2000" dirty="0">
              <a:solidFill>
                <a:srgbClr val="FF0000"/>
              </a:solidFill>
              <a:latin typeface="Comic Sans MS" pitchFamily="66" charset="0"/>
            </a:endParaRPr>
          </a:p>
          <a:p>
            <a:r>
              <a:rPr lang="en-GB" sz="2000" dirty="0">
                <a:solidFill>
                  <a:srgbClr val="FF0000"/>
                </a:solidFill>
                <a:latin typeface="Comic Sans MS" pitchFamily="66" charset="0"/>
              </a:rPr>
              <a:t>Do any of your strengths and weaknesses counteract each other?  How?</a:t>
            </a:r>
          </a:p>
          <a:p>
            <a:endParaRPr lang="en-GB" dirty="0">
              <a:latin typeface="Comic Sans MS" pitchFamily="66" charset="0"/>
            </a:endParaRPr>
          </a:p>
          <a:p>
            <a:endParaRPr lang="en-GB" dirty="0">
              <a:latin typeface="Comic Sans MS" pitchFamily="66" charset="0"/>
            </a:endParaRPr>
          </a:p>
        </p:txBody>
      </p:sp>
    </p:spTree>
    <p:extLst>
      <p:ext uri="{BB962C8B-B14F-4D97-AF65-F5344CB8AC3E}">
        <p14:creationId xmlns:p14="http://schemas.microsoft.com/office/powerpoint/2010/main" val="1700056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1" y="202119"/>
            <a:ext cx="5068229" cy="615277"/>
          </a:xfrm>
          <a:ln>
            <a:solidFill>
              <a:schemeClr val="tx1"/>
            </a:solidFill>
          </a:ln>
        </p:spPr>
        <p:txBody>
          <a:bodyPr>
            <a:noAutofit/>
          </a:bodyPr>
          <a:lstStyle/>
          <a:p>
            <a:pPr algn="ctr"/>
            <a:r>
              <a:rPr lang="en-US" sz="2000" dirty="0">
                <a:latin typeface="Comic Sans MS" panose="030F0902030302020204" pitchFamily="66" charset="0"/>
              </a:rPr>
              <a:t>Lesson 6: What are the arguments against God’s existence?</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5498" y="202118"/>
            <a:ext cx="1547231" cy="615277"/>
          </a:xfrm>
          <a:prstGeom prst="rect">
            <a:avLst/>
          </a:prstGeom>
          <a:ln>
            <a:solidFill>
              <a:schemeClr val="tx1"/>
            </a:solidFill>
          </a:ln>
        </p:spPr>
      </p:pic>
      <p:sp>
        <p:nvSpPr>
          <p:cNvPr id="6" name="Content Placeholder 2"/>
          <p:cNvSpPr txBox="1">
            <a:spLocks/>
          </p:cNvSpPr>
          <p:nvPr/>
        </p:nvSpPr>
        <p:spPr>
          <a:xfrm>
            <a:off x="0" y="817395"/>
            <a:ext cx="6707458" cy="3944556"/>
          </a:xfrm>
          <a:prstGeom prst="rect">
            <a:avLst/>
          </a:prstGeom>
        </p:spPr>
        <p:txBody>
          <a:bodyPr>
            <a:normAutofit/>
          </a:bodyPr>
          <a:lstStyle/>
          <a:p>
            <a:pPr marL="171450" indent="-171450" defTabSz="685800">
              <a:lnSpc>
                <a:spcPct val="90000"/>
              </a:lnSpc>
              <a:spcBef>
                <a:spcPts val="750"/>
              </a:spcBef>
              <a:buFont typeface="Arial" panose="020B0604020202020204" pitchFamily="34" charset="0"/>
              <a:buChar char="•"/>
              <a:defRPr/>
            </a:pPr>
            <a:r>
              <a:rPr lang="en-GB" dirty="0">
                <a:latin typeface="Comic Sans MS" panose="030F0702030302020204" pitchFamily="66" charset="0"/>
              </a:rPr>
              <a:t>Read through the arguments you have been given?</a:t>
            </a:r>
          </a:p>
          <a:p>
            <a:pPr marL="171450" indent="-171450" defTabSz="685800">
              <a:lnSpc>
                <a:spcPct val="90000"/>
              </a:lnSpc>
              <a:spcBef>
                <a:spcPts val="750"/>
              </a:spcBef>
              <a:buFont typeface="Arial" panose="020B0604020202020204" pitchFamily="34" charset="0"/>
              <a:buChar char="•"/>
              <a:defRPr/>
            </a:pPr>
            <a:endParaRPr lang="en-GB" dirty="0">
              <a:latin typeface="Comic Sans MS" panose="030F0702030302020204" pitchFamily="66" charset="0"/>
            </a:endParaRPr>
          </a:p>
          <a:p>
            <a:pPr marL="171450" indent="-171450" defTabSz="685800">
              <a:lnSpc>
                <a:spcPct val="90000"/>
              </a:lnSpc>
              <a:spcBef>
                <a:spcPts val="750"/>
              </a:spcBef>
              <a:buFont typeface="Arial" panose="020B0604020202020204" pitchFamily="34" charset="0"/>
              <a:buChar char="•"/>
              <a:defRPr/>
            </a:pPr>
            <a:r>
              <a:rPr lang="en-GB" dirty="0">
                <a:latin typeface="Comic Sans MS" panose="030F0702030302020204" pitchFamily="66" charset="0"/>
              </a:rPr>
              <a:t>Put them in order of most convincing to least convincing.</a:t>
            </a:r>
          </a:p>
          <a:p>
            <a:pPr marL="171450" indent="-171450" defTabSz="685800">
              <a:lnSpc>
                <a:spcPct val="90000"/>
              </a:lnSpc>
              <a:spcBef>
                <a:spcPts val="750"/>
              </a:spcBef>
              <a:buFont typeface="Arial" panose="020B0604020202020204" pitchFamily="34" charset="0"/>
              <a:buChar char="•"/>
              <a:defRPr/>
            </a:pPr>
            <a:endParaRPr lang="en-GB" dirty="0">
              <a:latin typeface="Comic Sans MS" panose="030F0702030302020204" pitchFamily="66" charset="0"/>
            </a:endParaRPr>
          </a:p>
          <a:p>
            <a:pPr marL="171450" indent="-171450" defTabSz="685800">
              <a:lnSpc>
                <a:spcPct val="90000"/>
              </a:lnSpc>
              <a:spcBef>
                <a:spcPts val="750"/>
              </a:spcBef>
              <a:buFont typeface="Arial" panose="020B0604020202020204" pitchFamily="34" charset="0"/>
              <a:buChar char="•"/>
              <a:defRPr/>
            </a:pPr>
            <a:r>
              <a:rPr lang="en-GB" dirty="0">
                <a:latin typeface="Comic Sans MS" panose="030F0702030302020204" pitchFamily="66" charset="0"/>
              </a:rPr>
              <a:t>Write a short PEE to explain why they are in the order they are.</a:t>
            </a:r>
          </a:p>
        </p:txBody>
      </p:sp>
      <p:graphicFrame>
        <p:nvGraphicFramePr>
          <p:cNvPr id="2" name="Table 1">
            <a:extLst>
              <a:ext uri="{FF2B5EF4-FFF2-40B4-BE49-F238E27FC236}">
                <a16:creationId xmlns:a16="http://schemas.microsoft.com/office/drawing/2014/main" id="{A469B5D1-1388-4AC4-8AD8-C683A66CC320}"/>
              </a:ext>
            </a:extLst>
          </p:cNvPr>
          <p:cNvGraphicFramePr>
            <a:graphicFrameLocks noGrp="1"/>
          </p:cNvGraphicFramePr>
          <p:nvPr>
            <p:extLst>
              <p:ext uri="{D42A27DB-BD31-4B8C-83A1-F6EECF244321}">
                <p14:modId xmlns:p14="http://schemas.microsoft.com/office/powerpoint/2010/main" val="648110552"/>
              </p:ext>
            </p:extLst>
          </p:nvPr>
        </p:nvGraphicFramePr>
        <p:xfrm>
          <a:off x="350613" y="2848494"/>
          <a:ext cx="6107337" cy="6093539"/>
        </p:xfrm>
        <a:graphic>
          <a:graphicData uri="http://schemas.openxmlformats.org/drawingml/2006/table">
            <a:tbl>
              <a:tblPr/>
              <a:tblGrid>
                <a:gridCol w="6107337">
                  <a:extLst>
                    <a:ext uri="{9D8B030D-6E8A-4147-A177-3AD203B41FA5}">
                      <a16:colId xmlns:a16="http://schemas.microsoft.com/office/drawing/2014/main" val="1137444102"/>
                    </a:ext>
                  </a:extLst>
                </a:gridCol>
              </a:tblGrid>
              <a:tr h="790832">
                <a:tc>
                  <a:txBody>
                    <a:bodyPr/>
                    <a:lstStyle/>
                    <a:p>
                      <a:pPr marR="0" indent="0" algn="l" rtl="0">
                        <a:lnSpc>
                          <a:spcPct val="119000"/>
                        </a:lnSpc>
                        <a:spcBef>
                          <a:spcPts val="0"/>
                        </a:spcBef>
                        <a:spcAft>
                          <a:spcPts val="600"/>
                        </a:spcAft>
                      </a:pPr>
                      <a:r>
                        <a:rPr lang="en-GB" sz="1400" kern="1400">
                          <a:ln>
                            <a:noFill/>
                          </a:ln>
                          <a:solidFill>
                            <a:srgbClr val="000000"/>
                          </a:solidFill>
                          <a:effectLst/>
                          <a:latin typeface="Comic Sans MS" panose="030F0702030302020204" pitchFamily="66" charset="0"/>
                        </a:rPr>
                        <a:t>I think that science has disproved religion.  Evolution and physics tell us where we came from—not Adam and Eve.</a:t>
                      </a:r>
                      <a:endParaRPr lang="en-GB" sz="1000" kern="1400">
                        <a:ln>
                          <a:noFill/>
                        </a:ln>
                        <a:solidFill>
                          <a:srgbClr val="000000"/>
                        </a:solidFill>
                        <a:effectLst/>
                        <a:latin typeface="Calibri" panose="020F0502020204030204" pitchFamily="34" charset="0"/>
                      </a:endParaRPr>
                    </a:p>
                  </a:txBody>
                  <a:tcPr marL="22185" marR="22185" marT="22185" marB="22185">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061807112"/>
                  </a:ext>
                </a:extLst>
              </a:tr>
              <a:tr h="790832">
                <a:tc>
                  <a:txBody>
                    <a:bodyPr/>
                    <a:lstStyle/>
                    <a:p>
                      <a:pPr marR="0" indent="0" algn="l" rtl="0">
                        <a:lnSpc>
                          <a:spcPct val="119000"/>
                        </a:lnSpc>
                        <a:spcBef>
                          <a:spcPts val="0"/>
                        </a:spcBef>
                        <a:spcAft>
                          <a:spcPts val="600"/>
                        </a:spcAft>
                      </a:pPr>
                      <a:r>
                        <a:rPr lang="en-GB" sz="1400" kern="1400">
                          <a:ln>
                            <a:noFill/>
                          </a:ln>
                          <a:solidFill>
                            <a:srgbClr val="000000"/>
                          </a:solidFill>
                          <a:effectLst/>
                          <a:latin typeface="Comic Sans MS" panose="030F0702030302020204" pitchFamily="66" charset="0"/>
                        </a:rPr>
                        <a:t>Religious people claim to be for peace, but all they do is cause wars.  Their claims to know the love of God are undermined by the practice of tribal hatred.</a:t>
                      </a:r>
                      <a:endParaRPr lang="en-GB" sz="1000" kern="1400">
                        <a:ln>
                          <a:noFill/>
                        </a:ln>
                        <a:solidFill>
                          <a:srgbClr val="000000"/>
                        </a:solidFill>
                        <a:effectLst/>
                        <a:latin typeface="Calibri" panose="020F0502020204030204" pitchFamily="34" charset="0"/>
                      </a:endParaRPr>
                    </a:p>
                  </a:txBody>
                  <a:tcPr marL="22185" marR="22185" marT="22185" marB="22185">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10954254"/>
                  </a:ext>
                </a:extLst>
              </a:tr>
              <a:tr h="641939">
                <a:tc>
                  <a:txBody>
                    <a:bodyPr/>
                    <a:lstStyle/>
                    <a:p>
                      <a:pPr marR="0" indent="0" algn="l" rtl="0">
                        <a:lnSpc>
                          <a:spcPct val="119000"/>
                        </a:lnSpc>
                        <a:spcBef>
                          <a:spcPts val="0"/>
                        </a:spcBef>
                        <a:spcAft>
                          <a:spcPts val="600"/>
                        </a:spcAft>
                      </a:pPr>
                      <a:r>
                        <a:rPr lang="en-GB" sz="1400" kern="1400">
                          <a:ln>
                            <a:noFill/>
                          </a:ln>
                          <a:solidFill>
                            <a:srgbClr val="000000"/>
                          </a:solidFill>
                          <a:effectLst/>
                          <a:latin typeface="Comic Sans MS" panose="030F0702030302020204" pitchFamily="66" charset="0"/>
                        </a:rPr>
                        <a:t>All the different religions on earth make contradictory claims.  They cannot all be true so I reject them all. </a:t>
                      </a:r>
                      <a:endParaRPr lang="en-GB" sz="1000" kern="1400">
                        <a:ln>
                          <a:noFill/>
                        </a:ln>
                        <a:solidFill>
                          <a:srgbClr val="000000"/>
                        </a:solidFill>
                        <a:effectLst/>
                        <a:latin typeface="Calibri" panose="020F0502020204030204" pitchFamily="34" charset="0"/>
                      </a:endParaRPr>
                    </a:p>
                  </a:txBody>
                  <a:tcPr marL="22185" marR="22185" marT="22185" marB="22185">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62548796"/>
                  </a:ext>
                </a:extLst>
              </a:tr>
              <a:tr h="618573">
                <a:tc>
                  <a:txBody>
                    <a:bodyPr/>
                    <a:lstStyle/>
                    <a:p>
                      <a:pPr marR="0" indent="0" algn="l" rtl="0">
                        <a:lnSpc>
                          <a:spcPct val="119000"/>
                        </a:lnSpc>
                        <a:spcBef>
                          <a:spcPts val="0"/>
                        </a:spcBef>
                        <a:spcAft>
                          <a:spcPts val="600"/>
                        </a:spcAft>
                      </a:pPr>
                      <a:r>
                        <a:rPr lang="en-GB" sz="1400" kern="1400">
                          <a:ln>
                            <a:noFill/>
                          </a:ln>
                          <a:solidFill>
                            <a:srgbClr val="000000"/>
                          </a:solidFill>
                          <a:effectLst/>
                          <a:latin typeface="Comic Sans MS" panose="030F0702030302020204" pitchFamily="66" charset="0"/>
                        </a:rPr>
                        <a:t>I think the evil in the world is evidence that there cannot be a great God full of love.</a:t>
                      </a:r>
                      <a:endParaRPr lang="en-GB" sz="1000" kern="1400">
                        <a:ln>
                          <a:noFill/>
                        </a:ln>
                        <a:solidFill>
                          <a:srgbClr val="000000"/>
                        </a:solidFill>
                        <a:effectLst/>
                        <a:latin typeface="Calibri" panose="020F0502020204030204" pitchFamily="34" charset="0"/>
                      </a:endParaRPr>
                    </a:p>
                  </a:txBody>
                  <a:tcPr marL="22185" marR="22185" marT="22185" marB="22185">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054725172"/>
                  </a:ext>
                </a:extLst>
              </a:tr>
              <a:tr h="626855">
                <a:tc>
                  <a:txBody>
                    <a:bodyPr/>
                    <a:lstStyle/>
                    <a:p>
                      <a:pPr marR="0" indent="0" algn="l" rtl="0">
                        <a:lnSpc>
                          <a:spcPct val="119000"/>
                        </a:lnSpc>
                        <a:spcBef>
                          <a:spcPts val="0"/>
                        </a:spcBef>
                        <a:spcAft>
                          <a:spcPts val="600"/>
                        </a:spcAft>
                      </a:pPr>
                      <a:r>
                        <a:rPr lang="en-GB" sz="1400" kern="1400" dirty="0">
                          <a:ln>
                            <a:noFill/>
                          </a:ln>
                          <a:solidFill>
                            <a:srgbClr val="000000"/>
                          </a:solidFill>
                          <a:effectLst/>
                          <a:latin typeface="Comic Sans MS" panose="030F0702030302020204" pitchFamily="66" charset="0"/>
                        </a:rPr>
                        <a:t>If God made the universe, then who made God?  It is unreasonable to imagine an eternal God.</a:t>
                      </a:r>
                      <a:endParaRPr lang="en-GB" sz="1000" kern="1400" dirty="0">
                        <a:ln>
                          <a:noFill/>
                        </a:ln>
                        <a:solidFill>
                          <a:srgbClr val="000000"/>
                        </a:solidFill>
                        <a:effectLst/>
                        <a:latin typeface="Calibri" panose="020F0502020204030204" pitchFamily="34" charset="0"/>
                      </a:endParaRPr>
                    </a:p>
                  </a:txBody>
                  <a:tcPr marL="22185" marR="22185" marT="22185" marB="22185">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93976066"/>
                  </a:ext>
                </a:extLst>
              </a:tr>
              <a:tr h="790832">
                <a:tc>
                  <a:txBody>
                    <a:bodyPr/>
                    <a:lstStyle/>
                    <a:p>
                      <a:pPr marR="0" indent="0" algn="l" rtl="0">
                        <a:lnSpc>
                          <a:spcPct val="119000"/>
                        </a:lnSpc>
                        <a:spcBef>
                          <a:spcPts val="0"/>
                        </a:spcBef>
                        <a:spcAft>
                          <a:spcPts val="600"/>
                        </a:spcAft>
                      </a:pPr>
                      <a:r>
                        <a:rPr lang="en-GB" sz="1400" kern="1400" dirty="0">
                          <a:ln>
                            <a:noFill/>
                          </a:ln>
                          <a:solidFill>
                            <a:srgbClr val="000000"/>
                          </a:solidFill>
                          <a:effectLst/>
                          <a:latin typeface="Comic Sans MS" panose="030F0702030302020204" pitchFamily="66" charset="0"/>
                        </a:rPr>
                        <a:t>Religion is out of date.  In past ages people knew no better, but modern understanding of the universe has pushed religion to the edge  and over the edge; we don’t need it anymore. </a:t>
                      </a:r>
                      <a:endParaRPr lang="en-GB" sz="1000" kern="1400" dirty="0">
                        <a:ln>
                          <a:noFill/>
                        </a:ln>
                        <a:solidFill>
                          <a:srgbClr val="000000"/>
                        </a:solidFill>
                        <a:effectLst/>
                        <a:latin typeface="Calibri" panose="020F0502020204030204" pitchFamily="34" charset="0"/>
                      </a:endParaRPr>
                    </a:p>
                  </a:txBody>
                  <a:tcPr marL="22185" marR="22185" marT="22185" marB="22185">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486663209"/>
                  </a:ext>
                </a:extLst>
              </a:tr>
              <a:tr h="790832">
                <a:tc>
                  <a:txBody>
                    <a:bodyPr/>
                    <a:lstStyle/>
                    <a:p>
                      <a:pPr marR="0" indent="0" algn="l" rtl="0">
                        <a:lnSpc>
                          <a:spcPct val="119000"/>
                        </a:lnSpc>
                        <a:spcBef>
                          <a:spcPts val="0"/>
                        </a:spcBef>
                        <a:spcAft>
                          <a:spcPts val="600"/>
                        </a:spcAft>
                      </a:pPr>
                      <a:r>
                        <a:rPr lang="en-GB" sz="1400" kern="1400">
                          <a:ln>
                            <a:noFill/>
                          </a:ln>
                          <a:solidFill>
                            <a:srgbClr val="000000"/>
                          </a:solidFill>
                          <a:effectLst/>
                          <a:latin typeface="Comic Sans MS" panose="030F0702030302020204" pitchFamily="66" charset="0"/>
                        </a:rPr>
                        <a:t>Religion often teaches that the afterlife will make right all that is wrong in this life, but there cannot be good evidence of survival beyond the grave.</a:t>
                      </a:r>
                      <a:endParaRPr lang="en-GB" sz="1000" kern="1400">
                        <a:ln>
                          <a:noFill/>
                        </a:ln>
                        <a:solidFill>
                          <a:srgbClr val="000000"/>
                        </a:solidFill>
                        <a:effectLst/>
                        <a:latin typeface="Calibri" panose="020F0502020204030204" pitchFamily="34" charset="0"/>
                      </a:endParaRPr>
                    </a:p>
                  </a:txBody>
                  <a:tcPr marL="22185" marR="22185" marT="22185" marB="22185">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411977520"/>
                  </a:ext>
                </a:extLst>
              </a:tr>
              <a:tr h="867620">
                <a:tc>
                  <a:txBody>
                    <a:bodyPr/>
                    <a:lstStyle/>
                    <a:p>
                      <a:pPr marR="0" indent="0" algn="l" rtl="0">
                        <a:lnSpc>
                          <a:spcPct val="119000"/>
                        </a:lnSpc>
                        <a:spcBef>
                          <a:spcPts val="0"/>
                        </a:spcBef>
                        <a:spcAft>
                          <a:spcPts val="600"/>
                        </a:spcAft>
                      </a:pPr>
                      <a:r>
                        <a:rPr lang="en-GB" sz="1400" kern="1400" dirty="0">
                          <a:ln>
                            <a:noFill/>
                          </a:ln>
                          <a:solidFill>
                            <a:srgbClr val="000000"/>
                          </a:solidFill>
                          <a:effectLst/>
                          <a:latin typeface="Comic Sans MS" panose="030F0702030302020204" pitchFamily="66" charset="0"/>
                        </a:rPr>
                        <a:t>There are many stories claiming that God does miracles.  Mostly they collapse when investigated.  But even if they were true, why would God only do a few miracles?  Would a Good God not save the children who starve?</a:t>
                      </a:r>
                      <a:endParaRPr lang="en-GB" sz="1000" kern="1400" dirty="0">
                        <a:ln>
                          <a:noFill/>
                        </a:ln>
                        <a:solidFill>
                          <a:srgbClr val="000000"/>
                        </a:solidFill>
                        <a:effectLst/>
                        <a:latin typeface="Calibri" panose="020F0502020204030204" pitchFamily="34" charset="0"/>
                      </a:endParaRPr>
                    </a:p>
                  </a:txBody>
                  <a:tcPr marL="22185" marR="22185" marT="22185" marB="22185">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095507496"/>
                  </a:ext>
                </a:extLst>
              </a:tr>
            </a:tbl>
          </a:graphicData>
        </a:graphic>
      </p:graphicFrame>
      <p:sp>
        <p:nvSpPr>
          <p:cNvPr id="3" name="Control 1">
            <a:extLst>
              <a:ext uri="{FF2B5EF4-FFF2-40B4-BE49-F238E27FC236}">
                <a16:creationId xmlns:a16="http://schemas.microsoft.com/office/drawing/2014/main" id="{8BD3E2CE-4051-4486-96AD-468E75A1B763}"/>
              </a:ext>
            </a:extLst>
          </p:cNvPr>
          <p:cNvSpPr>
            <a:spLocks noChangeArrowheads="1" noChangeShapeType="1"/>
          </p:cNvSpPr>
          <p:nvPr/>
        </p:nvSpPr>
        <p:spPr bwMode="auto">
          <a:xfrm>
            <a:off x="1870075" y="2973388"/>
            <a:ext cx="6645275" cy="956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728738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33453" y="51312"/>
            <a:ext cx="5068229" cy="615277"/>
          </a:xfrm>
          <a:ln>
            <a:solidFill>
              <a:schemeClr val="tx1"/>
            </a:solidFill>
          </a:ln>
        </p:spPr>
        <p:txBody>
          <a:bodyPr>
            <a:noAutofit/>
          </a:bodyPr>
          <a:lstStyle/>
          <a:p>
            <a:pPr algn="ctr"/>
            <a:r>
              <a:rPr lang="en-US" sz="2000" dirty="0">
                <a:latin typeface="Comic Sans MS" panose="030F0902030302020204" pitchFamily="66" charset="0"/>
              </a:rPr>
              <a:t>What are the arguments against God’s existence?</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77316" y="51312"/>
            <a:ext cx="1547231" cy="615277"/>
          </a:xfrm>
          <a:prstGeom prst="rect">
            <a:avLst/>
          </a:prstGeom>
          <a:ln>
            <a:solidFill>
              <a:schemeClr val="tx1"/>
            </a:solidFill>
          </a:ln>
        </p:spPr>
      </p:pic>
      <p:sp>
        <p:nvSpPr>
          <p:cNvPr id="19460" name="AutoShape 4" descr="Big Buddha Hong Kong Tourist Guide"/>
          <p:cNvSpPr>
            <a:spLocks noChangeAspect="1" noChangeArrowheads="1"/>
          </p:cNvSpPr>
          <p:nvPr/>
        </p:nvSpPr>
        <p:spPr bwMode="auto">
          <a:xfrm>
            <a:off x="116681" y="1891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a:p>
        </p:txBody>
      </p:sp>
      <p:sp>
        <p:nvSpPr>
          <p:cNvPr id="19462" name="AutoShape 6" descr="Big Buddha Hong Kong Tourist Guide"/>
          <p:cNvSpPr>
            <a:spLocks noChangeAspect="1" noChangeArrowheads="1"/>
          </p:cNvSpPr>
          <p:nvPr/>
        </p:nvSpPr>
        <p:spPr bwMode="auto">
          <a:xfrm>
            <a:off x="116681" y="1891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a:p>
        </p:txBody>
      </p:sp>
      <p:sp>
        <p:nvSpPr>
          <p:cNvPr id="10" name="TextBox 9">
            <a:extLst>
              <a:ext uri="{FF2B5EF4-FFF2-40B4-BE49-F238E27FC236}">
                <a16:creationId xmlns:a16="http://schemas.microsoft.com/office/drawing/2014/main" id="{12D990BF-3BCE-45B8-AFAB-AAD8F20D08D6}"/>
              </a:ext>
            </a:extLst>
          </p:cNvPr>
          <p:cNvSpPr txBox="1"/>
          <p:nvPr/>
        </p:nvSpPr>
        <p:spPr>
          <a:xfrm>
            <a:off x="-66068" y="666589"/>
            <a:ext cx="6890615" cy="7663636"/>
          </a:xfrm>
          <a:prstGeom prst="rect">
            <a:avLst/>
          </a:prstGeom>
          <a:noFill/>
        </p:spPr>
        <p:txBody>
          <a:bodyPr wrap="square" rtlCol="0">
            <a:spAutoFit/>
          </a:bodyPr>
          <a:lstStyle/>
          <a:p>
            <a:endParaRPr lang="en-GB" dirty="0">
              <a:latin typeface="Comic Sans MS" pitchFamily="66" charset="0"/>
            </a:endParaRPr>
          </a:p>
          <a:p>
            <a:r>
              <a:rPr lang="en-GB" dirty="0">
                <a:latin typeface="Comic Sans MS" pitchFamily="66" charset="0"/>
              </a:rPr>
              <a:t>Most persuasive argument against God’s existence</a:t>
            </a: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Least persuasive argument against God’s existence</a:t>
            </a: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r>
              <a:rPr lang="en-GB" dirty="0">
                <a:solidFill>
                  <a:srgbClr val="FF0000"/>
                </a:solidFill>
                <a:latin typeface="Comic Sans MS" pitchFamily="66" charset="0"/>
              </a:rPr>
              <a:t>Challenge: How might a theist counter the arguments you have been given?</a:t>
            </a:r>
          </a:p>
          <a:p>
            <a:endParaRPr lang="en-GB" dirty="0">
              <a:solidFill>
                <a:srgbClr val="FF0000"/>
              </a:solidFill>
              <a:latin typeface="Comic Sans MS" pitchFamily="66" charset="0"/>
            </a:endParaRPr>
          </a:p>
          <a:p>
            <a:endParaRPr lang="en-GB" dirty="0">
              <a:solidFill>
                <a:srgbClr val="FF0000"/>
              </a:solidFill>
              <a:latin typeface="Comic Sans MS" pitchFamily="66" charset="0"/>
            </a:endParaRPr>
          </a:p>
          <a:p>
            <a:endParaRPr lang="en-GB" dirty="0">
              <a:solidFill>
                <a:srgbClr val="FF0000"/>
              </a:solidFill>
              <a:latin typeface="Comic Sans MS" pitchFamily="66" charset="0"/>
            </a:endParaRPr>
          </a:p>
          <a:p>
            <a:endParaRPr lang="en-GB" dirty="0">
              <a:solidFill>
                <a:srgbClr val="FF0000"/>
              </a:solidFill>
              <a:latin typeface="Comic Sans MS" pitchFamily="66" charset="0"/>
            </a:endParaRPr>
          </a:p>
          <a:p>
            <a:endParaRPr lang="en-GB" sz="2400" dirty="0">
              <a:latin typeface="Comic Sans MS" pitchFamily="66" charset="0"/>
            </a:endParaRPr>
          </a:p>
        </p:txBody>
      </p:sp>
    </p:spTree>
    <p:extLst>
      <p:ext uri="{BB962C8B-B14F-4D97-AF65-F5344CB8AC3E}">
        <p14:creationId xmlns:p14="http://schemas.microsoft.com/office/powerpoint/2010/main" val="1252255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0" y="110543"/>
            <a:ext cx="5068229" cy="615277"/>
          </a:xfrm>
          <a:ln>
            <a:solidFill>
              <a:schemeClr val="tx1"/>
            </a:solidFill>
          </a:ln>
        </p:spPr>
        <p:txBody>
          <a:bodyPr>
            <a:noAutofit/>
          </a:bodyPr>
          <a:lstStyle/>
          <a:p>
            <a:pPr algn="ctr"/>
            <a:r>
              <a:rPr lang="en-US" sz="2531" dirty="0">
                <a:latin typeface="Comic Sans MS" panose="030F0902030302020204" pitchFamily="66" charset="0"/>
              </a:rPr>
              <a:t>Lesson 7: Who are the humanists?</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5497" y="110543"/>
            <a:ext cx="1547231" cy="615277"/>
          </a:xfrm>
          <a:prstGeom prst="rect">
            <a:avLst/>
          </a:prstGeom>
          <a:ln>
            <a:solidFill>
              <a:schemeClr val="tx1"/>
            </a:solidFill>
          </a:ln>
        </p:spPr>
      </p:pic>
      <p:pic>
        <p:nvPicPr>
          <p:cNvPr id="6" name="Picture 7" descr="https://encrypted-tbn2.gstatic.com/images?q=tbn:ANd9GcRXhgCM1rt0L-NDHOVUEiCmCi-wvE2vAOncLc69_UtJsp1vZ9TiG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972" y="930757"/>
            <a:ext cx="2641827" cy="31235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185693"/>
            <a:ext cx="6858000" cy="4348242"/>
          </a:xfrm>
          <a:prstGeom prst="rect">
            <a:avLst/>
          </a:prstGeom>
          <a:noFill/>
        </p:spPr>
        <p:txBody>
          <a:bodyPr wrap="square" rtlCol="0">
            <a:spAutoFit/>
          </a:bodyPr>
          <a:lstStyle/>
          <a:p>
            <a:r>
              <a:rPr lang="en-GB" sz="2100" dirty="0">
                <a:solidFill>
                  <a:prstClr val="black"/>
                </a:solidFill>
                <a:latin typeface="Comic Sans MS" pitchFamily="66" charset="0"/>
              </a:rPr>
              <a:t>This is the logo of the BHA.</a:t>
            </a:r>
          </a:p>
          <a:p>
            <a:endParaRPr lang="en-GB" sz="2100" dirty="0">
              <a:solidFill>
                <a:prstClr val="black"/>
              </a:solidFill>
              <a:latin typeface="Comic Sans MS" pitchFamily="66" charset="0"/>
            </a:endParaRPr>
          </a:p>
          <a:p>
            <a:pPr marL="385785" indent="-385785">
              <a:buAutoNum type="arabicPeriod"/>
            </a:pPr>
            <a:r>
              <a:rPr lang="en-GB" sz="2100" dirty="0">
                <a:solidFill>
                  <a:prstClr val="black"/>
                </a:solidFill>
                <a:latin typeface="Comic Sans MS" pitchFamily="66" charset="0"/>
              </a:rPr>
              <a:t>What do you think it is supposed to represent?</a:t>
            </a:r>
          </a:p>
          <a:p>
            <a:pPr marL="385785" indent="-385785">
              <a:buAutoNum type="arabicPeriod"/>
            </a:pPr>
            <a:endParaRPr lang="en-GB" sz="2100" dirty="0">
              <a:solidFill>
                <a:prstClr val="black"/>
              </a:solidFill>
              <a:latin typeface="Comic Sans MS" pitchFamily="66" charset="0"/>
            </a:endParaRPr>
          </a:p>
          <a:p>
            <a:endParaRPr lang="en-GB" sz="2100" dirty="0">
              <a:solidFill>
                <a:prstClr val="black"/>
              </a:solidFill>
              <a:latin typeface="Comic Sans MS" pitchFamily="66" charset="0"/>
            </a:endParaRPr>
          </a:p>
          <a:p>
            <a:endParaRPr lang="en-GB" sz="2100" dirty="0">
              <a:solidFill>
                <a:prstClr val="black"/>
              </a:solidFill>
              <a:latin typeface="Comic Sans MS" pitchFamily="66" charset="0"/>
            </a:endParaRPr>
          </a:p>
          <a:p>
            <a:r>
              <a:rPr lang="en-GB" sz="2100" dirty="0">
                <a:solidFill>
                  <a:prstClr val="black"/>
                </a:solidFill>
                <a:latin typeface="Comic Sans MS" pitchFamily="66" charset="0"/>
              </a:rPr>
              <a:t>2. If you were to think of a name of it what would be and why?</a:t>
            </a:r>
          </a:p>
          <a:p>
            <a:endParaRPr lang="en-GB" sz="2100" dirty="0">
              <a:solidFill>
                <a:prstClr val="black"/>
              </a:solidFill>
              <a:latin typeface="Comic Sans MS" pitchFamily="66" charset="0"/>
            </a:endParaRPr>
          </a:p>
          <a:p>
            <a:endParaRPr lang="en-GB" sz="2100" dirty="0">
              <a:solidFill>
                <a:prstClr val="black"/>
              </a:solidFill>
              <a:latin typeface="Comic Sans MS" pitchFamily="66" charset="0"/>
            </a:endParaRPr>
          </a:p>
          <a:p>
            <a:r>
              <a:rPr lang="en-GB" sz="2278" dirty="0">
                <a:solidFill>
                  <a:prstClr val="black"/>
                </a:solidFill>
                <a:latin typeface="Comic Sans MS" pitchFamily="66" charset="0"/>
              </a:rPr>
              <a:t>3. It is actually called the ‘Happy Human’, what does this tell you about humanist philosophy?</a:t>
            </a:r>
          </a:p>
          <a:p>
            <a:endParaRPr lang="en-GB" sz="2100" dirty="0">
              <a:solidFill>
                <a:prstClr val="black"/>
              </a:solidFill>
              <a:latin typeface="Comic Sans MS" pitchFamily="66" charset="0"/>
            </a:endParaRPr>
          </a:p>
        </p:txBody>
      </p:sp>
    </p:spTree>
    <p:extLst>
      <p:ext uri="{BB962C8B-B14F-4D97-AF65-F5344CB8AC3E}">
        <p14:creationId xmlns:p14="http://schemas.microsoft.com/office/powerpoint/2010/main" val="1746416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22168" y="194929"/>
            <a:ext cx="5068229" cy="615277"/>
          </a:xfrm>
          <a:ln>
            <a:solidFill>
              <a:schemeClr val="tx1"/>
            </a:solidFill>
          </a:ln>
        </p:spPr>
        <p:txBody>
          <a:bodyPr>
            <a:normAutofit/>
          </a:bodyPr>
          <a:lstStyle/>
          <a:p>
            <a:pPr algn="ctr"/>
            <a:r>
              <a:rPr lang="en-US" dirty="0">
                <a:latin typeface="Comic Sans MS" panose="030F0902030302020204" pitchFamily="66" charset="0"/>
              </a:rPr>
              <a:t>A Secular philosophy?</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88601" y="194929"/>
            <a:ext cx="1547231" cy="615277"/>
          </a:xfrm>
          <a:prstGeom prst="rect">
            <a:avLst/>
          </a:prstGeom>
          <a:ln>
            <a:solidFill>
              <a:schemeClr val="tx1"/>
            </a:solidFill>
          </a:ln>
        </p:spPr>
      </p:pic>
      <p:sp>
        <p:nvSpPr>
          <p:cNvPr id="6" name="TextBox 5"/>
          <p:cNvSpPr txBox="1"/>
          <p:nvPr/>
        </p:nvSpPr>
        <p:spPr>
          <a:xfrm>
            <a:off x="0" y="876441"/>
            <a:ext cx="6760561" cy="2896947"/>
          </a:xfrm>
          <a:prstGeom prst="rect">
            <a:avLst/>
          </a:prstGeom>
          <a:noFill/>
        </p:spPr>
        <p:txBody>
          <a:bodyPr wrap="square" rtlCol="0">
            <a:spAutoFit/>
          </a:bodyPr>
          <a:lstStyle/>
          <a:p>
            <a:r>
              <a:rPr lang="en-GB" sz="2025" dirty="0">
                <a:solidFill>
                  <a:prstClr val="black"/>
                </a:solidFill>
                <a:latin typeface="Comic Sans MS" pitchFamily="66" charset="0"/>
              </a:rPr>
              <a:t>Humanism is a </a:t>
            </a:r>
            <a:r>
              <a:rPr lang="en-GB" sz="2025" b="1" dirty="0">
                <a:solidFill>
                  <a:srgbClr val="FF0000"/>
                </a:solidFill>
                <a:latin typeface="Comic Sans MS" pitchFamily="66" charset="0"/>
              </a:rPr>
              <a:t>secular philosophy </a:t>
            </a:r>
            <a:r>
              <a:rPr lang="en-GB" sz="2025" dirty="0">
                <a:solidFill>
                  <a:prstClr val="black"/>
                </a:solidFill>
                <a:latin typeface="Comic Sans MS" pitchFamily="66" charset="0"/>
              </a:rPr>
              <a:t>because it seeks to answer important questions about the world  and the purpose of human life without any reference to God or the supernatural. </a:t>
            </a:r>
          </a:p>
          <a:p>
            <a:endParaRPr lang="en-GB" sz="2025" dirty="0">
              <a:solidFill>
                <a:prstClr val="black"/>
              </a:solidFill>
              <a:latin typeface="Comic Sans MS" pitchFamily="66" charset="0"/>
            </a:endParaRPr>
          </a:p>
          <a:p>
            <a:r>
              <a:rPr lang="en-GB" sz="2025" dirty="0">
                <a:solidFill>
                  <a:prstClr val="black"/>
                </a:solidFill>
                <a:latin typeface="Comic Sans MS" pitchFamily="66" charset="0"/>
              </a:rPr>
              <a:t>Humanism is a </a:t>
            </a:r>
            <a:r>
              <a:rPr lang="en-GB" sz="2025" b="1" dirty="0">
                <a:solidFill>
                  <a:srgbClr val="FF0000"/>
                </a:solidFill>
                <a:latin typeface="Comic Sans MS" pitchFamily="66" charset="0"/>
              </a:rPr>
              <a:t>world view </a:t>
            </a:r>
            <a:r>
              <a:rPr lang="en-GB" sz="2025" dirty="0">
                <a:solidFill>
                  <a:prstClr val="black"/>
                </a:solidFill>
                <a:latin typeface="Comic Sans MS" pitchFamily="66" charset="0"/>
              </a:rPr>
              <a:t>that only uses science, evidence, reason and empathy to make sense of the world and to inform how they should act and care for others.</a:t>
            </a:r>
          </a:p>
        </p:txBody>
      </p:sp>
      <p:sp>
        <p:nvSpPr>
          <p:cNvPr id="7" name="TextBox 6">
            <a:extLst>
              <a:ext uri="{FF2B5EF4-FFF2-40B4-BE49-F238E27FC236}">
                <a16:creationId xmlns:a16="http://schemas.microsoft.com/office/drawing/2014/main" id="{B1226CDF-533B-4083-9E53-FA7B5E4F0CF8}"/>
              </a:ext>
            </a:extLst>
          </p:cNvPr>
          <p:cNvSpPr txBox="1"/>
          <p:nvPr/>
        </p:nvSpPr>
        <p:spPr>
          <a:xfrm>
            <a:off x="-158658" y="4167968"/>
            <a:ext cx="6760561" cy="1027204"/>
          </a:xfrm>
          <a:prstGeom prst="rect">
            <a:avLst/>
          </a:prstGeom>
          <a:noFill/>
        </p:spPr>
        <p:txBody>
          <a:bodyPr wrap="square" rtlCol="0">
            <a:spAutoFit/>
          </a:bodyPr>
          <a:lstStyle/>
          <a:p>
            <a:pPr algn="ctr"/>
            <a:r>
              <a:rPr lang="en-GB" sz="2025" dirty="0">
                <a:solidFill>
                  <a:prstClr val="black"/>
                </a:solidFill>
                <a:latin typeface="Comic Sans MS" pitchFamily="66" charset="0"/>
              </a:rPr>
              <a:t>The Humanist Manifesto was first written in 1933 by American Humanist Raymond Bragg.  The first sentence said:</a:t>
            </a:r>
          </a:p>
        </p:txBody>
      </p:sp>
      <p:pic>
        <p:nvPicPr>
          <p:cNvPr id="8" name="Picture 2" descr="Raymond Bragg">
            <a:extLst>
              <a:ext uri="{FF2B5EF4-FFF2-40B4-BE49-F238E27FC236}">
                <a16:creationId xmlns:a16="http://schemas.microsoft.com/office/drawing/2014/main" id="{6B1294B9-7A29-4C64-8246-5029CC3A84FC}"/>
              </a:ext>
            </a:extLst>
          </p:cNvPr>
          <p:cNvPicPr>
            <a:picLocks noChangeAspect="1" noChangeArrowheads="1"/>
          </p:cNvPicPr>
          <p:nvPr/>
        </p:nvPicPr>
        <p:blipFill>
          <a:blip r:embed="rId3"/>
          <a:srcRect/>
          <a:stretch>
            <a:fillRect/>
          </a:stretch>
        </p:blipFill>
        <p:spPr bwMode="auto">
          <a:xfrm>
            <a:off x="4826411" y="5205981"/>
            <a:ext cx="1934150" cy="3071887"/>
          </a:xfrm>
          <a:prstGeom prst="rect">
            <a:avLst/>
          </a:prstGeom>
          <a:noFill/>
        </p:spPr>
      </p:pic>
      <p:sp>
        <p:nvSpPr>
          <p:cNvPr id="9" name="Oval Callout 7">
            <a:extLst>
              <a:ext uri="{FF2B5EF4-FFF2-40B4-BE49-F238E27FC236}">
                <a16:creationId xmlns:a16="http://schemas.microsoft.com/office/drawing/2014/main" id="{9A6A6AC1-1451-4132-8631-30C23878ACA4}"/>
              </a:ext>
            </a:extLst>
          </p:cNvPr>
          <p:cNvSpPr/>
          <p:nvPr/>
        </p:nvSpPr>
        <p:spPr>
          <a:xfrm>
            <a:off x="407886" y="5141792"/>
            <a:ext cx="4114800" cy="1844665"/>
          </a:xfrm>
          <a:prstGeom prst="wedgeEllipseCallout">
            <a:avLst>
              <a:gd name="adj1" fmla="val 65886"/>
              <a:gd name="adj2" fmla="val 301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Comic Sans MS" pitchFamily="66" charset="0"/>
              </a:rPr>
              <a:t>The time has come for widespread recognition of the radical changes in religious beliefs throughout the modern world.  The time is past for mere revision of traditional attitudes.</a:t>
            </a:r>
          </a:p>
        </p:txBody>
      </p:sp>
      <p:sp>
        <p:nvSpPr>
          <p:cNvPr id="10" name="TextBox 9">
            <a:extLst>
              <a:ext uri="{FF2B5EF4-FFF2-40B4-BE49-F238E27FC236}">
                <a16:creationId xmlns:a16="http://schemas.microsoft.com/office/drawing/2014/main" id="{4195F6C5-1348-414B-9985-73EFA8D65E3C}"/>
              </a:ext>
            </a:extLst>
          </p:cNvPr>
          <p:cNvSpPr txBox="1"/>
          <p:nvPr/>
        </p:nvSpPr>
        <p:spPr>
          <a:xfrm>
            <a:off x="40997" y="7259082"/>
            <a:ext cx="4848579" cy="1805879"/>
          </a:xfrm>
          <a:prstGeom prst="rect">
            <a:avLst/>
          </a:prstGeom>
          <a:noFill/>
        </p:spPr>
        <p:txBody>
          <a:bodyPr wrap="square" rtlCol="0">
            <a:spAutoFit/>
          </a:bodyPr>
          <a:lstStyle/>
          <a:p>
            <a:r>
              <a:rPr lang="en-GB" sz="1856" dirty="0">
                <a:solidFill>
                  <a:srgbClr val="FF0000"/>
                </a:solidFill>
                <a:latin typeface="Comic Sans MS" pitchFamily="66" charset="0"/>
              </a:rPr>
              <a:t>What is a manifesto?</a:t>
            </a:r>
          </a:p>
          <a:p>
            <a:r>
              <a:rPr lang="en-GB" sz="1856" dirty="0">
                <a:latin typeface="Comic Sans MS" pitchFamily="66" charset="0"/>
              </a:rPr>
              <a:t>A manifesto is a public declaration of the policies or ideas of a group of people</a:t>
            </a:r>
          </a:p>
          <a:p>
            <a:pPr marL="342925" indent="-342925">
              <a:buAutoNum type="arabicPeriod"/>
            </a:pPr>
            <a:endParaRPr lang="en-GB" sz="1856" dirty="0">
              <a:latin typeface="Comic Sans MS" pitchFamily="66" charset="0"/>
            </a:endParaRPr>
          </a:p>
          <a:p>
            <a:r>
              <a:rPr lang="en-GB" sz="1856" dirty="0">
                <a:solidFill>
                  <a:srgbClr val="FF0000"/>
                </a:solidFill>
                <a:latin typeface="Comic Sans MS" pitchFamily="66" charset="0"/>
              </a:rPr>
              <a:t>Why do you think Bragg started with this statement</a:t>
            </a:r>
          </a:p>
        </p:txBody>
      </p:sp>
    </p:spTree>
    <p:extLst>
      <p:ext uri="{BB962C8B-B14F-4D97-AF65-F5344CB8AC3E}">
        <p14:creationId xmlns:p14="http://schemas.microsoft.com/office/powerpoint/2010/main" val="1740640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22168" y="111"/>
            <a:ext cx="5068229" cy="615277"/>
          </a:xfrm>
          <a:ln>
            <a:solidFill>
              <a:schemeClr val="tx1"/>
            </a:solidFill>
          </a:ln>
        </p:spPr>
        <p:txBody>
          <a:bodyPr>
            <a:normAutofit/>
          </a:bodyPr>
          <a:lstStyle/>
          <a:p>
            <a:pPr algn="ctr"/>
            <a:r>
              <a:rPr lang="en-US" sz="2700" dirty="0">
                <a:latin typeface="Comic Sans MS" panose="030F0902030302020204" pitchFamily="66" charset="0"/>
              </a:rPr>
              <a:t>What does the manifesto say?</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5498" y="111"/>
            <a:ext cx="1547231" cy="615277"/>
          </a:xfrm>
          <a:prstGeom prst="rect">
            <a:avLst/>
          </a:prstGeom>
          <a:ln>
            <a:solidFill>
              <a:schemeClr val="tx1"/>
            </a:solidFill>
          </a:ln>
        </p:spPr>
      </p:pic>
      <p:sp>
        <p:nvSpPr>
          <p:cNvPr id="6" name="TextBox 5"/>
          <p:cNvSpPr txBox="1"/>
          <p:nvPr/>
        </p:nvSpPr>
        <p:spPr>
          <a:xfrm>
            <a:off x="48720" y="903209"/>
            <a:ext cx="6760561" cy="1384995"/>
          </a:xfrm>
          <a:prstGeom prst="rect">
            <a:avLst/>
          </a:prstGeom>
          <a:noFill/>
        </p:spPr>
        <p:txBody>
          <a:bodyPr wrap="square" rtlCol="0">
            <a:spAutoFit/>
          </a:bodyPr>
          <a:lstStyle/>
          <a:p>
            <a:r>
              <a:rPr lang="en-GB" sz="2100" dirty="0">
                <a:solidFill>
                  <a:prstClr val="black"/>
                </a:solidFill>
                <a:latin typeface="Comic Sans MS" pitchFamily="66" charset="0"/>
              </a:rPr>
              <a:t>The Humanist Manifesto has been revised twice since 1933, most recently in 2003.  </a:t>
            </a:r>
          </a:p>
          <a:p>
            <a:pPr algn="ctr"/>
            <a:r>
              <a:rPr lang="en-GB" sz="2100" dirty="0">
                <a:solidFill>
                  <a:prstClr val="black"/>
                </a:solidFill>
                <a:latin typeface="Comic Sans MS" pitchFamily="66" charset="0"/>
              </a:rPr>
              <a:t>How do you think it will answer the following questions?</a:t>
            </a:r>
          </a:p>
        </p:txBody>
      </p:sp>
      <p:sp>
        <p:nvSpPr>
          <p:cNvPr id="7" name="Oval 6"/>
          <p:cNvSpPr/>
          <p:nvPr/>
        </p:nvSpPr>
        <p:spPr>
          <a:xfrm>
            <a:off x="231254" y="2415346"/>
            <a:ext cx="2325029" cy="147988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Comic Sans MS" pitchFamily="66" charset="0"/>
              </a:rPr>
              <a:t>How do we know what is right and true?</a:t>
            </a:r>
          </a:p>
        </p:txBody>
      </p:sp>
      <p:sp>
        <p:nvSpPr>
          <p:cNvPr id="8" name="Oval 7"/>
          <p:cNvSpPr/>
          <p:nvPr/>
        </p:nvSpPr>
        <p:spPr>
          <a:xfrm>
            <a:off x="2101995" y="4034817"/>
            <a:ext cx="2325029" cy="147988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Comic Sans MS" pitchFamily="66" charset="0"/>
              </a:rPr>
              <a:t>Where do moral or ethical values come from?</a:t>
            </a:r>
          </a:p>
        </p:txBody>
      </p:sp>
      <p:sp>
        <p:nvSpPr>
          <p:cNvPr id="9" name="Oval 8"/>
          <p:cNvSpPr/>
          <p:nvPr/>
        </p:nvSpPr>
        <p:spPr>
          <a:xfrm>
            <a:off x="4427024" y="2374446"/>
            <a:ext cx="2325029" cy="147988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latin typeface="Comic Sans MS" pitchFamily="66" charset="0"/>
              </a:rPr>
              <a:t>What is the importance of human relationships in life?</a:t>
            </a:r>
          </a:p>
        </p:txBody>
      </p:sp>
      <p:sp>
        <p:nvSpPr>
          <p:cNvPr id="10" name="Oval 9"/>
          <p:cNvSpPr/>
          <p:nvPr/>
        </p:nvSpPr>
        <p:spPr>
          <a:xfrm>
            <a:off x="4301718" y="5691923"/>
            <a:ext cx="2325029" cy="147988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Comic Sans MS" pitchFamily="66" charset="0"/>
              </a:rPr>
              <a:t>How are human beings related to the natural world?</a:t>
            </a:r>
          </a:p>
        </p:txBody>
      </p:sp>
      <p:sp>
        <p:nvSpPr>
          <p:cNvPr id="11" name="Oval 10"/>
          <p:cNvSpPr/>
          <p:nvPr/>
        </p:nvSpPr>
        <p:spPr>
          <a:xfrm>
            <a:off x="231254" y="5624666"/>
            <a:ext cx="2325029" cy="1479884"/>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latin typeface="Comic Sans MS" pitchFamily="66" charset="0"/>
              </a:rPr>
              <a:t>How can we live happily?</a:t>
            </a:r>
          </a:p>
        </p:txBody>
      </p:sp>
      <p:sp>
        <p:nvSpPr>
          <p:cNvPr id="12" name="Oval 11"/>
          <p:cNvSpPr/>
          <p:nvPr/>
        </p:nvSpPr>
        <p:spPr>
          <a:xfrm>
            <a:off x="2266485" y="7500849"/>
            <a:ext cx="2325029" cy="1479884"/>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Comic Sans MS" pitchFamily="66" charset="0"/>
              </a:rPr>
              <a:t>What does a fulfilled life look like?</a:t>
            </a:r>
          </a:p>
        </p:txBody>
      </p:sp>
    </p:spTree>
    <p:extLst>
      <p:ext uri="{BB962C8B-B14F-4D97-AF65-F5344CB8AC3E}">
        <p14:creationId xmlns:p14="http://schemas.microsoft.com/office/powerpoint/2010/main" val="14254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1" y="243149"/>
            <a:ext cx="5068229" cy="615277"/>
          </a:xfrm>
          <a:ln>
            <a:solidFill>
              <a:schemeClr val="tx1"/>
            </a:solidFill>
          </a:ln>
        </p:spPr>
        <p:txBody>
          <a:bodyPr>
            <a:normAutofit/>
          </a:bodyPr>
          <a:lstStyle/>
          <a:p>
            <a:pPr algn="ctr"/>
            <a:r>
              <a:rPr lang="en-US" dirty="0">
                <a:latin typeface="Comic Sans MS" panose="030F0902030302020204" pitchFamily="66" charset="0"/>
              </a:rPr>
              <a:t>Your manifesto?</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5498" y="243149"/>
            <a:ext cx="1547231" cy="615277"/>
          </a:xfrm>
          <a:prstGeom prst="rect">
            <a:avLst/>
          </a:prstGeom>
          <a:ln>
            <a:solidFill>
              <a:schemeClr val="tx1"/>
            </a:solidFill>
          </a:ln>
        </p:spPr>
      </p:pic>
      <p:sp>
        <p:nvSpPr>
          <p:cNvPr id="6" name="TextBox 5"/>
          <p:cNvSpPr txBox="1"/>
          <p:nvPr/>
        </p:nvSpPr>
        <p:spPr>
          <a:xfrm>
            <a:off x="0" y="1022451"/>
            <a:ext cx="6760561" cy="7882927"/>
          </a:xfrm>
          <a:prstGeom prst="rect">
            <a:avLst/>
          </a:prstGeom>
          <a:noFill/>
        </p:spPr>
        <p:txBody>
          <a:bodyPr wrap="square" rtlCol="0">
            <a:spAutoFit/>
          </a:bodyPr>
          <a:lstStyle/>
          <a:p>
            <a:r>
              <a:rPr lang="en-GB" sz="2025" dirty="0">
                <a:solidFill>
                  <a:prstClr val="black"/>
                </a:solidFill>
                <a:latin typeface="Comic Sans MS" pitchFamily="66" charset="0"/>
              </a:rPr>
              <a:t>Write your own manifesto which explains what you think and what you want in response to these questions:</a:t>
            </a:r>
          </a:p>
          <a:p>
            <a:pPr marL="385790" indent="-385790">
              <a:buFont typeface="+mj-lt"/>
              <a:buAutoNum type="arabicPeriod"/>
            </a:pPr>
            <a:r>
              <a:rPr lang="en-GB" sz="2025" dirty="0">
                <a:latin typeface="Comic Sans MS" pitchFamily="66" charset="0"/>
              </a:rPr>
              <a:t>How do we know what is right and true?</a:t>
            </a: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r>
              <a:rPr lang="en-GB" sz="2025" dirty="0">
                <a:latin typeface="Comic Sans MS" pitchFamily="66" charset="0"/>
              </a:rPr>
              <a:t>Where do moral and ethical values come from</a:t>
            </a: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r>
              <a:rPr lang="en-GB" sz="2025" dirty="0">
                <a:latin typeface="Comic Sans MS" pitchFamily="66" charset="0"/>
              </a:rPr>
              <a:t>What is the importance of human relationships.</a:t>
            </a: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r>
              <a:rPr lang="en-GB" sz="2025" dirty="0">
                <a:latin typeface="Comic Sans MS" pitchFamily="66" charset="0"/>
              </a:rPr>
              <a:t>How are human beings related to the natural world?</a:t>
            </a: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r>
              <a:rPr lang="en-GB" sz="2025" dirty="0">
                <a:latin typeface="Comic Sans MS" pitchFamily="66" charset="0"/>
              </a:rPr>
              <a:t>What does a fulfilled life look like?</a:t>
            </a: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endParaRPr lang="en-GB" sz="2025" dirty="0">
              <a:latin typeface="Comic Sans MS" pitchFamily="66" charset="0"/>
            </a:endParaRPr>
          </a:p>
          <a:p>
            <a:pPr marL="385790" indent="-385790">
              <a:buFont typeface="+mj-lt"/>
              <a:buAutoNum type="arabicPeriod"/>
            </a:pPr>
            <a:r>
              <a:rPr lang="en-GB" sz="2025" dirty="0">
                <a:latin typeface="Comic Sans MS" pitchFamily="66" charset="0"/>
              </a:rPr>
              <a:t>How can we live happily?</a:t>
            </a:r>
            <a:endParaRPr lang="en-GB" sz="2400" dirty="0">
              <a:latin typeface="Comic Sans MS" pitchFamily="66" charset="0"/>
            </a:endParaRPr>
          </a:p>
        </p:txBody>
      </p:sp>
    </p:spTree>
    <p:extLst>
      <p:ext uri="{BB962C8B-B14F-4D97-AF65-F5344CB8AC3E}">
        <p14:creationId xmlns:p14="http://schemas.microsoft.com/office/powerpoint/2010/main" val="4294957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0" y="111"/>
            <a:ext cx="5068229" cy="615277"/>
          </a:xfrm>
          <a:ln>
            <a:solidFill>
              <a:schemeClr val="tx1"/>
            </a:solidFill>
          </a:ln>
        </p:spPr>
        <p:txBody>
          <a:bodyPr>
            <a:normAutofit/>
          </a:bodyPr>
          <a:lstStyle/>
          <a:p>
            <a:pPr algn="ctr"/>
            <a:r>
              <a:rPr lang="en-US" dirty="0">
                <a:latin typeface="Comic Sans MS" panose="030F0902030302020204" pitchFamily="66" charset="0"/>
              </a:rPr>
              <a:t>Does it match?</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3"/>
          <a:stretch>
            <a:fillRect/>
          </a:stretch>
        </p:blipFill>
        <p:spPr>
          <a:xfrm>
            <a:off x="5235498" y="-9540"/>
            <a:ext cx="1547231" cy="615277"/>
          </a:xfrm>
          <a:prstGeom prst="rect">
            <a:avLst/>
          </a:prstGeom>
          <a:ln>
            <a:solidFill>
              <a:schemeClr val="tx1"/>
            </a:solidFill>
          </a:ln>
        </p:spPr>
      </p:pic>
      <p:sp>
        <p:nvSpPr>
          <p:cNvPr id="6" name="TextBox 5"/>
          <p:cNvSpPr txBox="1"/>
          <p:nvPr/>
        </p:nvSpPr>
        <p:spPr>
          <a:xfrm>
            <a:off x="48720" y="612083"/>
            <a:ext cx="6760561" cy="1728807"/>
          </a:xfrm>
          <a:prstGeom prst="rect">
            <a:avLst/>
          </a:prstGeom>
          <a:noFill/>
        </p:spPr>
        <p:txBody>
          <a:bodyPr wrap="square" rtlCol="0">
            <a:spAutoFit/>
          </a:bodyPr>
          <a:lstStyle/>
          <a:p>
            <a:r>
              <a:rPr lang="en-GB" sz="1519" dirty="0">
                <a:solidFill>
                  <a:prstClr val="black"/>
                </a:solidFill>
                <a:latin typeface="Comic Sans MS" pitchFamily="66" charset="0"/>
              </a:rPr>
              <a:t>Read through the Humanist Manifesto.</a:t>
            </a:r>
          </a:p>
          <a:p>
            <a:endParaRPr lang="en-GB" sz="1519" dirty="0">
              <a:solidFill>
                <a:prstClr val="black"/>
              </a:solidFill>
              <a:latin typeface="Comic Sans MS" pitchFamily="66" charset="0"/>
            </a:endParaRPr>
          </a:p>
          <a:p>
            <a:r>
              <a:rPr lang="en-GB" sz="1519" dirty="0">
                <a:solidFill>
                  <a:prstClr val="black"/>
                </a:solidFill>
                <a:latin typeface="Comic Sans MS" pitchFamily="66" charset="0"/>
              </a:rPr>
              <a:t>Does it match your ideas?</a:t>
            </a:r>
          </a:p>
          <a:p>
            <a:endParaRPr lang="en-GB" sz="1519" dirty="0">
              <a:solidFill>
                <a:prstClr val="black"/>
              </a:solidFill>
              <a:latin typeface="Comic Sans MS" pitchFamily="66" charset="0"/>
            </a:endParaRPr>
          </a:p>
          <a:p>
            <a:r>
              <a:rPr lang="en-GB" sz="1519" dirty="0">
                <a:solidFill>
                  <a:prstClr val="black"/>
                </a:solidFill>
                <a:latin typeface="Comic Sans MS" pitchFamily="66" charset="0"/>
              </a:rPr>
              <a:t>Underline where it matches what you said.</a:t>
            </a:r>
          </a:p>
          <a:p>
            <a:endParaRPr lang="en-GB" sz="1519" dirty="0">
              <a:solidFill>
                <a:prstClr val="black"/>
              </a:solidFill>
              <a:latin typeface="Comic Sans MS" pitchFamily="66" charset="0"/>
            </a:endParaRPr>
          </a:p>
          <a:p>
            <a:r>
              <a:rPr lang="en-GB" sz="1519" dirty="0">
                <a:solidFill>
                  <a:prstClr val="black"/>
                </a:solidFill>
                <a:latin typeface="Comic Sans MS" pitchFamily="66" charset="0"/>
              </a:rPr>
              <a:t>Highlight where it is different. </a:t>
            </a:r>
          </a:p>
        </p:txBody>
      </p:sp>
      <p:pic>
        <p:nvPicPr>
          <p:cNvPr id="8" name="Picture 7" descr="A close up of text on a white background&#10;&#10;Description automatically generated">
            <a:extLst>
              <a:ext uri="{FF2B5EF4-FFF2-40B4-BE49-F238E27FC236}">
                <a16:creationId xmlns:a16="http://schemas.microsoft.com/office/drawing/2014/main" id="{2B1B2247-770F-47EB-BB88-3A9CA1C235AB}"/>
              </a:ext>
            </a:extLst>
          </p:cNvPr>
          <p:cNvPicPr>
            <a:picLocks noChangeAspect="1"/>
          </p:cNvPicPr>
          <p:nvPr/>
        </p:nvPicPr>
        <p:blipFill rotWithShape="1">
          <a:blip r:embed="rId4">
            <a:extLst>
              <a:ext uri="{28A0092B-C50C-407E-A947-70E740481C1C}">
                <a14:useLocalDpi xmlns:a14="http://schemas.microsoft.com/office/drawing/2010/main" val="0"/>
              </a:ext>
            </a:extLst>
          </a:blip>
          <a:srcRect l="6693" t="2792" r="16941" b="4042"/>
          <a:stretch/>
        </p:blipFill>
        <p:spPr>
          <a:xfrm rot="5400000">
            <a:off x="82772" y="2577838"/>
            <a:ext cx="6692455" cy="6123592"/>
          </a:xfrm>
          <a:prstGeom prst="rect">
            <a:avLst/>
          </a:prstGeom>
        </p:spPr>
      </p:pic>
    </p:spTree>
    <p:extLst>
      <p:ext uri="{BB962C8B-B14F-4D97-AF65-F5344CB8AC3E}">
        <p14:creationId xmlns:p14="http://schemas.microsoft.com/office/powerpoint/2010/main" val="1369106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1" y="135217"/>
            <a:ext cx="5068229" cy="615277"/>
          </a:xfrm>
          <a:ln>
            <a:solidFill>
              <a:schemeClr val="tx1"/>
            </a:solidFill>
          </a:ln>
        </p:spPr>
        <p:txBody>
          <a:bodyPr anchor="b">
            <a:noAutofit/>
          </a:bodyPr>
          <a:lstStyle/>
          <a:p>
            <a:pPr algn="ctr"/>
            <a:r>
              <a:rPr lang="en-US" sz="1800" u="sng" dirty="0">
                <a:latin typeface="Comic Sans MS" panose="030F0902030302020204" pitchFamily="66" charset="0"/>
              </a:rPr>
              <a:t>Lesson 8: How important is the idea of proving or disproving God?</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5498" y="135216"/>
            <a:ext cx="1547231" cy="615277"/>
          </a:xfrm>
          <a:prstGeom prst="rect">
            <a:avLst/>
          </a:prstGeom>
          <a:ln>
            <a:solidFill>
              <a:schemeClr val="tx1"/>
            </a:solidFill>
          </a:ln>
        </p:spPr>
      </p:pic>
      <p:sp>
        <p:nvSpPr>
          <p:cNvPr id="12" name="Content Placeholder 2">
            <a:extLst>
              <a:ext uri="{FF2B5EF4-FFF2-40B4-BE49-F238E27FC236}">
                <a16:creationId xmlns:a16="http://schemas.microsoft.com/office/drawing/2014/main" id="{6D26369B-C61E-4DDD-9A58-FA37C35AEE8F}"/>
              </a:ext>
            </a:extLst>
          </p:cNvPr>
          <p:cNvSpPr txBox="1">
            <a:spLocks/>
          </p:cNvSpPr>
          <p:nvPr/>
        </p:nvSpPr>
        <p:spPr>
          <a:xfrm>
            <a:off x="75271" y="1007234"/>
            <a:ext cx="6336680" cy="5248600"/>
          </a:xfrm>
          <a:prstGeom prst="rect">
            <a:avLst/>
          </a:prstGeo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chemeClr val="tx1"/>
                </a:solidFill>
                <a:effectLst/>
                <a:uLnTx/>
                <a:uFillTx/>
                <a:latin typeface="Comic Sans MS" pitchFamily="66" charset="0"/>
                <a:ea typeface="+mn-ea"/>
                <a:cs typeface="+mn-cs"/>
              </a:rPr>
              <a:t>You have 3 different pictures – each one is a response from a school pupil aged 11-14 to the question </a:t>
            </a:r>
            <a:r>
              <a:rPr kumimoji="0" lang="en-GB" sz="2800" b="1" i="0" u="none" strike="noStrike" kern="1200" cap="none" spc="0" normalizeH="0" baseline="0" noProof="0" dirty="0">
                <a:ln>
                  <a:noFill/>
                </a:ln>
                <a:solidFill>
                  <a:srgbClr val="FF0000"/>
                </a:solidFill>
                <a:effectLst/>
                <a:uLnTx/>
                <a:uFillTx/>
                <a:latin typeface="Comic Sans MS" pitchFamily="66" charset="0"/>
                <a:ea typeface="+mn-ea"/>
                <a:cs typeface="+mn-cs"/>
              </a:rPr>
              <a:t>‘Who/where is God?</a:t>
            </a:r>
            <a:r>
              <a:rPr kumimoji="0" lang="en-GB" sz="2800" b="0" i="0" u="none" strike="noStrike" kern="1200" cap="none" spc="0" normalizeH="0" baseline="0" noProof="0" dirty="0">
                <a:ln>
                  <a:noFill/>
                </a:ln>
                <a:solidFill>
                  <a:schemeClr val="tx1"/>
                </a:solidFill>
                <a:effectLst/>
                <a:uLnTx/>
                <a:uFillTx/>
                <a:latin typeface="Comic Sans MS" pitchFamily="66" charset="0"/>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tx1"/>
              </a:solidFill>
              <a:effectLst/>
              <a:uLnTx/>
              <a:uFillTx/>
              <a:latin typeface="Comic Sans MS" pitchFamily="66"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tx1"/>
              </a:solidFill>
              <a:effectLst/>
              <a:uLnTx/>
              <a:uFillTx/>
              <a:latin typeface="Comic Sans MS" pitchFamily="66"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tx1"/>
              </a:solidFill>
              <a:effectLst/>
              <a:uLnTx/>
              <a:uFillTx/>
              <a:latin typeface="Comic Sans MS" pitchFamily="66"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chemeClr val="tx1"/>
                </a:solidFill>
                <a:effectLst/>
                <a:uLnTx/>
                <a:uFillTx/>
                <a:latin typeface="Comic Sans MS" pitchFamily="66" charset="0"/>
                <a:ea typeface="+mn-ea"/>
                <a:cs typeface="+mn-cs"/>
              </a:rPr>
              <a:t>Make notes on the similarities and differences between each picture and decide on the odd one out.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tx1"/>
              </a:solidFill>
              <a:effectLst/>
              <a:uLnTx/>
              <a:uFillTx/>
              <a:latin typeface="Comic Sans MS" pitchFamily="66"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tx1"/>
              </a:solidFill>
              <a:effectLst/>
              <a:uLnTx/>
              <a:uFillTx/>
              <a:latin typeface="Comic Sans MS" pitchFamily="66"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chemeClr val="tx1"/>
                </a:solidFill>
                <a:effectLst/>
                <a:uLnTx/>
                <a:uFillTx/>
                <a:latin typeface="Comic Sans MS" pitchFamily="66" charset="0"/>
                <a:ea typeface="+mn-ea"/>
                <a:cs typeface="+mn-cs"/>
              </a:rPr>
              <a:t>Why do you think they have responded to the question in these different ways?</a:t>
            </a:r>
          </a:p>
        </p:txBody>
      </p:sp>
    </p:spTree>
    <p:extLst>
      <p:ext uri="{BB962C8B-B14F-4D97-AF65-F5344CB8AC3E}">
        <p14:creationId xmlns:p14="http://schemas.microsoft.com/office/powerpoint/2010/main" val="18935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0" y="146360"/>
            <a:ext cx="5068229" cy="615277"/>
          </a:xfrm>
          <a:ln>
            <a:solidFill>
              <a:schemeClr val="tx1"/>
            </a:solidFill>
          </a:ln>
        </p:spPr>
        <p:txBody>
          <a:bodyPr>
            <a:noAutofit/>
          </a:bodyPr>
          <a:lstStyle/>
          <a:p>
            <a:pPr algn="ctr"/>
            <a:r>
              <a:rPr lang="en-US" sz="2700" dirty="0">
                <a:latin typeface="Comic Sans MS" panose="030F0902030302020204" pitchFamily="66" charset="0"/>
              </a:rPr>
              <a:t>Apply the statements to your arrow.</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3"/>
          <a:stretch>
            <a:fillRect/>
          </a:stretch>
        </p:blipFill>
        <p:spPr>
          <a:xfrm>
            <a:off x="5310769" y="161352"/>
            <a:ext cx="1547231" cy="615277"/>
          </a:xfrm>
          <a:prstGeom prst="rect">
            <a:avLst/>
          </a:prstGeom>
          <a:ln>
            <a:solidFill>
              <a:schemeClr val="tx1"/>
            </a:solidFill>
          </a:ln>
        </p:spPr>
      </p:pic>
      <p:sp>
        <p:nvSpPr>
          <p:cNvPr id="6" name="Content Placeholder 2"/>
          <p:cNvSpPr txBox="1">
            <a:spLocks/>
          </p:cNvSpPr>
          <p:nvPr/>
        </p:nvSpPr>
        <p:spPr>
          <a:xfrm>
            <a:off x="0" y="815489"/>
            <a:ext cx="6445405" cy="3242599"/>
          </a:xfrm>
          <a:prstGeom prst="rect">
            <a:avLst/>
          </a:prstGeom>
        </p:spPr>
        <p:txBody>
          <a:bodyPr>
            <a:normAutofit lnSpcReduction="10000"/>
          </a:bodyPr>
          <a:lstStyle/>
          <a:p>
            <a:pPr marL="457200" indent="-457200" defTabSz="685800">
              <a:lnSpc>
                <a:spcPct val="90000"/>
              </a:lnSpc>
              <a:spcBef>
                <a:spcPts val="750"/>
              </a:spcBef>
              <a:buFont typeface="+mj-lt"/>
              <a:buAutoNum type="arabicPeriod"/>
              <a:defRPr/>
            </a:pPr>
            <a:r>
              <a:rPr lang="en-GB" sz="2000" dirty="0">
                <a:latin typeface="Comic Sans MS" panose="030F0702030302020204" pitchFamily="66" charset="0"/>
              </a:rPr>
              <a:t>The Earth is round </a:t>
            </a:r>
          </a:p>
          <a:p>
            <a:pPr marL="457200" indent="-457200" defTabSz="685800">
              <a:lnSpc>
                <a:spcPct val="90000"/>
              </a:lnSpc>
              <a:spcBef>
                <a:spcPts val="750"/>
              </a:spcBef>
              <a:buFont typeface="+mj-lt"/>
              <a:buAutoNum type="arabicPeriod"/>
              <a:defRPr/>
            </a:pPr>
            <a:r>
              <a:rPr lang="en-GB" sz="2000" dirty="0">
                <a:latin typeface="Comic Sans MS" panose="030F0702030302020204" pitchFamily="66" charset="0"/>
              </a:rPr>
              <a:t>The sun revolves around the earth </a:t>
            </a:r>
          </a:p>
          <a:p>
            <a:pPr marL="457200" indent="-457200" defTabSz="685800">
              <a:lnSpc>
                <a:spcPct val="90000"/>
              </a:lnSpc>
              <a:spcBef>
                <a:spcPts val="750"/>
              </a:spcBef>
              <a:buFont typeface="+mj-lt"/>
              <a:buAutoNum type="arabicPeriod"/>
              <a:defRPr/>
            </a:pPr>
            <a:r>
              <a:rPr lang="en-GB" sz="2000" dirty="0">
                <a:latin typeface="Comic Sans MS" panose="030F0702030302020204" pitchFamily="66" charset="0"/>
              </a:rPr>
              <a:t>The big bang began the universe </a:t>
            </a:r>
          </a:p>
          <a:p>
            <a:pPr marL="457200" indent="-457200" defTabSz="685800">
              <a:lnSpc>
                <a:spcPct val="90000"/>
              </a:lnSpc>
              <a:spcBef>
                <a:spcPts val="750"/>
              </a:spcBef>
              <a:buFont typeface="+mj-lt"/>
              <a:buAutoNum type="arabicPeriod"/>
              <a:defRPr/>
            </a:pPr>
            <a:r>
              <a:rPr lang="en-GB" sz="2000" dirty="0">
                <a:latin typeface="Comic Sans MS" panose="030F0702030302020204" pitchFamily="66" charset="0"/>
              </a:rPr>
              <a:t>Scientists can explain everything without referring to God </a:t>
            </a:r>
          </a:p>
          <a:p>
            <a:pPr marL="457200" indent="-457200" defTabSz="685800">
              <a:lnSpc>
                <a:spcPct val="90000"/>
              </a:lnSpc>
              <a:spcBef>
                <a:spcPts val="750"/>
              </a:spcBef>
              <a:buFont typeface="+mj-lt"/>
              <a:buAutoNum type="arabicPeriod"/>
              <a:defRPr/>
            </a:pPr>
            <a:r>
              <a:rPr lang="en-GB" sz="2000" dirty="0">
                <a:latin typeface="Comic Sans MS" panose="030F0702030302020204" pitchFamily="66" charset="0"/>
              </a:rPr>
              <a:t>God created the universe for a purpose </a:t>
            </a:r>
          </a:p>
          <a:p>
            <a:pPr marL="457200" indent="-457200" defTabSz="685800">
              <a:lnSpc>
                <a:spcPct val="90000"/>
              </a:lnSpc>
              <a:spcBef>
                <a:spcPts val="750"/>
              </a:spcBef>
              <a:buFont typeface="+mj-lt"/>
              <a:buAutoNum type="arabicPeriod"/>
              <a:defRPr/>
            </a:pPr>
            <a:r>
              <a:rPr lang="en-GB" sz="2000" dirty="0">
                <a:latin typeface="Comic Sans MS" panose="030F0702030302020204" pitchFamily="66" charset="0"/>
              </a:rPr>
              <a:t>The world exists </a:t>
            </a:r>
          </a:p>
          <a:p>
            <a:pPr marL="457200" indent="-457200" defTabSz="685800">
              <a:lnSpc>
                <a:spcPct val="90000"/>
              </a:lnSpc>
              <a:spcBef>
                <a:spcPts val="750"/>
              </a:spcBef>
              <a:buFont typeface="+mj-lt"/>
              <a:buAutoNum type="arabicPeriod"/>
              <a:defRPr/>
            </a:pPr>
            <a:r>
              <a:rPr lang="en-GB" sz="2000" dirty="0">
                <a:latin typeface="Comic Sans MS" panose="030F0702030302020204" pitchFamily="66" charset="0"/>
              </a:rPr>
              <a:t>Life has a meaning </a:t>
            </a:r>
          </a:p>
          <a:p>
            <a:pPr marL="457200" indent="-457200" defTabSz="685800">
              <a:lnSpc>
                <a:spcPct val="90000"/>
              </a:lnSpc>
              <a:spcBef>
                <a:spcPts val="750"/>
              </a:spcBef>
              <a:buFont typeface="+mj-lt"/>
              <a:buAutoNum type="arabicPeriod"/>
              <a:defRPr/>
            </a:pPr>
            <a:r>
              <a:rPr lang="en-GB" sz="2000" dirty="0">
                <a:latin typeface="Comic Sans MS" panose="030F0702030302020204" pitchFamily="66" charset="0"/>
              </a:rPr>
              <a:t>Love is priceless </a:t>
            </a:r>
          </a:p>
          <a:p>
            <a:pPr marL="171450" indent="-171450" defTabSz="685800">
              <a:lnSpc>
                <a:spcPct val="90000"/>
              </a:lnSpc>
              <a:spcBef>
                <a:spcPts val="750"/>
              </a:spcBef>
              <a:buFont typeface="Arial" panose="020B0604020202020204" pitchFamily="34" charset="0"/>
              <a:buChar char="•"/>
              <a:defRPr/>
            </a:pPr>
            <a:endParaRPr lang="en-GB" dirty="0">
              <a:latin typeface="Comic Sans MS" panose="030F0702030302020204" pitchFamily="66" charset="0"/>
            </a:endParaRPr>
          </a:p>
        </p:txBody>
      </p:sp>
      <p:pic>
        <p:nvPicPr>
          <p:cNvPr id="7" name="Picture 6"/>
          <p:cNvPicPr>
            <a:picLocks noChangeAspect="1"/>
          </p:cNvPicPr>
          <p:nvPr/>
        </p:nvPicPr>
        <p:blipFill>
          <a:blip r:embed="rId4"/>
          <a:stretch>
            <a:fillRect/>
          </a:stretch>
        </p:blipFill>
        <p:spPr>
          <a:xfrm>
            <a:off x="1645695" y="3966465"/>
            <a:ext cx="3665074" cy="5016183"/>
          </a:xfrm>
          <a:prstGeom prst="rect">
            <a:avLst/>
          </a:prstGeom>
        </p:spPr>
      </p:pic>
    </p:spTree>
    <p:extLst>
      <p:ext uri="{BB962C8B-B14F-4D97-AF65-F5344CB8AC3E}">
        <p14:creationId xmlns:p14="http://schemas.microsoft.com/office/powerpoint/2010/main" val="3964785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n (11)">
            <a:hlinkClick r:id="rId2"/>
          </p:cNvPr>
          <p:cNvPicPr>
            <a:picLocks noChangeAspect="1" noChangeArrowheads="1"/>
          </p:cNvPicPr>
          <p:nvPr/>
        </p:nvPicPr>
        <p:blipFill>
          <a:blip r:embed="rId3" cstate="print"/>
          <a:srcRect/>
          <a:stretch>
            <a:fillRect/>
          </a:stretch>
        </p:blipFill>
        <p:spPr bwMode="auto">
          <a:xfrm>
            <a:off x="0" y="1907704"/>
            <a:ext cx="2458523" cy="1791072"/>
          </a:xfrm>
          <a:prstGeom prst="rect">
            <a:avLst/>
          </a:prstGeom>
          <a:noFill/>
        </p:spPr>
      </p:pic>
      <p:sp>
        <p:nvSpPr>
          <p:cNvPr id="5" name="TextBox 4"/>
          <p:cNvSpPr txBox="1"/>
          <p:nvPr/>
        </p:nvSpPr>
        <p:spPr>
          <a:xfrm>
            <a:off x="1953344" y="1863080"/>
            <a:ext cx="288717" cy="523220"/>
          </a:xfrm>
          <a:prstGeom prst="rect">
            <a:avLst/>
          </a:prstGeom>
          <a:noFill/>
        </p:spPr>
        <p:txBody>
          <a:bodyPr wrap="square" rtlCol="0">
            <a:spAutoFit/>
          </a:bodyPr>
          <a:lstStyle/>
          <a:p>
            <a:r>
              <a:rPr lang="en-GB" sz="2800" dirty="0">
                <a:solidFill>
                  <a:schemeClr val="bg1"/>
                </a:solidFill>
                <a:latin typeface="Comic Sans MS" pitchFamily="66" charset="0"/>
              </a:rPr>
              <a:t>1</a:t>
            </a:r>
          </a:p>
        </p:txBody>
      </p:sp>
      <p:pic>
        <p:nvPicPr>
          <p:cNvPr id="6" name="Picture 5" descr="Isabella Endacott (13)">
            <a:hlinkClick r:id="rId4"/>
          </p:cNvPr>
          <p:cNvPicPr>
            <a:picLocks noChangeAspect="1" noChangeArrowheads="1"/>
          </p:cNvPicPr>
          <p:nvPr/>
        </p:nvPicPr>
        <p:blipFill>
          <a:blip r:embed="rId5" cstate="print"/>
          <a:srcRect/>
          <a:stretch>
            <a:fillRect/>
          </a:stretch>
        </p:blipFill>
        <p:spPr bwMode="auto">
          <a:xfrm>
            <a:off x="4869160" y="1691680"/>
            <a:ext cx="1988840" cy="2698637"/>
          </a:xfrm>
          <a:prstGeom prst="rect">
            <a:avLst/>
          </a:prstGeom>
          <a:noFill/>
        </p:spPr>
      </p:pic>
      <p:sp>
        <p:nvSpPr>
          <p:cNvPr id="7" name="TextBox 6"/>
          <p:cNvSpPr txBox="1"/>
          <p:nvPr/>
        </p:nvSpPr>
        <p:spPr>
          <a:xfrm>
            <a:off x="6416970" y="1744790"/>
            <a:ext cx="328949" cy="523220"/>
          </a:xfrm>
          <a:prstGeom prst="rect">
            <a:avLst/>
          </a:prstGeom>
          <a:noFill/>
        </p:spPr>
        <p:txBody>
          <a:bodyPr wrap="square" rtlCol="0">
            <a:spAutoFit/>
          </a:bodyPr>
          <a:lstStyle/>
          <a:p>
            <a:r>
              <a:rPr lang="en-GB" sz="2800" dirty="0">
                <a:latin typeface="Comic Sans MS" pitchFamily="66" charset="0"/>
              </a:rPr>
              <a:t>2</a:t>
            </a:r>
          </a:p>
        </p:txBody>
      </p:sp>
      <p:pic>
        <p:nvPicPr>
          <p:cNvPr id="10" name="Picture 7" descr="732">
            <a:hlinkClick r:id="rId6"/>
          </p:cNvPr>
          <p:cNvPicPr>
            <a:picLocks noChangeAspect="1" noChangeArrowheads="1"/>
          </p:cNvPicPr>
          <p:nvPr/>
        </p:nvPicPr>
        <p:blipFill>
          <a:blip r:embed="rId7" cstate="print"/>
          <a:srcRect/>
          <a:stretch>
            <a:fillRect/>
          </a:stretch>
        </p:blipFill>
        <p:spPr bwMode="auto">
          <a:xfrm>
            <a:off x="2060848" y="5436096"/>
            <a:ext cx="2808312" cy="1948490"/>
          </a:xfrm>
          <a:prstGeom prst="rect">
            <a:avLst/>
          </a:prstGeom>
          <a:noFill/>
        </p:spPr>
      </p:pic>
      <p:sp>
        <p:nvSpPr>
          <p:cNvPr id="11" name="TextBox 10"/>
          <p:cNvSpPr txBox="1"/>
          <p:nvPr/>
        </p:nvSpPr>
        <p:spPr>
          <a:xfrm>
            <a:off x="4509120" y="5436096"/>
            <a:ext cx="345382" cy="523220"/>
          </a:xfrm>
          <a:prstGeom prst="rect">
            <a:avLst/>
          </a:prstGeom>
          <a:noFill/>
        </p:spPr>
        <p:txBody>
          <a:bodyPr wrap="square" rtlCol="0">
            <a:spAutoFit/>
          </a:bodyPr>
          <a:lstStyle/>
          <a:p>
            <a:r>
              <a:rPr lang="en-GB" sz="2800" dirty="0">
                <a:solidFill>
                  <a:schemeClr val="bg1"/>
                </a:solidFill>
                <a:latin typeface="Comic Sans MS" pitchFamily="66" charset="0"/>
              </a:rPr>
              <a:t>3</a:t>
            </a:r>
          </a:p>
        </p:txBody>
      </p:sp>
      <p:sp>
        <p:nvSpPr>
          <p:cNvPr id="13" name="Rectangle 12"/>
          <p:cNvSpPr/>
          <p:nvPr/>
        </p:nvSpPr>
        <p:spPr>
          <a:xfrm>
            <a:off x="0" y="0"/>
            <a:ext cx="2276872" cy="1619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chemeClr val="tx1"/>
                </a:solidFill>
                <a:latin typeface="Comic Sans MS" pitchFamily="66" charset="0"/>
              </a:rPr>
              <a:t>I can see...</a:t>
            </a:r>
          </a:p>
        </p:txBody>
      </p:sp>
      <p:sp>
        <p:nvSpPr>
          <p:cNvPr id="14" name="Rectangle 13"/>
          <p:cNvSpPr/>
          <p:nvPr/>
        </p:nvSpPr>
        <p:spPr>
          <a:xfrm>
            <a:off x="2204864" y="7380312"/>
            <a:ext cx="2420888" cy="1619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chemeClr val="tx1"/>
                </a:solidFill>
                <a:latin typeface="Comic Sans MS" pitchFamily="66" charset="0"/>
              </a:rPr>
              <a:t>I can see...</a:t>
            </a:r>
          </a:p>
        </p:txBody>
      </p:sp>
      <p:sp>
        <p:nvSpPr>
          <p:cNvPr id="15" name="Rectangle 14"/>
          <p:cNvSpPr/>
          <p:nvPr/>
        </p:nvSpPr>
        <p:spPr>
          <a:xfrm>
            <a:off x="4725144" y="0"/>
            <a:ext cx="2132856" cy="1619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chemeClr val="tx1"/>
                </a:solidFill>
                <a:latin typeface="Comic Sans MS" pitchFamily="66" charset="0"/>
              </a:rPr>
              <a:t>I can see...</a:t>
            </a:r>
          </a:p>
        </p:txBody>
      </p:sp>
      <p:sp>
        <p:nvSpPr>
          <p:cNvPr id="16" name="Rounded Rectangle 15"/>
          <p:cNvSpPr/>
          <p:nvPr/>
        </p:nvSpPr>
        <p:spPr>
          <a:xfrm>
            <a:off x="2348880" y="0"/>
            <a:ext cx="2304256" cy="14036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Comic Sans MS" pitchFamily="66" charset="0"/>
              </a:rPr>
              <a:t>Similarities between 1 and 2</a:t>
            </a:r>
          </a:p>
        </p:txBody>
      </p:sp>
      <p:sp>
        <p:nvSpPr>
          <p:cNvPr id="17" name="Rounded Rectangle 16"/>
          <p:cNvSpPr/>
          <p:nvPr/>
        </p:nvSpPr>
        <p:spPr>
          <a:xfrm>
            <a:off x="0" y="3707904"/>
            <a:ext cx="2420888" cy="1800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Comic Sans MS" pitchFamily="66" charset="0"/>
              </a:rPr>
              <a:t>Similarities between 1 and 3</a:t>
            </a:r>
          </a:p>
        </p:txBody>
      </p:sp>
      <p:sp>
        <p:nvSpPr>
          <p:cNvPr id="18" name="Rounded Rectangle 17"/>
          <p:cNvSpPr/>
          <p:nvPr/>
        </p:nvSpPr>
        <p:spPr>
          <a:xfrm>
            <a:off x="4941168" y="4499992"/>
            <a:ext cx="191683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Comic Sans MS" pitchFamily="66" charset="0"/>
              </a:rPr>
              <a:t>Similarities between 2 and 3</a:t>
            </a:r>
          </a:p>
        </p:txBody>
      </p:sp>
      <p:sp>
        <p:nvSpPr>
          <p:cNvPr id="19" name="Rounded Rectangle 18"/>
          <p:cNvSpPr/>
          <p:nvPr/>
        </p:nvSpPr>
        <p:spPr>
          <a:xfrm>
            <a:off x="2492896" y="1619672"/>
            <a:ext cx="2304256" cy="14036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Comic Sans MS" pitchFamily="66" charset="0"/>
              </a:rPr>
              <a:t>Differences between 1 and 2</a:t>
            </a:r>
          </a:p>
        </p:txBody>
      </p:sp>
      <p:sp>
        <p:nvSpPr>
          <p:cNvPr id="20" name="Rounded Rectangle 19"/>
          <p:cNvSpPr/>
          <p:nvPr/>
        </p:nvSpPr>
        <p:spPr>
          <a:xfrm>
            <a:off x="0" y="5652120"/>
            <a:ext cx="1988840" cy="27363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Comic Sans MS" pitchFamily="66" charset="0"/>
              </a:rPr>
              <a:t>Differences between 1 and 3</a:t>
            </a:r>
          </a:p>
        </p:txBody>
      </p:sp>
      <p:sp>
        <p:nvSpPr>
          <p:cNvPr id="21" name="Rounded Rectangle 20"/>
          <p:cNvSpPr/>
          <p:nvPr/>
        </p:nvSpPr>
        <p:spPr>
          <a:xfrm>
            <a:off x="4941168" y="6804248"/>
            <a:ext cx="1916832" cy="22322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Comic Sans MS" pitchFamily="66" charset="0"/>
              </a:rPr>
              <a:t>Differences between 2 and 3</a:t>
            </a:r>
          </a:p>
        </p:txBody>
      </p:sp>
      <p:sp>
        <p:nvSpPr>
          <p:cNvPr id="22" name="Oval 21"/>
          <p:cNvSpPr/>
          <p:nvPr/>
        </p:nvSpPr>
        <p:spPr>
          <a:xfrm>
            <a:off x="2492896" y="3131840"/>
            <a:ext cx="2232248" cy="22322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chemeClr val="tx1"/>
                </a:solidFill>
                <a:latin typeface="Comic Sans MS" pitchFamily="66" charset="0"/>
              </a:rPr>
              <a:t>The odd one out is....</a:t>
            </a:r>
          </a:p>
          <a:p>
            <a:pPr algn="ctr"/>
            <a:endParaRPr lang="en-GB" sz="1400" dirty="0">
              <a:solidFill>
                <a:schemeClr val="tx1"/>
              </a:solidFill>
              <a:latin typeface="Comic Sans MS" pitchFamily="66" charset="0"/>
            </a:endParaRPr>
          </a:p>
          <a:p>
            <a:pPr algn="ctr"/>
            <a:endParaRPr lang="en-GB" sz="1400" dirty="0">
              <a:solidFill>
                <a:schemeClr val="tx1"/>
              </a:solidFill>
              <a:latin typeface="Comic Sans MS" pitchFamily="66" charset="0"/>
            </a:endParaRPr>
          </a:p>
          <a:p>
            <a:pPr algn="ctr"/>
            <a:r>
              <a:rPr lang="en-GB" sz="1400" dirty="0">
                <a:solidFill>
                  <a:schemeClr val="tx1"/>
                </a:solidFill>
                <a:latin typeface="Comic Sans MS" pitchFamily="66" charset="0"/>
              </a:rPr>
              <a:t>This is because...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1" y="146364"/>
            <a:ext cx="5068229" cy="615277"/>
          </a:xfrm>
          <a:ln>
            <a:solidFill>
              <a:schemeClr val="tx1"/>
            </a:solidFill>
          </a:ln>
        </p:spPr>
        <p:txBody>
          <a:bodyPr>
            <a:noAutofit/>
          </a:bodyPr>
          <a:lstStyle/>
          <a:p>
            <a:pPr algn="ctr"/>
            <a:r>
              <a:rPr lang="en-US" sz="2400" dirty="0">
                <a:latin typeface="Comic Sans MS" panose="030F0902030302020204" pitchFamily="66" charset="0"/>
              </a:rPr>
              <a:t>Why do people say God does or does not exist?</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5498" y="146363"/>
            <a:ext cx="1547231" cy="615277"/>
          </a:xfrm>
          <a:prstGeom prst="rect">
            <a:avLst/>
          </a:prstGeom>
          <a:ln>
            <a:solidFill>
              <a:schemeClr val="tx1"/>
            </a:solidFill>
          </a:ln>
        </p:spPr>
      </p:pic>
      <p:sp>
        <p:nvSpPr>
          <p:cNvPr id="6" name="Content Placeholder 2"/>
          <p:cNvSpPr txBox="1">
            <a:spLocks/>
          </p:cNvSpPr>
          <p:nvPr/>
        </p:nvSpPr>
        <p:spPr>
          <a:xfrm>
            <a:off x="0" y="752770"/>
            <a:ext cx="6858000" cy="1188132"/>
          </a:xfrm>
          <a:prstGeom prst="rect">
            <a:avLst/>
          </a:prstGeom>
        </p:spPr>
        <p:txBody>
          <a:bodyPr>
            <a:normAutofit/>
          </a:bodyPr>
          <a:lstStyle/>
          <a:p>
            <a:pPr marL="171450" indent="-171450" defTabSz="685800">
              <a:lnSpc>
                <a:spcPct val="90000"/>
              </a:lnSpc>
              <a:spcBef>
                <a:spcPts val="750"/>
              </a:spcBef>
              <a:defRPr/>
            </a:pPr>
            <a:r>
              <a:rPr lang="en-GB" dirty="0">
                <a:latin typeface="Comic Sans MS" pitchFamily="66" charset="0"/>
              </a:rPr>
              <a:t>Why do people say God does or does not exist?  Come up with 6 reasons on each side.  You are going to divide your pie chart up to show how much you think each idea is responsible for the different beliefs.</a:t>
            </a:r>
          </a:p>
        </p:txBody>
      </p:sp>
      <p:sp>
        <p:nvSpPr>
          <p:cNvPr id="7" name="TextBox 6"/>
          <p:cNvSpPr txBox="1"/>
          <p:nvPr/>
        </p:nvSpPr>
        <p:spPr>
          <a:xfrm>
            <a:off x="0" y="1780785"/>
            <a:ext cx="3320988" cy="3693319"/>
          </a:xfrm>
          <a:prstGeom prst="rect">
            <a:avLst/>
          </a:prstGeom>
          <a:noFill/>
        </p:spPr>
        <p:txBody>
          <a:bodyPr wrap="square" rtlCol="0">
            <a:spAutoFit/>
          </a:bodyPr>
          <a:lstStyle/>
          <a:p>
            <a:pPr algn="ctr"/>
            <a:r>
              <a:rPr lang="en-GB" dirty="0">
                <a:solidFill>
                  <a:srgbClr val="FF0000"/>
                </a:solidFill>
                <a:latin typeface="Comic Sans MS" pitchFamily="66" charset="0"/>
              </a:rPr>
              <a:t>God IS real.</a:t>
            </a:r>
          </a:p>
          <a:p>
            <a:r>
              <a:rPr lang="en-GB" dirty="0">
                <a:latin typeface="Comic Sans MS" pitchFamily="66" charset="0"/>
              </a:rPr>
              <a:t>1.</a:t>
            </a:r>
          </a:p>
          <a:p>
            <a:endParaRPr lang="en-GB" dirty="0">
              <a:latin typeface="Comic Sans MS" pitchFamily="66" charset="0"/>
            </a:endParaRPr>
          </a:p>
          <a:p>
            <a:r>
              <a:rPr lang="en-GB" dirty="0">
                <a:latin typeface="Comic Sans MS" pitchFamily="66" charset="0"/>
              </a:rPr>
              <a:t>2.</a:t>
            </a:r>
          </a:p>
          <a:p>
            <a:endParaRPr lang="en-GB" dirty="0">
              <a:latin typeface="Comic Sans MS" pitchFamily="66" charset="0"/>
            </a:endParaRPr>
          </a:p>
          <a:p>
            <a:r>
              <a:rPr lang="en-GB" dirty="0">
                <a:latin typeface="Comic Sans MS" pitchFamily="66" charset="0"/>
              </a:rPr>
              <a:t>3.</a:t>
            </a:r>
          </a:p>
          <a:p>
            <a:endParaRPr lang="en-GB" dirty="0">
              <a:latin typeface="Comic Sans MS" pitchFamily="66" charset="0"/>
            </a:endParaRPr>
          </a:p>
          <a:p>
            <a:r>
              <a:rPr lang="en-GB" dirty="0">
                <a:latin typeface="Comic Sans MS" pitchFamily="66" charset="0"/>
              </a:rPr>
              <a:t>4.</a:t>
            </a:r>
          </a:p>
          <a:p>
            <a:endParaRPr lang="en-GB" dirty="0">
              <a:latin typeface="Comic Sans MS" pitchFamily="66" charset="0"/>
            </a:endParaRPr>
          </a:p>
          <a:p>
            <a:r>
              <a:rPr lang="en-GB" dirty="0">
                <a:latin typeface="Comic Sans MS" pitchFamily="66" charset="0"/>
              </a:rPr>
              <a:t>5.</a:t>
            </a:r>
          </a:p>
          <a:p>
            <a:endParaRPr lang="en-GB" dirty="0">
              <a:latin typeface="Comic Sans MS" pitchFamily="66" charset="0"/>
            </a:endParaRPr>
          </a:p>
          <a:p>
            <a:r>
              <a:rPr lang="en-GB" dirty="0">
                <a:latin typeface="Comic Sans MS" pitchFamily="66" charset="0"/>
              </a:rPr>
              <a:t>6.</a:t>
            </a:r>
          </a:p>
          <a:p>
            <a:pPr algn="ctr"/>
            <a:endParaRPr lang="en-GB" dirty="0">
              <a:latin typeface="Comic Sans MS" pitchFamily="66" charset="0"/>
            </a:endParaRPr>
          </a:p>
        </p:txBody>
      </p:sp>
      <p:sp>
        <p:nvSpPr>
          <p:cNvPr id="8" name="TextBox 7"/>
          <p:cNvSpPr txBox="1"/>
          <p:nvPr/>
        </p:nvSpPr>
        <p:spPr>
          <a:xfrm>
            <a:off x="3645024" y="1780920"/>
            <a:ext cx="3050958" cy="3693319"/>
          </a:xfrm>
          <a:prstGeom prst="rect">
            <a:avLst/>
          </a:prstGeom>
          <a:noFill/>
        </p:spPr>
        <p:txBody>
          <a:bodyPr wrap="square" rtlCol="0">
            <a:spAutoFit/>
          </a:bodyPr>
          <a:lstStyle/>
          <a:p>
            <a:pPr algn="ctr"/>
            <a:r>
              <a:rPr lang="en-GB" dirty="0">
                <a:solidFill>
                  <a:srgbClr val="FF0000"/>
                </a:solidFill>
                <a:latin typeface="Comic Sans MS" pitchFamily="66" charset="0"/>
              </a:rPr>
              <a:t>God IS NOT real.</a:t>
            </a:r>
          </a:p>
          <a:p>
            <a:r>
              <a:rPr lang="en-GB" dirty="0">
                <a:latin typeface="Comic Sans MS" pitchFamily="66" charset="0"/>
              </a:rPr>
              <a:t>1.</a:t>
            </a:r>
          </a:p>
          <a:p>
            <a:endParaRPr lang="en-GB" dirty="0">
              <a:latin typeface="Comic Sans MS" pitchFamily="66" charset="0"/>
            </a:endParaRPr>
          </a:p>
          <a:p>
            <a:r>
              <a:rPr lang="en-GB" dirty="0">
                <a:latin typeface="Comic Sans MS" pitchFamily="66" charset="0"/>
              </a:rPr>
              <a:t>2.</a:t>
            </a:r>
          </a:p>
          <a:p>
            <a:endParaRPr lang="en-GB" dirty="0">
              <a:latin typeface="Comic Sans MS" pitchFamily="66" charset="0"/>
            </a:endParaRPr>
          </a:p>
          <a:p>
            <a:r>
              <a:rPr lang="en-GB" dirty="0">
                <a:latin typeface="Comic Sans MS" pitchFamily="66" charset="0"/>
              </a:rPr>
              <a:t>3.</a:t>
            </a:r>
          </a:p>
          <a:p>
            <a:endParaRPr lang="en-GB" dirty="0">
              <a:latin typeface="Comic Sans MS" pitchFamily="66" charset="0"/>
            </a:endParaRPr>
          </a:p>
          <a:p>
            <a:r>
              <a:rPr lang="en-GB" dirty="0">
                <a:latin typeface="Comic Sans MS" pitchFamily="66" charset="0"/>
              </a:rPr>
              <a:t>4.</a:t>
            </a:r>
          </a:p>
          <a:p>
            <a:endParaRPr lang="en-GB" dirty="0">
              <a:latin typeface="Comic Sans MS" pitchFamily="66" charset="0"/>
            </a:endParaRPr>
          </a:p>
          <a:p>
            <a:r>
              <a:rPr lang="en-GB" dirty="0">
                <a:latin typeface="Comic Sans MS" pitchFamily="66" charset="0"/>
              </a:rPr>
              <a:t>5.</a:t>
            </a:r>
          </a:p>
          <a:p>
            <a:endParaRPr lang="en-GB" dirty="0">
              <a:latin typeface="Comic Sans MS" pitchFamily="66" charset="0"/>
            </a:endParaRPr>
          </a:p>
          <a:p>
            <a:r>
              <a:rPr lang="en-GB" dirty="0">
                <a:latin typeface="Comic Sans MS" pitchFamily="66" charset="0"/>
              </a:rPr>
              <a:t>6.</a:t>
            </a:r>
          </a:p>
          <a:p>
            <a:pPr algn="ctr"/>
            <a:endParaRPr lang="en-GB" dirty="0">
              <a:latin typeface="Comic Sans MS" pitchFamily="66" charset="0"/>
            </a:endParaRPr>
          </a:p>
        </p:txBody>
      </p:sp>
      <p:sp>
        <p:nvSpPr>
          <p:cNvPr id="2" name="Oval 1">
            <a:extLst>
              <a:ext uri="{FF2B5EF4-FFF2-40B4-BE49-F238E27FC236}">
                <a16:creationId xmlns:a16="http://schemas.microsoft.com/office/drawing/2014/main" id="{56178C0D-9FB8-4E0A-ABBB-EF6F22447948}"/>
              </a:ext>
            </a:extLst>
          </p:cNvPr>
          <p:cNvSpPr/>
          <p:nvPr/>
        </p:nvSpPr>
        <p:spPr>
          <a:xfrm>
            <a:off x="205260" y="5693410"/>
            <a:ext cx="2910468" cy="31346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FDF8F43-ED78-4884-BB2D-44C788A5FD2C}"/>
              </a:ext>
            </a:extLst>
          </p:cNvPr>
          <p:cNvSpPr/>
          <p:nvPr/>
        </p:nvSpPr>
        <p:spPr>
          <a:xfrm>
            <a:off x="3742274" y="5693410"/>
            <a:ext cx="2910468" cy="31346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638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1" y="231807"/>
            <a:ext cx="5068229" cy="615277"/>
          </a:xfrm>
          <a:ln>
            <a:solidFill>
              <a:schemeClr val="tx1"/>
            </a:solidFill>
          </a:ln>
        </p:spPr>
        <p:txBody>
          <a:bodyPr>
            <a:normAutofit/>
          </a:bodyPr>
          <a:lstStyle/>
          <a:p>
            <a:pPr algn="ctr"/>
            <a:r>
              <a:rPr lang="en-US" dirty="0">
                <a:latin typeface="Comic Sans MS" panose="030F0902030302020204" pitchFamily="66" charset="0"/>
              </a:rPr>
              <a:t>What is interpretation?</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310769" y="231807"/>
            <a:ext cx="1547231" cy="615277"/>
          </a:xfrm>
          <a:prstGeom prst="rect">
            <a:avLst/>
          </a:prstGeom>
          <a:ln>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82" y="847084"/>
            <a:ext cx="4754836" cy="2052087"/>
          </a:xfrm>
          <a:prstGeom prst="rect">
            <a:avLst/>
          </a:prstGeom>
        </p:spPr>
      </p:pic>
      <p:sp>
        <p:nvSpPr>
          <p:cNvPr id="7" name="TextBox 6"/>
          <p:cNvSpPr txBox="1"/>
          <p:nvPr/>
        </p:nvSpPr>
        <p:spPr>
          <a:xfrm>
            <a:off x="0" y="3055582"/>
            <a:ext cx="6858000" cy="5786199"/>
          </a:xfrm>
          <a:prstGeom prst="rect">
            <a:avLst/>
          </a:prstGeom>
          <a:noFill/>
        </p:spPr>
        <p:txBody>
          <a:bodyPr wrap="square" rtlCol="0">
            <a:spAutoFit/>
          </a:bodyPr>
          <a:lstStyle/>
          <a:p>
            <a:r>
              <a:rPr lang="en-GB" sz="1600" dirty="0">
                <a:latin typeface="Comic Sans MS" pitchFamily="66" charset="0"/>
              </a:rPr>
              <a:t>Interpretation in RE is where there are several possible meanings or answers to a question.  </a:t>
            </a:r>
          </a:p>
          <a:p>
            <a:endParaRPr lang="en-GB" sz="1600" dirty="0">
              <a:latin typeface="Comic Sans MS" pitchFamily="66" charset="0"/>
            </a:endParaRPr>
          </a:p>
          <a:p>
            <a:r>
              <a:rPr lang="en-GB" sz="1600" u="sng" dirty="0">
                <a:latin typeface="Comic Sans MS" pitchFamily="66" charset="0"/>
              </a:rPr>
              <a:t>How does this apply to proof and evidence?</a:t>
            </a:r>
          </a:p>
          <a:p>
            <a:r>
              <a:rPr lang="en-GB" sz="1600" dirty="0">
                <a:latin typeface="Comic Sans MS" pitchFamily="66" charset="0"/>
              </a:rPr>
              <a:t>Proof and evidence are different things.</a:t>
            </a:r>
          </a:p>
          <a:p>
            <a:endParaRPr lang="en-GB" sz="1600" dirty="0">
              <a:latin typeface="Comic Sans MS" pitchFamily="66" charset="0"/>
            </a:endParaRPr>
          </a:p>
          <a:p>
            <a:r>
              <a:rPr lang="en-GB" sz="1600" b="1" u="sng" dirty="0">
                <a:latin typeface="Comic Sans MS" pitchFamily="66" charset="0"/>
              </a:rPr>
              <a:t>Proof</a:t>
            </a:r>
            <a:r>
              <a:rPr lang="en-GB" sz="1600" dirty="0">
                <a:latin typeface="Comic Sans MS" pitchFamily="66" charset="0"/>
              </a:rPr>
              <a:t> is absolute and supports a theory becoming fact. </a:t>
            </a:r>
          </a:p>
          <a:p>
            <a:endParaRPr lang="en-GB" sz="1600" dirty="0">
              <a:latin typeface="Comic Sans MS" pitchFamily="66" charset="0"/>
            </a:endParaRPr>
          </a:p>
          <a:p>
            <a:r>
              <a:rPr lang="en-GB" sz="1600" b="1" u="sng" dirty="0">
                <a:latin typeface="Comic Sans MS" pitchFamily="66" charset="0"/>
              </a:rPr>
              <a:t>Evidence</a:t>
            </a:r>
            <a:r>
              <a:rPr lang="en-GB" sz="1600" dirty="0">
                <a:latin typeface="Comic Sans MS" pitchFamily="66" charset="0"/>
              </a:rPr>
              <a:t> is more of a suggestion and can be open to interpretation.  </a:t>
            </a:r>
          </a:p>
          <a:p>
            <a:endParaRPr lang="en-GB" sz="1600" dirty="0">
              <a:solidFill>
                <a:srgbClr val="FF0000"/>
              </a:solidFill>
              <a:latin typeface="Comic Sans MS" pitchFamily="66" charset="0"/>
            </a:endParaRPr>
          </a:p>
          <a:p>
            <a:r>
              <a:rPr lang="en-GB" sz="1600" dirty="0">
                <a:solidFill>
                  <a:srgbClr val="FF0000"/>
                </a:solidFill>
                <a:latin typeface="Comic Sans MS" pitchFamily="66" charset="0"/>
              </a:rPr>
              <a:t>When discussing beliefs about God it is more helpful to use the idea of evidence.  Why do you think this is?</a:t>
            </a:r>
          </a:p>
          <a:p>
            <a:endParaRPr lang="en-GB" sz="1600" dirty="0">
              <a:solidFill>
                <a:srgbClr val="FF0000"/>
              </a:solidFill>
              <a:latin typeface="Comic Sans MS" pitchFamily="66" charset="0"/>
            </a:endParaRPr>
          </a:p>
          <a:p>
            <a:endParaRPr lang="en-GB" sz="1600" dirty="0">
              <a:solidFill>
                <a:srgbClr val="FF0000"/>
              </a:solidFill>
              <a:latin typeface="Comic Sans MS" pitchFamily="66" charset="0"/>
            </a:endParaRPr>
          </a:p>
          <a:p>
            <a:endParaRPr lang="en-GB" sz="1600" dirty="0">
              <a:solidFill>
                <a:srgbClr val="FF0000"/>
              </a:solidFill>
              <a:latin typeface="Comic Sans MS" pitchFamily="66" charset="0"/>
            </a:endParaRPr>
          </a:p>
          <a:p>
            <a:r>
              <a:rPr lang="en-GB" sz="1600" dirty="0">
                <a:solidFill>
                  <a:srgbClr val="FF0000"/>
                </a:solidFill>
                <a:latin typeface="Comic Sans MS" pitchFamily="66" charset="0"/>
              </a:rPr>
              <a:t>How can interpretation lead to different viewpoints about a belief in God?</a:t>
            </a:r>
          </a:p>
          <a:p>
            <a:endParaRPr lang="en-GB" sz="1600" dirty="0">
              <a:solidFill>
                <a:srgbClr val="FF0000"/>
              </a:solidFill>
              <a:latin typeface="Comic Sans MS" pitchFamily="66" charset="0"/>
            </a:endParaRPr>
          </a:p>
          <a:p>
            <a:endParaRPr lang="en-GB" sz="1600" dirty="0">
              <a:solidFill>
                <a:srgbClr val="FF0000"/>
              </a:solidFill>
              <a:latin typeface="Comic Sans MS" pitchFamily="66" charset="0"/>
            </a:endParaRPr>
          </a:p>
          <a:p>
            <a:endParaRPr lang="en-GB" sz="1600" dirty="0">
              <a:solidFill>
                <a:srgbClr val="FF0000"/>
              </a:solidFill>
              <a:latin typeface="Comic Sans MS" pitchFamily="66" charset="0"/>
            </a:endParaRPr>
          </a:p>
          <a:p>
            <a:r>
              <a:rPr lang="en-GB" sz="1600" dirty="0">
                <a:solidFill>
                  <a:srgbClr val="FF0000"/>
                </a:solidFill>
                <a:latin typeface="Comic Sans MS" pitchFamily="66" charset="0"/>
              </a:rPr>
              <a:t>Can something be true for one person and not for another?  Give an example.</a:t>
            </a:r>
          </a:p>
          <a:p>
            <a:endParaRPr lang="en-GB" dirty="0">
              <a:solidFill>
                <a:srgbClr val="FF0000"/>
              </a:solidFill>
              <a:latin typeface="Comic Sans MS" pitchFamily="66" charset="0"/>
            </a:endParaRPr>
          </a:p>
        </p:txBody>
      </p:sp>
    </p:spTree>
    <p:extLst>
      <p:ext uri="{BB962C8B-B14F-4D97-AF65-F5344CB8AC3E}">
        <p14:creationId xmlns:p14="http://schemas.microsoft.com/office/powerpoint/2010/main" val="264055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1" y="213272"/>
            <a:ext cx="5068229" cy="615277"/>
          </a:xfrm>
          <a:ln>
            <a:solidFill>
              <a:schemeClr val="tx1"/>
            </a:solidFill>
          </a:ln>
        </p:spPr>
        <p:txBody>
          <a:bodyPr>
            <a:normAutofit fontScale="90000"/>
          </a:bodyPr>
          <a:lstStyle/>
          <a:p>
            <a:pPr algn="ctr"/>
            <a:r>
              <a:rPr lang="en-US" sz="2700" dirty="0">
                <a:latin typeface="Comic Sans MS" panose="030F0902030302020204" pitchFamily="66" charset="0"/>
              </a:rPr>
              <a:t>Who believes what about God?</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5498" y="213271"/>
            <a:ext cx="1547231" cy="615277"/>
          </a:xfrm>
          <a:prstGeom prst="rect">
            <a:avLst/>
          </a:prstGeom>
          <a:ln>
            <a:solidFill>
              <a:schemeClr val="tx1"/>
            </a:solidFill>
          </a:ln>
        </p:spPr>
      </p:pic>
      <p:sp>
        <p:nvSpPr>
          <p:cNvPr id="6" name="Content Placeholder 2"/>
          <p:cNvSpPr txBox="1">
            <a:spLocks/>
          </p:cNvSpPr>
          <p:nvPr/>
        </p:nvSpPr>
        <p:spPr>
          <a:xfrm>
            <a:off x="75271" y="942645"/>
            <a:ext cx="6782729" cy="8201355"/>
          </a:xfrm>
          <a:prstGeom prst="rect">
            <a:avLst/>
          </a:prstGeom>
        </p:spPr>
        <p:txBody>
          <a:bodyPr>
            <a:normAutofit/>
          </a:bodyPr>
          <a:lstStyle/>
          <a:p>
            <a:pPr marL="171450" indent="-171450" defTabSz="685800">
              <a:lnSpc>
                <a:spcPct val="90000"/>
              </a:lnSpc>
              <a:spcBef>
                <a:spcPts val="750"/>
              </a:spcBef>
              <a:buFont typeface="Arial" panose="020B0604020202020204" pitchFamily="34" charset="0"/>
              <a:buChar char="•"/>
              <a:defRPr/>
            </a:pPr>
            <a:r>
              <a:rPr lang="en-GB" sz="2100" dirty="0">
                <a:latin typeface="Comic Sans MS" panose="030F0702030302020204" pitchFamily="66" charset="0"/>
              </a:rPr>
              <a:t>There are several different positions that have different viewpoints on the existence of God – what do you think their positions are?</a:t>
            </a:r>
          </a:p>
          <a:p>
            <a:pPr marL="171450" indent="-171450" defTabSz="685800">
              <a:lnSpc>
                <a:spcPct val="90000"/>
              </a:lnSpc>
              <a:spcBef>
                <a:spcPts val="750"/>
              </a:spcBef>
              <a:buFont typeface="Arial" panose="020B0604020202020204" pitchFamily="34" charset="0"/>
              <a:buChar char="•"/>
              <a:defRPr/>
            </a:pPr>
            <a:endParaRPr lang="en-GB" sz="2100" dirty="0">
              <a:latin typeface="Comic Sans MS" panose="030F0702030302020204" pitchFamily="66" charset="0"/>
            </a:endParaRPr>
          </a:p>
          <a:p>
            <a:pPr marL="171450" indent="-171450" defTabSz="685800">
              <a:lnSpc>
                <a:spcPct val="90000"/>
              </a:lnSpc>
              <a:spcBef>
                <a:spcPts val="750"/>
              </a:spcBef>
              <a:buFont typeface="Arial" panose="020B0604020202020204" pitchFamily="34" charset="0"/>
              <a:buChar char="•"/>
              <a:defRPr/>
            </a:pPr>
            <a:r>
              <a:rPr lang="en-GB" sz="2100" dirty="0">
                <a:latin typeface="Comic Sans MS" panose="030F0702030302020204" pitchFamily="66" charset="0"/>
              </a:rPr>
              <a:t>They need to use evidence to demonstrate their world view. </a:t>
            </a:r>
          </a:p>
          <a:p>
            <a:pPr marL="171450" indent="-171450" defTabSz="685800">
              <a:lnSpc>
                <a:spcPct val="90000"/>
              </a:lnSpc>
              <a:spcBef>
                <a:spcPts val="750"/>
              </a:spcBef>
              <a:buFont typeface="Arial" panose="020B0604020202020204" pitchFamily="34" charset="0"/>
              <a:buChar char="•"/>
              <a:defRPr/>
            </a:pPr>
            <a:endParaRPr lang="en-GB" sz="2100" dirty="0">
              <a:latin typeface="Comic Sans MS" panose="030F0702030302020204" pitchFamily="66" charset="0"/>
            </a:endParaRPr>
          </a:p>
          <a:p>
            <a:pPr marL="171450" indent="-171450" defTabSz="685800">
              <a:lnSpc>
                <a:spcPct val="90000"/>
              </a:lnSpc>
              <a:spcBef>
                <a:spcPts val="750"/>
              </a:spcBef>
              <a:buFont typeface="Arial" panose="020B0604020202020204" pitchFamily="34" charset="0"/>
              <a:buChar char="•"/>
              <a:defRPr/>
            </a:pPr>
            <a:r>
              <a:rPr lang="en-GB" sz="2100" dirty="0">
                <a:latin typeface="Comic Sans MS" panose="030F0702030302020204" pitchFamily="66" charset="0"/>
              </a:rPr>
              <a:t>Write a definition of each word in your book and give an example of something they might use as evidence for their viewpoint.</a:t>
            </a:r>
          </a:p>
          <a:p>
            <a:pPr marL="171450" indent="-171450" defTabSz="685800">
              <a:lnSpc>
                <a:spcPct val="90000"/>
              </a:lnSpc>
              <a:spcBef>
                <a:spcPts val="750"/>
              </a:spcBef>
              <a:buFont typeface="Arial" panose="020B0604020202020204" pitchFamily="34" charset="0"/>
              <a:buChar char="•"/>
              <a:defRPr/>
            </a:pPr>
            <a:endParaRPr lang="en-GB" sz="2100" dirty="0">
              <a:latin typeface="Comic Sans MS" panose="030F0702030302020204" pitchFamily="66" charset="0"/>
            </a:endParaRPr>
          </a:p>
          <a:p>
            <a:pPr marL="171450" indent="-171450" defTabSz="685800">
              <a:lnSpc>
                <a:spcPct val="90000"/>
              </a:lnSpc>
              <a:spcBef>
                <a:spcPts val="750"/>
              </a:spcBef>
              <a:buFont typeface="Arial" panose="020B0604020202020204" pitchFamily="34" charset="0"/>
              <a:buChar char="•"/>
              <a:defRPr/>
            </a:pPr>
            <a:r>
              <a:rPr lang="en-GB" sz="2100" dirty="0">
                <a:latin typeface="Comic Sans MS" panose="030F0702030302020204" pitchFamily="66" charset="0"/>
              </a:rPr>
              <a:t>Theists </a:t>
            </a:r>
          </a:p>
          <a:p>
            <a:pPr defTabSz="685800">
              <a:lnSpc>
                <a:spcPct val="90000"/>
              </a:lnSpc>
              <a:spcBef>
                <a:spcPts val="750"/>
              </a:spcBef>
              <a:defRPr/>
            </a:pPr>
            <a:endParaRPr lang="en-GB" sz="2100" dirty="0">
              <a:latin typeface="Comic Sans MS" panose="030F0702030302020204" pitchFamily="66" charset="0"/>
            </a:endParaRPr>
          </a:p>
          <a:p>
            <a:pPr marL="171450" indent="-171450" defTabSz="685800">
              <a:lnSpc>
                <a:spcPct val="90000"/>
              </a:lnSpc>
              <a:spcBef>
                <a:spcPts val="750"/>
              </a:spcBef>
              <a:buFont typeface="Arial" panose="020B0604020202020204" pitchFamily="34" charset="0"/>
              <a:buChar char="•"/>
              <a:defRPr/>
            </a:pPr>
            <a:endParaRPr lang="en-GB" sz="2100" dirty="0">
              <a:latin typeface="Comic Sans MS" panose="030F0702030302020204" pitchFamily="66" charset="0"/>
            </a:endParaRPr>
          </a:p>
          <a:p>
            <a:pPr marL="171450" indent="-171450" defTabSz="685800">
              <a:lnSpc>
                <a:spcPct val="90000"/>
              </a:lnSpc>
              <a:spcBef>
                <a:spcPts val="750"/>
              </a:spcBef>
              <a:buFont typeface="Arial" panose="020B0604020202020204" pitchFamily="34" charset="0"/>
              <a:buChar char="•"/>
              <a:defRPr/>
            </a:pPr>
            <a:r>
              <a:rPr lang="en-GB" sz="2100" dirty="0">
                <a:latin typeface="Comic Sans MS" panose="030F0702030302020204" pitchFamily="66" charset="0"/>
              </a:rPr>
              <a:t>Atheists </a:t>
            </a:r>
          </a:p>
          <a:p>
            <a:pPr marL="171450" indent="-171450" defTabSz="685800">
              <a:lnSpc>
                <a:spcPct val="90000"/>
              </a:lnSpc>
              <a:spcBef>
                <a:spcPts val="750"/>
              </a:spcBef>
              <a:buFont typeface="Arial" panose="020B0604020202020204" pitchFamily="34" charset="0"/>
              <a:buChar char="•"/>
              <a:defRPr/>
            </a:pPr>
            <a:endParaRPr lang="en-GB" sz="2100" dirty="0">
              <a:latin typeface="Comic Sans MS" panose="030F0702030302020204" pitchFamily="66" charset="0"/>
            </a:endParaRPr>
          </a:p>
          <a:p>
            <a:pPr defTabSz="685800">
              <a:lnSpc>
                <a:spcPct val="90000"/>
              </a:lnSpc>
              <a:spcBef>
                <a:spcPts val="750"/>
              </a:spcBef>
              <a:defRPr/>
            </a:pPr>
            <a:endParaRPr lang="en-GB" sz="2100" dirty="0">
              <a:latin typeface="Comic Sans MS" panose="030F0702030302020204" pitchFamily="66" charset="0"/>
            </a:endParaRPr>
          </a:p>
          <a:p>
            <a:pPr marL="171450" indent="-171450" defTabSz="685800">
              <a:lnSpc>
                <a:spcPct val="90000"/>
              </a:lnSpc>
              <a:spcBef>
                <a:spcPts val="750"/>
              </a:spcBef>
              <a:buFont typeface="Arial" panose="020B0604020202020204" pitchFamily="34" charset="0"/>
              <a:buChar char="•"/>
              <a:defRPr/>
            </a:pPr>
            <a:r>
              <a:rPr lang="en-GB" sz="2100" dirty="0">
                <a:latin typeface="Comic Sans MS" panose="030F0702030302020204" pitchFamily="66" charset="0"/>
              </a:rPr>
              <a:t>Agnostics. </a:t>
            </a:r>
          </a:p>
          <a:p>
            <a:pPr marL="171450" indent="-171450" defTabSz="685800">
              <a:lnSpc>
                <a:spcPct val="90000"/>
              </a:lnSpc>
              <a:spcBef>
                <a:spcPts val="750"/>
              </a:spcBef>
              <a:buFont typeface="Arial" panose="020B0604020202020204" pitchFamily="34" charset="0"/>
              <a:buChar char="•"/>
              <a:defRPr/>
            </a:pPr>
            <a:endParaRPr lang="en-GB" sz="2100" dirty="0">
              <a:latin typeface="Comic Sans MS" panose="030F0702030302020204" pitchFamily="66" charset="0"/>
            </a:endParaRPr>
          </a:p>
          <a:p>
            <a:pPr marL="171450" indent="-171450" defTabSz="685800">
              <a:lnSpc>
                <a:spcPct val="90000"/>
              </a:lnSpc>
              <a:spcBef>
                <a:spcPts val="750"/>
              </a:spcBef>
              <a:buFont typeface="Arial" panose="020B0604020202020204" pitchFamily="34" charset="0"/>
              <a:buChar char="•"/>
              <a:defRPr/>
            </a:pPr>
            <a:endParaRPr lang="en-GB" sz="2100" dirty="0">
              <a:latin typeface="Comic Sans MS" panose="030F0702030302020204" pitchFamily="66" charset="0"/>
            </a:endParaRPr>
          </a:p>
          <a:p>
            <a:pPr marL="171450" indent="-171450" defTabSz="685800">
              <a:lnSpc>
                <a:spcPct val="90000"/>
              </a:lnSpc>
              <a:spcBef>
                <a:spcPts val="750"/>
              </a:spcBef>
              <a:buFont typeface="Arial" panose="020B0604020202020204" pitchFamily="34" charset="0"/>
              <a:buChar char="•"/>
              <a:defRPr/>
            </a:pPr>
            <a:endParaRPr lang="en-GB" sz="2100" dirty="0">
              <a:latin typeface="Comic Sans MS" panose="030F0702030302020204" pitchFamily="66" charset="0"/>
            </a:endParaRPr>
          </a:p>
        </p:txBody>
      </p:sp>
    </p:spTree>
    <p:extLst>
      <p:ext uri="{BB962C8B-B14F-4D97-AF65-F5344CB8AC3E}">
        <p14:creationId xmlns:p14="http://schemas.microsoft.com/office/powerpoint/2010/main" val="2994195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0" y="135209"/>
            <a:ext cx="5068229" cy="615277"/>
          </a:xfrm>
          <a:ln>
            <a:solidFill>
              <a:schemeClr val="tx1"/>
            </a:solidFill>
          </a:ln>
        </p:spPr>
        <p:txBody>
          <a:bodyPr>
            <a:noAutofit/>
          </a:bodyPr>
          <a:lstStyle/>
          <a:p>
            <a:pPr algn="ctr"/>
            <a:r>
              <a:rPr lang="en-US" sz="2400" dirty="0">
                <a:latin typeface="Comic Sans MS" panose="030F0902030302020204" pitchFamily="66" charset="0"/>
              </a:rPr>
              <a:t>Lesson 2: Why do Muslims believe in God?</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02044" y="135208"/>
            <a:ext cx="1547231" cy="615277"/>
          </a:xfrm>
          <a:prstGeom prst="rect">
            <a:avLst/>
          </a:prstGeom>
          <a:ln>
            <a:solidFill>
              <a:schemeClr val="tx1"/>
            </a:solidFill>
          </a:ln>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118" y="1041389"/>
            <a:ext cx="2670222" cy="288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290" y="1041389"/>
            <a:ext cx="1785938"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Image result for pillars of isla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660" y="2675317"/>
            <a:ext cx="2888047" cy="149517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2E10419D-FCEC-40A2-8781-9D488D908AE4}"/>
              </a:ext>
            </a:extLst>
          </p:cNvPr>
          <p:cNvSpPr/>
          <p:nvPr/>
        </p:nvSpPr>
        <p:spPr>
          <a:xfrm>
            <a:off x="1968228" y="5932449"/>
            <a:ext cx="2960611" cy="1694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omic Sans MS" panose="030F0702030302020204" pitchFamily="66" charset="0"/>
              </a:rPr>
              <a:t>What do you already know about Muslims? </a:t>
            </a:r>
          </a:p>
        </p:txBody>
      </p:sp>
    </p:spTree>
    <p:extLst>
      <p:ext uri="{BB962C8B-B14F-4D97-AF65-F5344CB8AC3E}">
        <p14:creationId xmlns:p14="http://schemas.microsoft.com/office/powerpoint/2010/main" val="109006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1" y="135213"/>
            <a:ext cx="5068229" cy="615277"/>
          </a:xfrm>
          <a:ln>
            <a:solidFill>
              <a:schemeClr val="tx1"/>
            </a:solidFill>
          </a:ln>
        </p:spPr>
        <p:txBody>
          <a:bodyPr>
            <a:noAutofit/>
          </a:bodyPr>
          <a:lstStyle/>
          <a:p>
            <a:pPr algn="ctr"/>
            <a:r>
              <a:rPr lang="en-US" sz="2400" dirty="0">
                <a:latin typeface="Comic Sans MS" panose="030F0902030302020204" pitchFamily="66" charset="0"/>
              </a:rPr>
              <a:t>What is the Kalam argument?</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3"/>
          <a:stretch>
            <a:fillRect/>
          </a:stretch>
        </p:blipFill>
        <p:spPr>
          <a:xfrm>
            <a:off x="5235498" y="135212"/>
            <a:ext cx="1547231" cy="615277"/>
          </a:xfrm>
          <a:prstGeom prst="rect">
            <a:avLst/>
          </a:prstGeom>
          <a:ln>
            <a:solidFill>
              <a:schemeClr val="tx1"/>
            </a:solidFill>
          </a:ln>
        </p:spPr>
      </p:pic>
      <p:sp>
        <p:nvSpPr>
          <p:cNvPr id="6" name="Rounded Rectangle 5"/>
          <p:cNvSpPr/>
          <p:nvPr/>
        </p:nvSpPr>
        <p:spPr>
          <a:xfrm>
            <a:off x="4843462" y="7695701"/>
            <a:ext cx="1939267" cy="13858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2"/>
                </a:solidFill>
                <a:latin typeface="Comic Sans MS" pitchFamily="66" charset="0"/>
              </a:rPr>
              <a:t>Everything that has a beginning of its existence has a cause of its existence.</a:t>
            </a:r>
            <a:endParaRPr lang="en-GB" sz="1500" dirty="0">
              <a:latin typeface="Comic Sans MS" pitchFamily="66" charset="0"/>
            </a:endParaRPr>
          </a:p>
        </p:txBody>
      </p:sp>
      <p:sp>
        <p:nvSpPr>
          <p:cNvPr id="7" name="Rounded Rectangle 6"/>
          <p:cNvSpPr/>
          <p:nvPr/>
        </p:nvSpPr>
        <p:spPr>
          <a:xfrm>
            <a:off x="5014912" y="5647744"/>
            <a:ext cx="1843088" cy="127158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The universe has a beginning of its existence </a:t>
            </a:r>
          </a:p>
        </p:txBody>
      </p:sp>
      <p:sp>
        <p:nvSpPr>
          <p:cNvPr id="8" name="Rounded Rectangle 7"/>
          <p:cNvSpPr/>
          <p:nvPr/>
        </p:nvSpPr>
        <p:spPr>
          <a:xfrm>
            <a:off x="75271" y="3988613"/>
            <a:ext cx="2100263" cy="111917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latin typeface="Comic Sans MS" pitchFamily="66" charset="0"/>
              </a:rPr>
              <a:t>The universe has a cause of its existence.</a:t>
            </a:r>
            <a:endParaRPr lang="en-GB" dirty="0">
              <a:latin typeface="Comic Sans MS" pitchFamily="66" charset="0"/>
            </a:endParaRPr>
          </a:p>
        </p:txBody>
      </p:sp>
      <p:sp>
        <p:nvSpPr>
          <p:cNvPr id="9" name="Rounded Rectangle 8"/>
          <p:cNvSpPr/>
          <p:nvPr/>
        </p:nvSpPr>
        <p:spPr>
          <a:xfrm>
            <a:off x="44018" y="7914481"/>
            <a:ext cx="2511885" cy="1229519"/>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Comic Sans MS" pitchFamily="66" charset="0"/>
              </a:rPr>
              <a:t>If the universe has a cause of its existence then that cause is God, a being without beginning or end</a:t>
            </a:r>
          </a:p>
        </p:txBody>
      </p:sp>
      <p:sp>
        <p:nvSpPr>
          <p:cNvPr id="11" name="Rounded Rectangle 10"/>
          <p:cNvSpPr/>
          <p:nvPr/>
        </p:nvSpPr>
        <p:spPr>
          <a:xfrm>
            <a:off x="179611" y="5888235"/>
            <a:ext cx="1548992" cy="39530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itchFamily="66" charset="0"/>
              </a:rPr>
              <a:t>Therefore...</a:t>
            </a:r>
          </a:p>
        </p:txBody>
      </p:sp>
      <p:sp>
        <p:nvSpPr>
          <p:cNvPr id="12" name="Rounded Rectangle 11"/>
          <p:cNvSpPr/>
          <p:nvPr/>
        </p:nvSpPr>
        <p:spPr>
          <a:xfrm>
            <a:off x="4185366" y="4056222"/>
            <a:ext cx="2100263" cy="10858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itchFamily="66" charset="0"/>
              </a:rPr>
              <a:t>Therefore we must conclude that God exists</a:t>
            </a:r>
          </a:p>
        </p:txBody>
      </p:sp>
      <p:sp>
        <p:nvSpPr>
          <p:cNvPr id="13" name="TextBox 12"/>
          <p:cNvSpPr txBox="1"/>
          <p:nvPr/>
        </p:nvSpPr>
        <p:spPr>
          <a:xfrm>
            <a:off x="1728603" y="5446509"/>
            <a:ext cx="3219199" cy="2031325"/>
          </a:xfrm>
          <a:prstGeom prst="rect">
            <a:avLst/>
          </a:prstGeom>
          <a:noFill/>
        </p:spPr>
        <p:txBody>
          <a:bodyPr wrap="square" rtlCol="0">
            <a:spAutoFit/>
          </a:bodyPr>
          <a:lstStyle/>
          <a:p>
            <a:pPr algn="ctr"/>
            <a:r>
              <a:rPr lang="en-GB" dirty="0">
                <a:latin typeface="Comic Sans MS" pitchFamily="66" charset="0"/>
              </a:rPr>
              <a:t>Create a flow chart showing the correct order of the statements in the </a:t>
            </a:r>
            <a:r>
              <a:rPr lang="en-GB" dirty="0" err="1">
                <a:latin typeface="Comic Sans MS" pitchFamily="66" charset="0"/>
              </a:rPr>
              <a:t>Kalam</a:t>
            </a:r>
            <a:r>
              <a:rPr lang="en-GB" dirty="0">
                <a:latin typeface="Comic Sans MS" pitchFamily="66" charset="0"/>
              </a:rPr>
              <a:t> argument.</a:t>
            </a:r>
          </a:p>
          <a:p>
            <a:pPr algn="ctr"/>
            <a:r>
              <a:rPr lang="en-GB" dirty="0">
                <a:solidFill>
                  <a:srgbClr val="FF0000"/>
                </a:solidFill>
                <a:latin typeface="Comic Sans MS" pitchFamily="66" charset="0"/>
              </a:rPr>
              <a:t>Challenge: what are the strengths/weaknesses of this argument</a:t>
            </a:r>
          </a:p>
        </p:txBody>
      </p:sp>
      <p:sp>
        <p:nvSpPr>
          <p:cNvPr id="14" name="Content Placeholder 2">
            <a:extLst>
              <a:ext uri="{FF2B5EF4-FFF2-40B4-BE49-F238E27FC236}">
                <a16:creationId xmlns:a16="http://schemas.microsoft.com/office/drawing/2014/main" id="{EB2B8E6F-007D-478A-899E-1FA0E220CE88}"/>
              </a:ext>
            </a:extLst>
          </p:cNvPr>
          <p:cNvSpPr txBox="1">
            <a:spLocks/>
          </p:cNvSpPr>
          <p:nvPr/>
        </p:nvSpPr>
        <p:spPr>
          <a:xfrm>
            <a:off x="44017" y="1382751"/>
            <a:ext cx="6738711" cy="1683833"/>
          </a:xfrm>
          <a:prstGeom prst="rect">
            <a:avLst/>
          </a:prstGeom>
        </p:spPr>
        <p:txBody>
          <a:bodyPr/>
          <a:lstStyle/>
          <a:p>
            <a:pPr marL="171450" indent="-171450" defTabSz="685800">
              <a:lnSpc>
                <a:spcPct val="90000"/>
              </a:lnSpc>
              <a:spcBef>
                <a:spcPts val="750"/>
              </a:spcBef>
              <a:buFont typeface="Arial" panose="020B0604020202020204" pitchFamily="34" charset="0"/>
              <a:buChar char="•"/>
              <a:defRPr/>
            </a:pPr>
            <a:r>
              <a:rPr lang="en-GB" sz="2100" dirty="0">
                <a:latin typeface="Comic Sans MS" pitchFamily="66" charset="0"/>
              </a:rPr>
              <a:t>Started with Aristotle and is also known as the Cosmological argument. </a:t>
            </a:r>
          </a:p>
          <a:p>
            <a:pPr marL="171450" indent="-171450" defTabSz="685800">
              <a:lnSpc>
                <a:spcPct val="90000"/>
              </a:lnSpc>
              <a:spcBef>
                <a:spcPts val="750"/>
              </a:spcBef>
              <a:buFont typeface="Arial" panose="020B0604020202020204" pitchFamily="34" charset="0"/>
              <a:buChar char="•"/>
              <a:defRPr/>
            </a:pPr>
            <a:r>
              <a:rPr lang="en-GB" sz="2100" dirty="0">
                <a:latin typeface="Comic Sans MS" pitchFamily="66" charset="0"/>
              </a:rPr>
              <a:t>It is used by Jewish people, Christians and Muslims. </a:t>
            </a:r>
          </a:p>
          <a:p>
            <a:pPr marL="171450" indent="-171450" defTabSz="685800">
              <a:lnSpc>
                <a:spcPct val="90000"/>
              </a:lnSpc>
              <a:spcBef>
                <a:spcPts val="750"/>
              </a:spcBef>
              <a:buFont typeface="Arial" panose="020B0604020202020204" pitchFamily="34" charset="0"/>
              <a:buChar char="•"/>
              <a:defRPr/>
            </a:pPr>
            <a:r>
              <a:rPr lang="en-GB" sz="2100" dirty="0">
                <a:latin typeface="Comic Sans MS" pitchFamily="66" charset="0"/>
              </a:rPr>
              <a:t>Some Muslims use this argument as one of the ways they can prove God exists. </a:t>
            </a:r>
          </a:p>
          <a:p>
            <a:pPr marL="171450" indent="-171450" defTabSz="685800">
              <a:lnSpc>
                <a:spcPct val="90000"/>
              </a:lnSpc>
              <a:spcBef>
                <a:spcPts val="750"/>
              </a:spcBef>
              <a:buFont typeface="Arial" panose="020B0604020202020204" pitchFamily="34" charset="0"/>
              <a:buChar char="•"/>
              <a:defRPr/>
            </a:pPr>
            <a:endParaRPr lang="en-GB" sz="2100" dirty="0">
              <a:latin typeface="Comic Sans MS" pitchFamily="66" charset="0"/>
            </a:endParaRPr>
          </a:p>
        </p:txBody>
      </p:sp>
    </p:spTree>
    <p:extLst>
      <p:ext uri="{BB962C8B-B14F-4D97-AF65-F5344CB8AC3E}">
        <p14:creationId xmlns:p14="http://schemas.microsoft.com/office/powerpoint/2010/main" val="145886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1" y="79460"/>
            <a:ext cx="5068229" cy="615277"/>
          </a:xfrm>
          <a:ln>
            <a:solidFill>
              <a:schemeClr val="tx1"/>
            </a:solidFill>
          </a:ln>
        </p:spPr>
        <p:txBody>
          <a:bodyPr>
            <a:normAutofit/>
          </a:bodyPr>
          <a:lstStyle/>
          <a:p>
            <a:pPr algn="ctr"/>
            <a:r>
              <a:rPr lang="en-US" dirty="0">
                <a:latin typeface="Comic Sans MS" panose="030F0902030302020204" pitchFamily="66" charset="0"/>
              </a:rPr>
              <a:t>The </a:t>
            </a:r>
            <a:r>
              <a:rPr lang="en-US" dirty="0" err="1">
                <a:latin typeface="Comic Sans MS" panose="030F0902030302020204" pitchFamily="66" charset="0"/>
              </a:rPr>
              <a:t>Kalam</a:t>
            </a:r>
            <a:r>
              <a:rPr lang="en-US" dirty="0">
                <a:latin typeface="Comic Sans MS" panose="030F0902030302020204" pitchFamily="66" charset="0"/>
              </a:rPr>
              <a:t> argument</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5498" y="79459"/>
            <a:ext cx="1547231" cy="615277"/>
          </a:xfrm>
          <a:prstGeom prst="rect">
            <a:avLst/>
          </a:prstGeom>
          <a:ln>
            <a:solidFill>
              <a:schemeClr val="tx1"/>
            </a:solidFill>
          </a:ln>
        </p:spPr>
      </p:pic>
      <p:sp>
        <p:nvSpPr>
          <p:cNvPr id="6" name="Rounded Rectangle 5"/>
          <p:cNvSpPr/>
          <p:nvPr/>
        </p:nvSpPr>
        <p:spPr>
          <a:xfrm>
            <a:off x="37747" y="890014"/>
            <a:ext cx="1939267" cy="13858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2"/>
                </a:solidFill>
                <a:latin typeface="Comic Sans MS" pitchFamily="66" charset="0"/>
              </a:rPr>
              <a:t>Everything that has a beginning of its existence has a cause of its existence.</a:t>
            </a:r>
            <a:endParaRPr lang="en-GB" sz="1500" dirty="0">
              <a:latin typeface="Comic Sans MS" pitchFamily="66" charset="0"/>
            </a:endParaRPr>
          </a:p>
        </p:txBody>
      </p:sp>
      <p:sp>
        <p:nvSpPr>
          <p:cNvPr id="7" name="Rounded Rectangle 6"/>
          <p:cNvSpPr/>
          <p:nvPr/>
        </p:nvSpPr>
        <p:spPr>
          <a:xfrm>
            <a:off x="2620171" y="1004314"/>
            <a:ext cx="1843088" cy="127158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The universe has a beginning of its existence </a:t>
            </a:r>
          </a:p>
        </p:txBody>
      </p:sp>
      <p:sp>
        <p:nvSpPr>
          <p:cNvPr id="8" name="Rounded Rectangle 7"/>
          <p:cNvSpPr/>
          <p:nvPr/>
        </p:nvSpPr>
        <p:spPr>
          <a:xfrm>
            <a:off x="5143500" y="3297480"/>
            <a:ext cx="1714500" cy="1252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latin typeface="Comic Sans MS" pitchFamily="66" charset="0"/>
              </a:rPr>
              <a:t>The universe has a cause of its existence.</a:t>
            </a:r>
            <a:endParaRPr lang="en-GB" dirty="0">
              <a:latin typeface="Comic Sans MS" pitchFamily="66" charset="0"/>
            </a:endParaRPr>
          </a:p>
        </p:txBody>
      </p:sp>
      <p:sp>
        <p:nvSpPr>
          <p:cNvPr id="9" name="Rounded Rectangle 8"/>
          <p:cNvSpPr/>
          <p:nvPr/>
        </p:nvSpPr>
        <p:spPr>
          <a:xfrm>
            <a:off x="2523992" y="3164123"/>
            <a:ext cx="1939267" cy="1385888"/>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Comic Sans MS" pitchFamily="66" charset="0"/>
              </a:rPr>
              <a:t>If the universe has a cause of its existence then that cause is God, a being without beginning or end</a:t>
            </a:r>
          </a:p>
        </p:txBody>
      </p:sp>
      <p:sp>
        <p:nvSpPr>
          <p:cNvPr id="11" name="Rounded Rectangle 10"/>
          <p:cNvSpPr/>
          <p:nvPr/>
        </p:nvSpPr>
        <p:spPr>
          <a:xfrm>
            <a:off x="5235497" y="1269245"/>
            <a:ext cx="1514219" cy="39530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itchFamily="66" charset="0"/>
              </a:rPr>
              <a:t>Therefore...</a:t>
            </a:r>
          </a:p>
        </p:txBody>
      </p:sp>
      <p:sp>
        <p:nvSpPr>
          <p:cNvPr id="12" name="Rounded Rectangle 11"/>
          <p:cNvSpPr/>
          <p:nvPr/>
        </p:nvSpPr>
        <p:spPr>
          <a:xfrm>
            <a:off x="0" y="3164123"/>
            <a:ext cx="1901743" cy="125253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itchFamily="66" charset="0"/>
              </a:rPr>
              <a:t>Therefore we must conclude that God exists</a:t>
            </a:r>
          </a:p>
        </p:txBody>
      </p:sp>
      <p:sp>
        <p:nvSpPr>
          <p:cNvPr id="14" name="Right Arrow 13"/>
          <p:cNvSpPr/>
          <p:nvPr/>
        </p:nvSpPr>
        <p:spPr>
          <a:xfrm>
            <a:off x="2049203" y="1249461"/>
            <a:ext cx="546978" cy="6113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ight Arrow 14"/>
          <p:cNvSpPr/>
          <p:nvPr/>
        </p:nvSpPr>
        <p:spPr>
          <a:xfrm>
            <a:off x="4596522" y="1269245"/>
            <a:ext cx="546978" cy="6113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ight Arrow 15"/>
          <p:cNvSpPr/>
          <p:nvPr/>
        </p:nvSpPr>
        <p:spPr>
          <a:xfrm rot="5400000">
            <a:off x="5389203" y="2161132"/>
            <a:ext cx="1172556" cy="6113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ight Arrow 16"/>
          <p:cNvSpPr/>
          <p:nvPr/>
        </p:nvSpPr>
        <p:spPr>
          <a:xfrm rot="10800000">
            <a:off x="4488239" y="3570685"/>
            <a:ext cx="546978" cy="6113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ight Arrow 17"/>
          <p:cNvSpPr/>
          <p:nvPr/>
        </p:nvSpPr>
        <p:spPr>
          <a:xfrm rot="10800000">
            <a:off x="1922872" y="3514048"/>
            <a:ext cx="546978" cy="6113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TextBox 26">
            <a:extLst>
              <a:ext uri="{FF2B5EF4-FFF2-40B4-BE49-F238E27FC236}">
                <a16:creationId xmlns:a16="http://schemas.microsoft.com/office/drawing/2014/main" id="{EDD20580-AB4B-4CBE-BF17-5C48971A0616}"/>
              </a:ext>
            </a:extLst>
          </p:cNvPr>
          <p:cNvSpPr txBox="1"/>
          <p:nvPr/>
        </p:nvSpPr>
        <p:spPr>
          <a:xfrm>
            <a:off x="42258" y="4943818"/>
            <a:ext cx="6707458" cy="4431983"/>
          </a:xfrm>
          <a:prstGeom prst="rect">
            <a:avLst/>
          </a:prstGeom>
          <a:noFill/>
        </p:spPr>
        <p:txBody>
          <a:bodyPr wrap="square" rtlCol="0">
            <a:spAutoFit/>
          </a:bodyPr>
          <a:lstStyle/>
          <a:p>
            <a:pPr algn="ctr"/>
            <a:r>
              <a:rPr lang="en-GB" dirty="0">
                <a:solidFill>
                  <a:srgbClr val="FF0000"/>
                </a:solidFill>
                <a:latin typeface="Comic Sans MS" pitchFamily="66" charset="0"/>
              </a:rPr>
              <a:t>‘The </a:t>
            </a:r>
            <a:r>
              <a:rPr lang="en-GB" dirty="0" err="1">
                <a:solidFill>
                  <a:srgbClr val="FF0000"/>
                </a:solidFill>
                <a:latin typeface="Comic Sans MS" pitchFamily="66" charset="0"/>
              </a:rPr>
              <a:t>Kalam</a:t>
            </a:r>
            <a:r>
              <a:rPr lang="en-GB" dirty="0">
                <a:solidFill>
                  <a:srgbClr val="FF0000"/>
                </a:solidFill>
                <a:latin typeface="Comic Sans MS" pitchFamily="66" charset="0"/>
              </a:rPr>
              <a:t> argument is so compelling that </a:t>
            </a:r>
            <a:r>
              <a:rPr lang="en-GB" b="1" u="sng" dirty="0">
                <a:solidFill>
                  <a:srgbClr val="FF0000"/>
                </a:solidFill>
                <a:latin typeface="Comic Sans MS" pitchFamily="66" charset="0"/>
              </a:rPr>
              <a:t>all </a:t>
            </a:r>
            <a:r>
              <a:rPr lang="en-GB" dirty="0">
                <a:solidFill>
                  <a:srgbClr val="FF0000"/>
                </a:solidFill>
                <a:latin typeface="Comic Sans MS" pitchFamily="66" charset="0"/>
              </a:rPr>
              <a:t>Muslims are convinced that God is real because of it!’</a:t>
            </a:r>
          </a:p>
          <a:p>
            <a:endParaRPr lang="en-GB" dirty="0">
              <a:solidFill>
                <a:srgbClr val="FF0000"/>
              </a:solidFill>
              <a:latin typeface="Comic Sans MS" pitchFamily="66" charset="0"/>
            </a:endParaRPr>
          </a:p>
          <a:p>
            <a:r>
              <a:rPr lang="en-GB" dirty="0">
                <a:latin typeface="Comic Sans MS" pitchFamily="66" charset="0"/>
              </a:rPr>
              <a:t>What are the issues with the above statement??</a:t>
            </a: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Do you think that the Kalam argument is a strong or a weak argument for the existence of God?  Explain your answer.</a:t>
            </a:r>
          </a:p>
          <a:p>
            <a:endParaRPr lang="en-GB" sz="2000" dirty="0">
              <a:latin typeface="Comic Sans MS" pitchFamily="66" charset="0"/>
            </a:endParaRPr>
          </a:p>
          <a:p>
            <a:endParaRPr lang="en-GB" sz="2000" dirty="0">
              <a:latin typeface="Comic Sans MS" pitchFamily="66" charset="0"/>
            </a:endParaRPr>
          </a:p>
          <a:p>
            <a:r>
              <a:rPr lang="en-GB" sz="2000" dirty="0">
                <a:latin typeface="Comic Sans MS" pitchFamily="66" charset="0"/>
              </a:rPr>
              <a:t>If the Kalam argument is NOT the reason that Muslims believe in Allah – what is?</a:t>
            </a:r>
          </a:p>
          <a:p>
            <a:endParaRPr lang="en-GB" sz="2000" dirty="0">
              <a:latin typeface="Comic Sans MS" pitchFamily="66" charset="0"/>
            </a:endParaRPr>
          </a:p>
          <a:p>
            <a:endParaRPr lang="en-GB" sz="2000" dirty="0">
              <a:latin typeface="Comic Sans MS" pitchFamily="66" charset="0"/>
            </a:endParaRPr>
          </a:p>
        </p:txBody>
      </p:sp>
    </p:spTree>
    <p:extLst>
      <p:ext uri="{BB962C8B-B14F-4D97-AF65-F5344CB8AC3E}">
        <p14:creationId xmlns:p14="http://schemas.microsoft.com/office/powerpoint/2010/main" val="177718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animEffect transition="in" filter="blinds(horizontal)">
                                      <p:cBhvr>
                                        <p:cTn id="7" dur="500"/>
                                        <p:tgtEl>
                                          <p:spTgt spid="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6" end="6"/>
                                            </p:txEl>
                                          </p:spTgt>
                                        </p:tgtEl>
                                        <p:attrNameLst>
                                          <p:attrName>style.visibility</p:attrName>
                                        </p:attrNameLst>
                                      </p:cBhvr>
                                      <p:to>
                                        <p:strVal val="visible"/>
                                      </p:to>
                                    </p:set>
                                    <p:animEffect transition="in" filter="blinds(horizontal)">
                                      <p:cBhvr>
                                        <p:cTn id="12" dur="500"/>
                                        <p:tgtEl>
                                          <p:spTgt spid="2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xEl>
                                              <p:pRg st="9" end="9"/>
                                            </p:txEl>
                                          </p:spTgt>
                                        </p:tgtEl>
                                        <p:attrNameLst>
                                          <p:attrName>style.visibility</p:attrName>
                                        </p:attrNameLst>
                                      </p:cBhvr>
                                      <p:to>
                                        <p:strVal val="visible"/>
                                      </p:to>
                                    </p:set>
                                    <p:animEffect transition="in" filter="blinds(horizontal)">
                                      <p:cBhvr>
                                        <p:cTn id="17" dur="500"/>
                                        <p:tgtEl>
                                          <p:spTgt spid="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5FB62-B174-AE4E-93BD-432069F7D4D8}"/>
              </a:ext>
            </a:extLst>
          </p:cNvPr>
          <p:cNvSpPr>
            <a:spLocks noGrp="1"/>
          </p:cNvSpPr>
          <p:nvPr>
            <p:ph type="title"/>
          </p:nvPr>
        </p:nvSpPr>
        <p:spPr>
          <a:xfrm>
            <a:off x="75271" y="101756"/>
            <a:ext cx="5068229" cy="615277"/>
          </a:xfrm>
          <a:ln>
            <a:solidFill>
              <a:schemeClr val="tx1"/>
            </a:solidFill>
          </a:ln>
        </p:spPr>
        <p:txBody>
          <a:bodyPr>
            <a:normAutofit/>
          </a:bodyPr>
          <a:lstStyle/>
          <a:p>
            <a:pPr algn="ctr"/>
            <a:r>
              <a:rPr lang="en-US" dirty="0">
                <a:latin typeface="Comic Sans MS" panose="030F0902030302020204" pitchFamily="66" charset="0"/>
              </a:rPr>
              <a:t>Religious Experience</a:t>
            </a:r>
          </a:p>
        </p:txBody>
      </p:sp>
      <p:pic>
        <p:nvPicPr>
          <p:cNvPr id="5" name="Picture 4">
            <a:extLst>
              <a:ext uri="{FF2B5EF4-FFF2-40B4-BE49-F238E27FC236}">
                <a16:creationId xmlns:a16="http://schemas.microsoft.com/office/drawing/2014/main" id="{88ECB8E6-9AF6-8F45-8D6B-D13ADCA9A546}"/>
              </a:ext>
            </a:extLst>
          </p:cNvPr>
          <p:cNvPicPr>
            <a:picLocks noChangeAspect="1"/>
          </p:cNvPicPr>
          <p:nvPr/>
        </p:nvPicPr>
        <p:blipFill>
          <a:blip r:embed="rId2"/>
          <a:stretch>
            <a:fillRect/>
          </a:stretch>
        </p:blipFill>
        <p:spPr>
          <a:xfrm>
            <a:off x="5235498" y="101755"/>
            <a:ext cx="1547231" cy="615277"/>
          </a:xfrm>
          <a:prstGeom prst="rect">
            <a:avLst/>
          </a:prstGeom>
          <a:ln>
            <a:solidFill>
              <a:schemeClr val="tx1"/>
            </a:solidFill>
          </a:ln>
        </p:spPr>
      </p:pic>
      <p:sp>
        <p:nvSpPr>
          <p:cNvPr id="6" name="Content Placeholder 2"/>
          <p:cNvSpPr txBox="1">
            <a:spLocks/>
          </p:cNvSpPr>
          <p:nvPr/>
        </p:nvSpPr>
        <p:spPr>
          <a:xfrm>
            <a:off x="0" y="897793"/>
            <a:ext cx="6707458" cy="7688646"/>
          </a:xfrm>
          <a:prstGeom prst="rect">
            <a:avLst/>
          </a:prstGeom>
        </p:spPr>
        <p:txBody>
          <a:bodyPr>
            <a:normAutofit/>
          </a:bodyPr>
          <a:lstStyle/>
          <a:p>
            <a:pPr defTabSz="685800">
              <a:lnSpc>
                <a:spcPct val="90000"/>
              </a:lnSpc>
              <a:spcBef>
                <a:spcPts val="750"/>
              </a:spcBef>
              <a:defRPr/>
            </a:pPr>
            <a:r>
              <a:rPr lang="en-GB" sz="2100" dirty="0">
                <a:latin typeface="Comic Sans MS" pitchFamily="66" charset="0"/>
              </a:rPr>
              <a:t>Religious experience is another argument Muslims use to try to demonstrate God exists. Although they may not use it as proof it helps them to sense God. </a:t>
            </a:r>
          </a:p>
          <a:p>
            <a:pPr defTabSz="685800">
              <a:lnSpc>
                <a:spcPct val="90000"/>
              </a:lnSpc>
              <a:spcBef>
                <a:spcPts val="750"/>
              </a:spcBef>
              <a:defRPr/>
            </a:pPr>
            <a:endParaRPr lang="en-GB" sz="2100" dirty="0">
              <a:latin typeface="Comic Sans MS" pitchFamily="66" charset="0"/>
            </a:endParaRPr>
          </a:p>
          <a:p>
            <a:pPr defTabSz="685800">
              <a:lnSpc>
                <a:spcPct val="90000"/>
              </a:lnSpc>
              <a:spcBef>
                <a:spcPts val="750"/>
              </a:spcBef>
              <a:defRPr/>
            </a:pPr>
            <a:r>
              <a:rPr lang="en-GB" sz="2100" dirty="0">
                <a:latin typeface="Comic Sans MS" pitchFamily="66" charset="0"/>
              </a:rPr>
              <a:t>What do you think this could include?</a:t>
            </a:r>
          </a:p>
          <a:p>
            <a:pPr defTabSz="685800">
              <a:lnSpc>
                <a:spcPct val="90000"/>
              </a:lnSpc>
              <a:spcBef>
                <a:spcPts val="750"/>
              </a:spcBef>
              <a:defRPr/>
            </a:pPr>
            <a:endParaRPr lang="en-GB" sz="2100" dirty="0">
              <a:latin typeface="Comic Sans MS" pitchFamily="66" charset="0"/>
            </a:endParaRPr>
          </a:p>
          <a:p>
            <a:pPr defTabSz="685800">
              <a:lnSpc>
                <a:spcPct val="90000"/>
              </a:lnSpc>
              <a:spcBef>
                <a:spcPts val="750"/>
              </a:spcBef>
              <a:defRPr/>
            </a:pPr>
            <a:endParaRPr lang="en-GB" sz="2100" dirty="0">
              <a:latin typeface="Comic Sans MS" pitchFamily="66" charset="0"/>
            </a:endParaRPr>
          </a:p>
          <a:p>
            <a:pPr defTabSz="685800">
              <a:lnSpc>
                <a:spcPct val="90000"/>
              </a:lnSpc>
              <a:spcBef>
                <a:spcPts val="750"/>
              </a:spcBef>
              <a:defRPr/>
            </a:pPr>
            <a:endParaRPr lang="en-GB" sz="2100" dirty="0">
              <a:latin typeface="Comic Sans MS" pitchFamily="66" charset="0"/>
            </a:endParaRPr>
          </a:p>
          <a:p>
            <a:pPr defTabSz="685800">
              <a:lnSpc>
                <a:spcPct val="90000"/>
              </a:lnSpc>
              <a:spcBef>
                <a:spcPts val="750"/>
              </a:spcBef>
              <a:defRPr/>
            </a:pPr>
            <a:endParaRPr lang="en-GB" sz="2100" dirty="0">
              <a:latin typeface="Comic Sans MS" pitchFamily="66" charset="0"/>
            </a:endParaRPr>
          </a:p>
          <a:p>
            <a:pPr defTabSz="685800">
              <a:lnSpc>
                <a:spcPct val="90000"/>
              </a:lnSpc>
              <a:spcBef>
                <a:spcPts val="750"/>
              </a:spcBef>
              <a:defRPr/>
            </a:pPr>
            <a:endParaRPr lang="en-GB" sz="2100" dirty="0">
              <a:latin typeface="Comic Sans MS" pitchFamily="66" charset="0"/>
            </a:endParaRPr>
          </a:p>
          <a:p>
            <a:pPr defTabSz="685800">
              <a:lnSpc>
                <a:spcPct val="90000"/>
              </a:lnSpc>
              <a:spcBef>
                <a:spcPts val="750"/>
              </a:spcBef>
              <a:defRPr/>
            </a:pPr>
            <a:r>
              <a:rPr lang="en-GB" sz="2100" dirty="0">
                <a:latin typeface="Comic Sans MS" pitchFamily="66" charset="0"/>
              </a:rPr>
              <a:t>How do you think these experiences will help Muslims to sense God?</a:t>
            </a:r>
          </a:p>
          <a:p>
            <a:pPr defTabSz="685800">
              <a:lnSpc>
                <a:spcPct val="90000"/>
              </a:lnSpc>
              <a:spcBef>
                <a:spcPts val="750"/>
              </a:spcBef>
              <a:defRPr/>
            </a:pPr>
            <a:endParaRPr lang="en-GB" sz="2100" dirty="0">
              <a:latin typeface="Comic Sans MS" pitchFamily="66" charset="0"/>
            </a:endParaRPr>
          </a:p>
          <a:p>
            <a:pPr defTabSz="685800">
              <a:lnSpc>
                <a:spcPct val="90000"/>
              </a:lnSpc>
              <a:spcBef>
                <a:spcPts val="750"/>
              </a:spcBef>
              <a:defRPr/>
            </a:pPr>
            <a:endParaRPr lang="en-GB" sz="2100" dirty="0">
              <a:latin typeface="Comic Sans MS" pitchFamily="66" charset="0"/>
            </a:endParaRPr>
          </a:p>
          <a:p>
            <a:pPr defTabSz="685800">
              <a:lnSpc>
                <a:spcPct val="90000"/>
              </a:lnSpc>
              <a:spcBef>
                <a:spcPts val="750"/>
              </a:spcBef>
              <a:defRPr/>
            </a:pPr>
            <a:endParaRPr lang="en-GB" sz="2100" dirty="0">
              <a:latin typeface="Comic Sans MS" pitchFamily="66" charset="0"/>
            </a:endParaRPr>
          </a:p>
          <a:p>
            <a:pPr defTabSz="685800">
              <a:lnSpc>
                <a:spcPct val="90000"/>
              </a:lnSpc>
              <a:spcBef>
                <a:spcPts val="750"/>
              </a:spcBef>
              <a:defRPr/>
            </a:pPr>
            <a:endParaRPr lang="en-GB" sz="2100" dirty="0">
              <a:latin typeface="Comic Sans MS" pitchFamily="66" charset="0"/>
            </a:endParaRPr>
          </a:p>
          <a:p>
            <a:pPr defTabSz="685800">
              <a:lnSpc>
                <a:spcPct val="90000"/>
              </a:lnSpc>
              <a:spcBef>
                <a:spcPts val="750"/>
              </a:spcBef>
              <a:defRPr/>
            </a:pPr>
            <a:r>
              <a:rPr lang="en-GB" sz="2100" dirty="0">
                <a:latin typeface="Comic Sans MS" pitchFamily="66" charset="0"/>
              </a:rPr>
              <a:t>Can personal faith be enough to prove God’s existence?</a:t>
            </a:r>
          </a:p>
          <a:p>
            <a:pPr defTabSz="685800">
              <a:lnSpc>
                <a:spcPct val="90000"/>
              </a:lnSpc>
              <a:spcBef>
                <a:spcPts val="750"/>
              </a:spcBef>
              <a:defRPr/>
            </a:pPr>
            <a:endParaRPr lang="en-GB" sz="2100" dirty="0">
              <a:latin typeface="Comic Sans MS" pitchFamily="66" charset="0"/>
            </a:endParaRPr>
          </a:p>
        </p:txBody>
      </p:sp>
    </p:spTree>
    <p:extLst>
      <p:ext uri="{BB962C8B-B14F-4D97-AF65-F5344CB8AC3E}">
        <p14:creationId xmlns:p14="http://schemas.microsoft.com/office/powerpoint/2010/main" val="3529536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3171</Words>
  <Application>Microsoft Office PowerPoint</Application>
  <PresentationFormat>On-screen Show (4:3)</PresentationFormat>
  <Paragraphs>473</Paragraphs>
  <Slides>31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Comic Sans MS</vt:lpstr>
      <vt:lpstr>Times New Roman</vt:lpstr>
      <vt:lpstr>Office Theme</vt:lpstr>
      <vt:lpstr>Do we need to prove God’s existence?</vt:lpstr>
      <vt:lpstr>Lesson 1: Facts, beliefs and opinions</vt:lpstr>
      <vt:lpstr>Apply the statements to your arrow.</vt:lpstr>
      <vt:lpstr>What is interpretation?</vt:lpstr>
      <vt:lpstr>Who believes what about God?</vt:lpstr>
      <vt:lpstr>Lesson 2: Why do Muslims believe in God?</vt:lpstr>
      <vt:lpstr>What is the Kalam argument?</vt:lpstr>
      <vt:lpstr>The Kalam argument</vt:lpstr>
      <vt:lpstr>Religious Experience</vt:lpstr>
      <vt:lpstr>Lesson 3: Why did the Buddha think belief in God was unimportant?</vt:lpstr>
      <vt:lpstr>What do Buddhists think about God?</vt:lpstr>
      <vt:lpstr>Why does the Buddha not answer ‘God questions’? </vt:lpstr>
      <vt:lpstr>Actions or beliefs?</vt:lpstr>
      <vt:lpstr>Lesson 4; Do Thomas Aquinas’ ‘5 Ways’ justify Christians’ belief in God?</vt:lpstr>
      <vt:lpstr>Do Thomas Aquinas’ ‘5 Ways’ justify Christians’ belief in God?</vt:lpstr>
      <vt:lpstr>Do Thomas Aquinas’ ‘5 Ways’ justify Christians’ belief in God?</vt:lpstr>
      <vt:lpstr>Lesson 5: The Design argument</vt:lpstr>
      <vt:lpstr>The Design argument</vt:lpstr>
      <vt:lpstr>Where can we see design in the world?</vt:lpstr>
      <vt:lpstr>What do Christians think about design?</vt:lpstr>
      <vt:lpstr>Does the teleological argument prove the existence of God?</vt:lpstr>
      <vt:lpstr>Lesson 6: What are the arguments against God’s existence?</vt:lpstr>
      <vt:lpstr>What are the arguments against God’s existence?</vt:lpstr>
      <vt:lpstr>Lesson 7: Who are the humanists?</vt:lpstr>
      <vt:lpstr>A Secular philosophy?</vt:lpstr>
      <vt:lpstr>What does the manifesto say?</vt:lpstr>
      <vt:lpstr>Your manifesto?</vt:lpstr>
      <vt:lpstr>Does it match?</vt:lpstr>
      <vt:lpstr>Lesson 8: How important is the idea of proving or disproving God?</vt:lpstr>
      <vt:lpstr>PowerPoint Presentation</vt:lpstr>
      <vt:lpstr>Why do people say God does or does not exist?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we need to prove God’s existence?</dc:title>
  <dc:creator>Mrs K Houghton</dc:creator>
  <cp:lastModifiedBy>Mrs K Houghton</cp:lastModifiedBy>
  <cp:revision>8</cp:revision>
  <dcterms:created xsi:type="dcterms:W3CDTF">2020-09-03T09:38:25Z</dcterms:created>
  <dcterms:modified xsi:type="dcterms:W3CDTF">2020-09-03T10:45:19Z</dcterms:modified>
</cp:coreProperties>
</file>