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74" r:id="rId6"/>
    <p:sldId id="275" r:id="rId7"/>
    <p:sldId id="276" r:id="rId8"/>
    <p:sldId id="277" r:id="rId9"/>
    <p:sldId id="278" r:id="rId10"/>
    <p:sldId id="279" r:id="rId11"/>
    <p:sldId id="280" r:id="rId12"/>
    <p:sldId id="281" r:id="rId13"/>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5" d="100"/>
          <a:sy n="65" d="100"/>
        </p:scale>
        <p:origin x="3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8E646F-2D36-4E11-842D-1995B345026E}" type="datetimeFigureOut">
              <a:rPr lang="en-GB" smtClean="0"/>
              <a:t>04/09/2020</a:t>
            </a:fld>
            <a:endParaRPr lang="en-GB"/>
          </a:p>
        </p:txBody>
      </p:sp>
      <p:sp>
        <p:nvSpPr>
          <p:cNvPr id="4" name="Slide Image Placeholder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58209E-57B4-4342-8679-CB32636DCD2A}" type="slidenum">
              <a:rPr lang="en-GB" smtClean="0"/>
              <a:t>‹#›</a:t>
            </a:fld>
            <a:endParaRPr lang="en-GB"/>
          </a:p>
        </p:txBody>
      </p:sp>
    </p:spTree>
    <p:extLst>
      <p:ext uri="{BB962C8B-B14F-4D97-AF65-F5344CB8AC3E}">
        <p14:creationId xmlns:p14="http://schemas.microsoft.com/office/powerpoint/2010/main" val="1710755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46A8D1-D89C-461B-ABBD-93DD63E5718A}" type="datetimeFigureOut">
              <a:rPr lang="en-GB" smtClean="0"/>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EEDADA-6279-4492-8F3B-D4C7FB3AE320}" type="slidenum">
              <a:rPr lang="en-GB" smtClean="0"/>
              <a:t>‹#›</a:t>
            </a:fld>
            <a:endParaRPr lang="en-GB"/>
          </a:p>
        </p:txBody>
      </p:sp>
    </p:spTree>
    <p:extLst>
      <p:ext uri="{BB962C8B-B14F-4D97-AF65-F5344CB8AC3E}">
        <p14:creationId xmlns:p14="http://schemas.microsoft.com/office/powerpoint/2010/main" val="2999933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6A8D1-D89C-461B-ABBD-93DD63E5718A}" type="datetimeFigureOut">
              <a:rPr lang="en-GB" smtClean="0"/>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EEDADA-6279-4492-8F3B-D4C7FB3AE320}" type="slidenum">
              <a:rPr lang="en-GB" smtClean="0"/>
              <a:t>‹#›</a:t>
            </a:fld>
            <a:endParaRPr lang="en-GB"/>
          </a:p>
        </p:txBody>
      </p:sp>
    </p:spTree>
    <p:extLst>
      <p:ext uri="{BB962C8B-B14F-4D97-AF65-F5344CB8AC3E}">
        <p14:creationId xmlns:p14="http://schemas.microsoft.com/office/powerpoint/2010/main" val="358768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6A8D1-D89C-461B-ABBD-93DD63E5718A}" type="datetimeFigureOut">
              <a:rPr lang="en-GB" smtClean="0"/>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EEDADA-6279-4492-8F3B-D4C7FB3AE320}" type="slidenum">
              <a:rPr lang="en-GB" smtClean="0"/>
              <a:t>‹#›</a:t>
            </a:fld>
            <a:endParaRPr lang="en-GB"/>
          </a:p>
        </p:txBody>
      </p:sp>
    </p:spTree>
    <p:extLst>
      <p:ext uri="{BB962C8B-B14F-4D97-AF65-F5344CB8AC3E}">
        <p14:creationId xmlns:p14="http://schemas.microsoft.com/office/powerpoint/2010/main" val="98200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6A8D1-D89C-461B-ABBD-93DD63E5718A}" type="datetimeFigureOut">
              <a:rPr lang="en-GB" smtClean="0"/>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EEDADA-6279-4492-8F3B-D4C7FB3AE320}" type="slidenum">
              <a:rPr lang="en-GB" smtClean="0"/>
              <a:t>‹#›</a:t>
            </a:fld>
            <a:endParaRPr lang="en-GB"/>
          </a:p>
        </p:txBody>
      </p:sp>
    </p:spTree>
    <p:extLst>
      <p:ext uri="{BB962C8B-B14F-4D97-AF65-F5344CB8AC3E}">
        <p14:creationId xmlns:p14="http://schemas.microsoft.com/office/powerpoint/2010/main" val="3275114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46A8D1-D89C-461B-ABBD-93DD63E5718A}" type="datetimeFigureOut">
              <a:rPr lang="en-GB" smtClean="0"/>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EEDADA-6279-4492-8F3B-D4C7FB3AE320}" type="slidenum">
              <a:rPr lang="en-GB" smtClean="0"/>
              <a:t>‹#›</a:t>
            </a:fld>
            <a:endParaRPr lang="en-GB"/>
          </a:p>
        </p:txBody>
      </p:sp>
    </p:spTree>
    <p:extLst>
      <p:ext uri="{BB962C8B-B14F-4D97-AF65-F5344CB8AC3E}">
        <p14:creationId xmlns:p14="http://schemas.microsoft.com/office/powerpoint/2010/main" val="3883507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46A8D1-D89C-461B-ABBD-93DD63E5718A}" type="datetimeFigureOut">
              <a:rPr lang="en-GB" smtClean="0"/>
              <a:t>04/09/2020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EEDADA-6279-4492-8F3B-D4C7FB3AE320}" type="slidenum">
              <a:rPr lang="en-GB" smtClean="0"/>
              <a:t>‹#›</a:t>
            </a:fld>
            <a:endParaRPr lang="en-GB"/>
          </a:p>
        </p:txBody>
      </p:sp>
    </p:spTree>
    <p:extLst>
      <p:ext uri="{BB962C8B-B14F-4D97-AF65-F5344CB8AC3E}">
        <p14:creationId xmlns:p14="http://schemas.microsoft.com/office/powerpoint/2010/main" val="2745920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46A8D1-D89C-461B-ABBD-93DD63E5718A}" type="datetimeFigureOut">
              <a:rPr lang="en-GB" smtClean="0"/>
              <a:t>04/09/2020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EEDADA-6279-4492-8F3B-D4C7FB3AE320}" type="slidenum">
              <a:rPr lang="en-GB" smtClean="0"/>
              <a:t>‹#›</a:t>
            </a:fld>
            <a:endParaRPr lang="en-GB"/>
          </a:p>
        </p:txBody>
      </p:sp>
    </p:spTree>
    <p:extLst>
      <p:ext uri="{BB962C8B-B14F-4D97-AF65-F5344CB8AC3E}">
        <p14:creationId xmlns:p14="http://schemas.microsoft.com/office/powerpoint/2010/main" val="1557898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46A8D1-D89C-461B-ABBD-93DD63E5718A}" type="datetimeFigureOut">
              <a:rPr lang="en-GB" smtClean="0"/>
              <a:t>04/09/2020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EEDADA-6279-4492-8F3B-D4C7FB3AE320}" type="slidenum">
              <a:rPr lang="en-GB" smtClean="0"/>
              <a:t>‹#›</a:t>
            </a:fld>
            <a:endParaRPr lang="en-GB"/>
          </a:p>
        </p:txBody>
      </p:sp>
    </p:spTree>
    <p:extLst>
      <p:ext uri="{BB962C8B-B14F-4D97-AF65-F5344CB8AC3E}">
        <p14:creationId xmlns:p14="http://schemas.microsoft.com/office/powerpoint/2010/main" val="1240370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6A8D1-D89C-461B-ABBD-93DD63E5718A}" type="datetimeFigureOut">
              <a:rPr lang="en-GB" smtClean="0"/>
              <a:t>04/09/2020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EEDADA-6279-4492-8F3B-D4C7FB3AE320}" type="slidenum">
              <a:rPr lang="en-GB" smtClean="0"/>
              <a:t>‹#›</a:t>
            </a:fld>
            <a:endParaRPr lang="en-GB"/>
          </a:p>
        </p:txBody>
      </p:sp>
    </p:spTree>
    <p:extLst>
      <p:ext uri="{BB962C8B-B14F-4D97-AF65-F5344CB8AC3E}">
        <p14:creationId xmlns:p14="http://schemas.microsoft.com/office/powerpoint/2010/main" val="2685531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946A8D1-D89C-461B-ABBD-93DD63E5718A}" type="datetimeFigureOut">
              <a:rPr lang="en-GB" smtClean="0"/>
              <a:t>04/09/2020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EEDADA-6279-4492-8F3B-D4C7FB3AE320}" type="slidenum">
              <a:rPr lang="en-GB" smtClean="0"/>
              <a:t>‹#›</a:t>
            </a:fld>
            <a:endParaRPr lang="en-GB"/>
          </a:p>
        </p:txBody>
      </p:sp>
    </p:spTree>
    <p:extLst>
      <p:ext uri="{BB962C8B-B14F-4D97-AF65-F5344CB8AC3E}">
        <p14:creationId xmlns:p14="http://schemas.microsoft.com/office/powerpoint/2010/main" val="3528371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946A8D1-D89C-461B-ABBD-93DD63E5718A}" type="datetimeFigureOut">
              <a:rPr lang="en-GB" smtClean="0"/>
              <a:t>04/09/2020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EEDADA-6279-4492-8F3B-D4C7FB3AE320}" type="slidenum">
              <a:rPr lang="en-GB" smtClean="0"/>
              <a:t>‹#›</a:t>
            </a:fld>
            <a:endParaRPr lang="en-GB"/>
          </a:p>
        </p:txBody>
      </p:sp>
    </p:spTree>
    <p:extLst>
      <p:ext uri="{BB962C8B-B14F-4D97-AF65-F5344CB8AC3E}">
        <p14:creationId xmlns:p14="http://schemas.microsoft.com/office/powerpoint/2010/main" val="3882455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C946A8D1-D89C-461B-ABBD-93DD63E5718A}" type="datetimeFigureOut">
              <a:rPr lang="en-GB" smtClean="0"/>
              <a:t>04/09/2020</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94EEDADA-6279-4492-8F3B-D4C7FB3AE320}" type="slidenum">
              <a:rPr lang="en-GB" smtClean="0"/>
              <a:t>‹#›</a:t>
            </a:fld>
            <a:endParaRPr lang="en-GB"/>
          </a:p>
        </p:txBody>
      </p:sp>
    </p:spTree>
    <p:extLst>
      <p:ext uri="{BB962C8B-B14F-4D97-AF65-F5344CB8AC3E}">
        <p14:creationId xmlns:p14="http://schemas.microsoft.com/office/powerpoint/2010/main" val="31389510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C7910-2C33-4F1A-BC70-C2C30A4C2701}"/>
              </a:ext>
            </a:extLst>
          </p:cNvPr>
          <p:cNvSpPr>
            <a:spLocks noGrp="1"/>
          </p:cNvSpPr>
          <p:nvPr>
            <p:ph type="ctrTitle"/>
          </p:nvPr>
        </p:nvSpPr>
        <p:spPr/>
        <p:txBody>
          <a:bodyPr>
            <a:normAutofit/>
          </a:bodyPr>
          <a:lstStyle/>
          <a:p>
            <a:r>
              <a:rPr lang="en-GB" sz="8800" dirty="0">
                <a:solidFill>
                  <a:srgbClr val="FF0000"/>
                </a:solidFill>
              </a:rPr>
              <a:t>Year 11</a:t>
            </a:r>
            <a:br>
              <a:rPr lang="en-GB" sz="8800" dirty="0">
                <a:solidFill>
                  <a:srgbClr val="FF0000"/>
                </a:solidFill>
              </a:rPr>
            </a:br>
            <a:r>
              <a:rPr lang="en-GB" sz="8800" dirty="0">
                <a:solidFill>
                  <a:srgbClr val="FF0000"/>
                </a:solidFill>
              </a:rPr>
              <a:t>History Workbook</a:t>
            </a:r>
          </a:p>
        </p:txBody>
      </p:sp>
      <p:sp>
        <p:nvSpPr>
          <p:cNvPr id="3" name="Subtitle 2">
            <a:extLst>
              <a:ext uri="{FF2B5EF4-FFF2-40B4-BE49-F238E27FC236}">
                <a16:creationId xmlns:a16="http://schemas.microsoft.com/office/drawing/2014/main" id="{A77BC5DD-9380-4D61-A28B-0FF07CC1EE09}"/>
              </a:ext>
            </a:extLst>
          </p:cNvPr>
          <p:cNvSpPr>
            <a:spLocks noGrp="1"/>
          </p:cNvSpPr>
          <p:nvPr>
            <p:ph type="subTitle" idx="1"/>
          </p:nvPr>
        </p:nvSpPr>
        <p:spPr/>
        <p:txBody>
          <a:bodyPr/>
          <a:lstStyle/>
          <a:p>
            <a:r>
              <a:rPr lang="en-GB" sz="4400" dirty="0">
                <a:solidFill>
                  <a:schemeClr val="accent1">
                    <a:lumMod val="75000"/>
                  </a:schemeClr>
                </a:solidFill>
              </a:rPr>
              <a:t>Conflict &amp; Tension</a:t>
            </a:r>
          </a:p>
          <a:p>
            <a:r>
              <a:rPr lang="en-GB" sz="3200" dirty="0">
                <a:solidFill>
                  <a:schemeClr val="accent6">
                    <a:lumMod val="75000"/>
                  </a:schemeClr>
                </a:solidFill>
              </a:rPr>
              <a:t>The Treaty of Versailles</a:t>
            </a:r>
          </a:p>
        </p:txBody>
      </p:sp>
      <p:pic>
        <p:nvPicPr>
          <p:cNvPr id="4" name="Picture 3">
            <a:extLst>
              <a:ext uri="{FF2B5EF4-FFF2-40B4-BE49-F238E27FC236}">
                <a16:creationId xmlns:a16="http://schemas.microsoft.com/office/drawing/2014/main" id="{7D24AEEC-C359-4DB8-A19D-100C82BDE135}"/>
              </a:ext>
            </a:extLst>
          </p:cNvPr>
          <p:cNvPicPr>
            <a:picLocks noChangeAspect="1"/>
          </p:cNvPicPr>
          <p:nvPr/>
        </p:nvPicPr>
        <p:blipFill>
          <a:blip r:embed="rId2"/>
          <a:stretch>
            <a:fillRect/>
          </a:stretch>
        </p:blipFill>
        <p:spPr>
          <a:xfrm>
            <a:off x="4677038" y="235974"/>
            <a:ext cx="2062975" cy="820369"/>
          </a:xfrm>
          <a:prstGeom prst="rect">
            <a:avLst/>
          </a:prstGeom>
          <a:ln>
            <a:solidFill>
              <a:schemeClr val="tx1"/>
            </a:solidFill>
          </a:ln>
        </p:spPr>
      </p:pic>
    </p:spTree>
    <p:extLst>
      <p:ext uri="{BB962C8B-B14F-4D97-AF65-F5344CB8AC3E}">
        <p14:creationId xmlns:p14="http://schemas.microsoft.com/office/powerpoint/2010/main" val="3458368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9BCCE0-9315-440A-8FAD-95A27632471B}"/>
              </a:ext>
            </a:extLst>
          </p:cNvPr>
          <p:cNvSpPr txBox="1"/>
          <p:nvPr/>
        </p:nvSpPr>
        <p:spPr>
          <a:xfrm>
            <a:off x="457200" y="383458"/>
            <a:ext cx="6017342" cy="4154984"/>
          </a:xfrm>
          <a:prstGeom prst="rect">
            <a:avLst/>
          </a:prstGeom>
          <a:noFill/>
        </p:spPr>
        <p:txBody>
          <a:bodyPr wrap="square" rtlCol="0">
            <a:spAutoFit/>
          </a:bodyPr>
          <a:lstStyle/>
          <a:p>
            <a:r>
              <a:rPr lang="en-GB" sz="1200" b="1" u="sng" dirty="0"/>
              <a:t>Exam Practice</a:t>
            </a:r>
          </a:p>
          <a:p>
            <a:r>
              <a:rPr lang="en-GB" sz="1200" dirty="0"/>
              <a:t>Write an account of how the Treaty of Versailles caused problems for Germany. </a:t>
            </a:r>
          </a:p>
          <a:p>
            <a:r>
              <a:rPr lang="en-GB" sz="1200" dirty="0"/>
              <a:t>(8 marks)</a:t>
            </a:r>
          </a:p>
          <a:p>
            <a:endParaRPr lang="en-GB" sz="1200" dirty="0"/>
          </a:p>
          <a:p>
            <a:endParaRPr lang="en-GB" sz="1200" dirty="0"/>
          </a:p>
          <a:p>
            <a:r>
              <a:rPr lang="en-GB" sz="1200" b="1" u="sng" dirty="0"/>
              <a:t>How to Answer</a:t>
            </a:r>
          </a:p>
          <a:p>
            <a:pPr marL="457200" indent="-457200">
              <a:buAutoNum type="arabicParenR"/>
            </a:pPr>
            <a:r>
              <a:rPr lang="en-GB" sz="1200" dirty="0"/>
              <a:t>Plan your answer.</a:t>
            </a:r>
          </a:p>
          <a:p>
            <a:pPr marL="457200" indent="-457200">
              <a:buAutoNum type="arabicParenR"/>
            </a:pPr>
            <a:r>
              <a:rPr lang="en-GB" sz="1200" dirty="0"/>
              <a:t>Try to have three or four events.</a:t>
            </a:r>
          </a:p>
          <a:p>
            <a:pPr marL="457200" indent="-457200">
              <a:buAutoNum type="arabicParenR"/>
            </a:pPr>
            <a:r>
              <a:rPr lang="en-GB" sz="1200" dirty="0"/>
              <a:t>Show how one event led to the next – start each new paragraph by explaining how it links to the previous paragraph. </a:t>
            </a:r>
          </a:p>
          <a:p>
            <a:endParaRPr lang="en-GB" sz="1200" b="1" u="sng" dirty="0"/>
          </a:p>
          <a:p>
            <a:endParaRPr lang="en-GB" sz="1200" b="1" u="sng" dirty="0"/>
          </a:p>
          <a:p>
            <a:r>
              <a:rPr lang="en-GB" sz="1200" b="1" u="sng" dirty="0"/>
              <a:t>Plan</a:t>
            </a:r>
          </a:p>
          <a:p>
            <a:r>
              <a:rPr lang="en-GB" sz="1200" dirty="0"/>
              <a:t>What events can be included in this answer?</a:t>
            </a:r>
          </a:p>
          <a:p>
            <a:endParaRPr lang="en-GB" sz="1200" dirty="0"/>
          </a:p>
          <a:p>
            <a:pPr marL="342900" indent="-342900">
              <a:buFont typeface="Arial" panose="020B0604020202020204" pitchFamily="34" charset="0"/>
              <a:buChar char="•"/>
            </a:pPr>
            <a:r>
              <a:rPr lang="en-GB" sz="1200" dirty="0"/>
              <a:t>Germans blamed the government</a:t>
            </a:r>
          </a:p>
          <a:p>
            <a:pPr marL="342900" indent="-342900">
              <a:buFont typeface="Arial" panose="020B0604020202020204" pitchFamily="34" charset="0"/>
              <a:buChar char="•"/>
            </a:pPr>
            <a:r>
              <a:rPr lang="en-GB" sz="1200" dirty="0"/>
              <a:t>Weak new Weimar Republic</a:t>
            </a:r>
          </a:p>
          <a:p>
            <a:pPr marL="342900" indent="-342900">
              <a:buFont typeface="Arial" panose="020B0604020202020204" pitchFamily="34" charset="0"/>
              <a:buChar char="•"/>
            </a:pPr>
            <a:r>
              <a:rPr lang="en-GB" sz="1200" dirty="0"/>
              <a:t>Damage to economy</a:t>
            </a:r>
          </a:p>
          <a:p>
            <a:pPr marL="342900" indent="-342900">
              <a:buFont typeface="Arial" panose="020B0604020202020204" pitchFamily="34" charset="0"/>
              <a:buChar char="•"/>
            </a:pPr>
            <a:r>
              <a:rPr lang="en-GB" sz="1200" dirty="0"/>
              <a:t>Fear of attack</a:t>
            </a:r>
          </a:p>
          <a:p>
            <a:endParaRPr lang="en-GB" sz="1200" b="1" u="sng" dirty="0"/>
          </a:p>
          <a:p>
            <a:endParaRPr lang="en-GB" sz="1200" b="1" u="sng" dirty="0"/>
          </a:p>
          <a:p>
            <a:endParaRPr lang="en-GB" sz="1200" dirty="0"/>
          </a:p>
        </p:txBody>
      </p:sp>
    </p:spTree>
    <p:extLst>
      <p:ext uri="{BB962C8B-B14F-4D97-AF65-F5344CB8AC3E}">
        <p14:creationId xmlns:p14="http://schemas.microsoft.com/office/powerpoint/2010/main" val="921758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7A057A-6E3A-47CF-88B0-9775676A8BC8}"/>
              </a:ext>
            </a:extLst>
          </p:cNvPr>
          <p:cNvSpPr txBox="1"/>
          <p:nvPr/>
        </p:nvSpPr>
        <p:spPr>
          <a:xfrm>
            <a:off x="324465" y="324465"/>
            <a:ext cx="6120580" cy="1384995"/>
          </a:xfrm>
          <a:prstGeom prst="rect">
            <a:avLst/>
          </a:prstGeom>
          <a:noFill/>
        </p:spPr>
        <p:txBody>
          <a:bodyPr wrap="square" rtlCol="0">
            <a:spAutoFit/>
          </a:bodyPr>
          <a:lstStyle/>
          <a:p>
            <a:pPr algn="ctr"/>
            <a:r>
              <a:rPr lang="en-GB" sz="2400" b="1" u="sng" dirty="0"/>
              <a:t>Lesson 5: Was the Treaty Unfair?</a:t>
            </a:r>
          </a:p>
          <a:p>
            <a:pPr algn="ctr"/>
            <a:endParaRPr lang="en-GB" sz="2400" b="1" u="sng" dirty="0"/>
          </a:p>
          <a:p>
            <a:r>
              <a:rPr lang="en-GB" sz="1200" dirty="0"/>
              <a:t>The theme so far has been that the Treaty was resented and unfair so we’ll start by looking at why exactly this was.</a:t>
            </a:r>
          </a:p>
          <a:p>
            <a:endParaRPr lang="en-GB" sz="1200" b="1" u="sng" dirty="0"/>
          </a:p>
        </p:txBody>
      </p:sp>
      <p:pic>
        <p:nvPicPr>
          <p:cNvPr id="3" name="Picture 2">
            <a:extLst>
              <a:ext uri="{FF2B5EF4-FFF2-40B4-BE49-F238E27FC236}">
                <a16:creationId xmlns:a16="http://schemas.microsoft.com/office/drawing/2014/main" id="{7D8A60EE-8FCC-46E2-9483-3C87D39961C6}"/>
              </a:ext>
            </a:extLst>
          </p:cNvPr>
          <p:cNvPicPr>
            <a:picLocks noChangeAspect="1"/>
          </p:cNvPicPr>
          <p:nvPr/>
        </p:nvPicPr>
        <p:blipFill rotWithShape="1">
          <a:blip r:embed="rId2"/>
          <a:srcRect l="30753" t="28080" r="15484" b="11514"/>
          <a:stretch/>
        </p:blipFill>
        <p:spPr>
          <a:xfrm>
            <a:off x="1188739" y="1859649"/>
            <a:ext cx="4480522" cy="2831691"/>
          </a:xfrm>
          <a:prstGeom prst="rect">
            <a:avLst/>
          </a:prstGeom>
        </p:spPr>
      </p:pic>
      <p:sp>
        <p:nvSpPr>
          <p:cNvPr id="4" name="TextBox 3">
            <a:extLst>
              <a:ext uri="{FF2B5EF4-FFF2-40B4-BE49-F238E27FC236}">
                <a16:creationId xmlns:a16="http://schemas.microsoft.com/office/drawing/2014/main" id="{749733D8-AD35-4D52-9C22-A3F2641B6C26}"/>
              </a:ext>
            </a:extLst>
          </p:cNvPr>
          <p:cNvSpPr txBox="1"/>
          <p:nvPr/>
        </p:nvSpPr>
        <p:spPr>
          <a:xfrm>
            <a:off x="442452" y="4822723"/>
            <a:ext cx="5840361" cy="954107"/>
          </a:xfrm>
          <a:prstGeom prst="rect">
            <a:avLst/>
          </a:prstGeom>
          <a:noFill/>
          <a:ln>
            <a:solidFill>
              <a:schemeClr val="tx1"/>
            </a:solidFill>
          </a:ln>
        </p:spPr>
        <p:txBody>
          <a:bodyPr wrap="square" rtlCol="0">
            <a:spAutoFit/>
          </a:bodyPr>
          <a:lstStyle/>
          <a:p>
            <a:r>
              <a:rPr lang="en-GB" sz="1400" b="1" u="sng" dirty="0"/>
              <a:t>Task</a:t>
            </a:r>
          </a:p>
          <a:p>
            <a:r>
              <a:rPr lang="en-GB" sz="1400" dirty="0"/>
              <a:t>What is the main reason the Treaty of Versailles was unfair? Explain your answer. </a:t>
            </a:r>
          </a:p>
          <a:p>
            <a:endParaRPr lang="en-GB" sz="1400" b="1" u="sng" dirty="0"/>
          </a:p>
        </p:txBody>
      </p:sp>
      <p:sp>
        <p:nvSpPr>
          <p:cNvPr id="5" name="TextBox 4">
            <a:extLst>
              <a:ext uri="{FF2B5EF4-FFF2-40B4-BE49-F238E27FC236}">
                <a16:creationId xmlns:a16="http://schemas.microsoft.com/office/drawing/2014/main" id="{6DFC4B34-BB6E-48BC-B7AE-F3A600EE55E4}"/>
              </a:ext>
            </a:extLst>
          </p:cNvPr>
          <p:cNvSpPr txBox="1"/>
          <p:nvPr/>
        </p:nvSpPr>
        <p:spPr>
          <a:xfrm>
            <a:off x="442452" y="6096000"/>
            <a:ext cx="6002593" cy="1938992"/>
          </a:xfrm>
          <a:prstGeom prst="rect">
            <a:avLst/>
          </a:prstGeom>
          <a:noFill/>
        </p:spPr>
        <p:txBody>
          <a:bodyPr wrap="square" rtlCol="0">
            <a:spAutoFit/>
          </a:bodyPr>
          <a:lstStyle/>
          <a:p>
            <a:r>
              <a:rPr lang="en-GB" sz="1200" b="1" u="sng" dirty="0"/>
              <a:t>Can it be defended?</a:t>
            </a:r>
          </a:p>
          <a:p>
            <a:r>
              <a:rPr lang="en-GB" sz="1200" dirty="0"/>
              <a:t>Some historians argue it can.</a:t>
            </a:r>
          </a:p>
          <a:p>
            <a:endParaRPr lang="en-GB" sz="1200" dirty="0"/>
          </a:p>
          <a:p>
            <a:pPr marL="342900" indent="-342900">
              <a:buFont typeface="Arial" panose="020B0604020202020204" pitchFamily="34" charset="0"/>
              <a:buChar char="•"/>
            </a:pPr>
            <a:r>
              <a:rPr lang="en-GB" sz="1200" dirty="0"/>
              <a:t>The Treaty was signed at the end of the most devastating war the world has ever seen. It was right that the losing countries should pay.</a:t>
            </a:r>
          </a:p>
          <a:p>
            <a:pPr marL="342900" indent="-342900">
              <a:buFont typeface="Arial" panose="020B0604020202020204" pitchFamily="34" charset="0"/>
              <a:buChar char="•"/>
            </a:pPr>
            <a:r>
              <a:rPr lang="en-GB" sz="1200" dirty="0"/>
              <a:t>It was normal for the losers to agree to harsh peace terms. If Germany had won they would have done the same to the Allies. </a:t>
            </a:r>
          </a:p>
          <a:p>
            <a:pPr marL="342900" indent="-342900">
              <a:buFont typeface="Arial" panose="020B0604020202020204" pitchFamily="34" charset="0"/>
              <a:buChar char="•"/>
            </a:pPr>
            <a:r>
              <a:rPr lang="en-GB" sz="1200" dirty="0"/>
              <a:t>Europe was falling apart. The collapse of empires made Europe unstable. The peacemakers had to act quickly and they did the best they could under pressure.</a:t>
            </a:r>
          </a:p>
          <a:p>
            <a:endParaRPr lang="en-GB" sz="1200" b="1" u="sng" dirty="0"/>
          </a:p>
        </p:txBody>
      </p:sp>
      <p:sp>
        <p:nvSpPr>
          <p:cNvPr id="6" name="TextBox 5">
            <a:extLst>
              <a:ext uri="{FF2B5EF4-FFF2-40B4-BE49-F238E27FC236}">
                <a16:creationId xmlns:a16="http://schemas.microsoft.com/office/drawing/2014/main" id="{605E929F-0045-4711-9D1A-E5E5B2A60568}"/>
              </a:ext>
            </a:extLst>
          </p:cNvPr>
          <p:cNvSpPr txBox="1"/>
          <p:nvPr/>
        </p:nvSpPr>
        <p:spPr>
          <a:xfrm>
            <a:off x="324465" y="8034992"/>
            <a:ext cx="6002593" cy="523220"/>
          </a:xfrm>
          <a:prstGeom prst="rect">
            <a:avLst/>
          </a:prstGeom>
          <a:noFill/>
          <a:ln>
            <a:solidFill>
              <a:schemeClr val="tx1"/>
            </a:solidFill>
          </a:ln>
        </p:spPr>
        <p:txBody>
          <a:bodyPr wrap="square" rtlCol="0">
            <a:spAutoFit/>
          </a:bodyPr>
          <a:lstStyle/>
          <a:p>
            <a:r>
              <a:rPr lang="en-GB" sz="1400" b="1" u="sng" dirty="0"/>
              <a:t>Task</a:t>
            </a:r>
          </a:p>
          <a:p>
            <a:r>
              <a:rPr lang="en-GB" sz="1400" dirty="0"/>
              <a:t>Can the Treaty of Versailles be defended?</a:t>
            </a:r>
          </a:p>
        </p:txBody>
      </p:sp>
    </p:spTree>
    <p:extLst>
      <p:ext uri="{BB962C8B-B14F-4D97-AF65-F5344CB8AC3E}">
        <p14:creationId xmlns:p14="http://schemas.microsoft.com/office/powerpoint/2010/main" val="80369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2CC97A-6807-4A18-80B1-3E78380CF8EA}"/>
              </a:ext>
            </a:extLst>
          </p:cNvPr>
          <p:cNvSpPr txBox="1"/>
          <p:nvPr/>
        </p:nvSpPr>
        <p:spPr>
          <a:xfrm>
            <a:off x="383458" y="412955"/>
            <a:ext cx="5899355" cy="3970318"/>
          </a:xfrm>
          <a:prstGeom prst="rect">
            <a:avLst/>
          </a:prstGeom>
          <a:noFill/>
        </p:spPr>
        <p:txBody>
          <a:bodyPr wrap="square" rtlCol="0">
            <a:spAutoFit/>
          </a:bodyPr>
          <a:lstStyle/>
          <a:p>
            <a:r>
              <a:rPr lang="en-GB" sz="1200" b="1" u="sng" dirty="0"/>
              <a:t>The New States</a:t>
            </a:r>
          </a:p>
          <a:p>
            <a:r>
              <a:rPr lang="en-GB" sz="1200" dirty="0"/>
              <a:t>At the end of the war lots of new countries were made. </a:t>
            </a:r>
          </a:p>
          <a:p>
            <a:endParaRPr lang="en-GB" sz="1200" dirty="0"/>
          </a:p>
          <a:p>
            <a:r>
              <a:rPr lang="en-GB" sz="1200" dirty="0"/>
              <a:t>Some of these worked well. Czechoslovakia was a rich country and did well. It was politically stable and well respected. </a:t>
            </a:r>
          </a:p>
          <a:p>
            <a:endParaRPr lang="en-GB" sz="1200" dirty="0"/>
          </a:p>
          <a:p>
            <a:r>
              <a:rPr lang="en-GB" sz="1200" dirty="0"/>
              <a:t>But there were problems in other countries…</a:t>
            </a:r>
          </a:p>
          <a:p>
            <a:endParaRPr lang="en-GB" sz="1200" b="1" u="sng" dirty="0"/>
          </a:p>
          <a:p>
            <a:r>
              <a:rPr lang="en-GB" sz="1200" dirty="0"/>
              <a:t>The Allies wanted to create a buffer zone between Germany and the USSR. They created Poland, but this new country had no natural barriers like mountains and was difficult to defend. </a:t>
            </a:r>
          </a:p>
          <a:p>
            <a:endParaRPr lang="en-GB" sz="1200" dirty="0"/>
          </a:p>
          <a:p>
            <a:r>
              <a:rPr lang="en-GB" sz="1200" dirty="0"/>
              <a:t>Poland was given the Polish Corridor. It aimed to weaken Germany by spitting it, whilst also giving Poland access to the sea. </a:t>
            </a:r>
          </a:p>
          <a:p>
            <a:endParaRPr lang="en-GB" sz="1200" dirty="0"/>
          </a:p>
          <a:p>
            <a:r>
              <a:rPr lang="en-GB" sz="1200" dirty="0"/>
              <a:t>But it meant lots of Germans then lived in Poland, which they hated. </a:t>
            </a:r>
          </a:p>
          <a:p>
            <a:endParaRPr lang="en-GB" sz="1200" dirty="0"/>
          </a:p>
          <a:p>
            <a:r>
              <a:rPr lang="en-GB" sz="1200" dirty="0"/>
              <a:t>The USSR also argued about Poland’s eastern borders. </a:t>
            </a:r>
          </a:p>
          <a:p>
            <a:endParaRPr lang="en-GB" sz="1200" dirty="0"/>
          </a:p>
          <a:p>
            <a:r>
              <a:rPr lang="en-GB" sz="1200" dirty="0"/>
              <a:t>Poland was surrounded by enemies who wanted to reclaim its territory. </a:t>
            </a:r>
          </a:p>
          <a:p>
            <a:endParaRPr lang="en-GB" sz="1200" b="1" u="sng" dirty="0"/>
          </a:p>
        </p:txBody>
      </p:sp>
      <p:pic>
        <p:nvPicPr>
          <p:cNvPr id="3" name="Picture 2" descr="First World War">
            <a:extLst>
              <a:ext uri="{FF2B5EF4-FFF2-40B4-BE49-F238E27FC236}">
                <a16:creationId xmlns:a16="http://schemas.microsoft.com/office/drawing/2014/main" id="{53D267DC-42CC-4044-82DB-95C62ACF70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458" y="4496976"/>
            <a:ext cx="2802194" cy="264707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08103AC-B518-4A84-9EEF-30720D42ACFF}"/>
              </a:ext>
            </a:extLst>
          </p:cNvPr>
          <p:cNvSpPr/>
          <p:nvPr/>
        </p:nvSpPr>
        <p:spPr>
          <a:xfrm>
            <a:off x="1219785" y="7144048"/>
            <a:ext cx="1129540" cy="276999"/>
          </a:xfrm>
          <a:prstGeom prst="rect">
            <a:avLst/>
          </a:prstGeom>
        </p:spPr>
        <p:txBody>
          <a:bodyPr wrap="none">
            <a:spAutoFit/>
          </a:bodyPr>
          <a:lstStyle/>
          <a:p>
            <a:r>
              <a:rPr lang="en-GB" sz="1200" dirty="0"/>
              <a:t>Europe in 1914</a:t>
            </a:r>
          </a:p>
        </p:txBody>
      </p:sp>
      <p:pic>
        <p:nvPicPr>
          <p:cNvPr id="5" name="Picture 4" descr="First World War">
            <a:extLst>
              <a:ext uri="{FF2B5EF4-FFF2-40B4-BE49-F238E27FC236}">
                <a16:creationId xmlns:a16="http://schemas.microsoft.com/office/drawing/2014/main" id="{D7BE1851-D1F3-4430-A9A2-282E51655F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2350" y="4499553"/>
            <a:ext cx="2802194" cy="264449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738A3EC-900D-45F0-BBF8-89DB07548398}"/>
              </a:ext>
            </a:extLst>
          </p:cNvPr>
          <p:cNvSpPr/>
          <p:nvPr/>
        </p:nvSpPr>
        <p:spPr>
          <a:xfrm>
            <a:off x="4508675" y="7121828"/>
            <a:ext cx="1129540" cy="276999"/>
          </a:xfrm>
          <a:prstGeom prst="rect">
            <a:avLst/>
          </a:prstGeom>
        </p:spPr>
        <p:txBody>
          <a:bodyPr wrap="none">
            <a:spAutoFit/>
          </a:bodyPr>
          <a:lstStyle/>
          <a:p>
            <a:r>
              <a:rPr lang="en-GB" sz="1200" dirty="0"/>
              <a:t>Europe in 1919</a:t>
            </a:r>
          </a:p>
        </p:txBody>
      </p:sp>
      <p:sp>
        <p:nvSpPr>
          <p:cNvPr id="7" name="TextBox 6">
            <a:extLst>
              <a:ext uri="{FF2B5EF4-FFF2-40B4-BE49-F238E27FC236}">
                <a16:creationId xmlns:a16="http://schemas.microsoft.com/office/drawing/2014/main" id="{1F1275D8-59C3-4052-BCEA-C4BA720E4054}"/>
              </a:ext>
            </a:extLst>
          </p:cNvPr>
          <p:cNvSpPr txBox="1"/>
          <p:nvPr/>
        </p:nvSpPr>
        <p:spPr>
          <a:xfrm>
            <a:off x="383458" y="7610168"/>
            <a:ext cx="6091086" cy="738664"/>
          </a:xfrm>
          <a:prstGeom prst="rect">
            <a:avLst/>
          </a:prstGeom>
          <a:noFill/>
          <a:ln>
            <a:solidFill>
              <a:schemeClr val="tx1"/>
            </a:solidFill>
          </a:ln>
        </p:spPr>
        <p:txBody>
          <a:bodyPr wrap="square" rtlCol="0">
            <a:spAutoFit/>
          </a:bodyPr>
          <a:lstStyle/>
          <a:p>
            <a:r>
              <a:rPr lang="en-GB" sz="1400" b="1" u="sng" dirty="0"/>
              <a:t>Task</a:t>
            </a:r>
          </a:p>
          <a:p>
            <a:r>
              <a:rPr lang="en-GB" sz="1400" dirty="0"/>
              <a:t>What problems could these changes create?</a:t>
            </a:r>
          </a:p>
          <a:p>
            <a:endParaRPr lang="en-GB" sz="1400" b="1" u="sng" dirty="0"/>
          </a:p>
        </p:txBody>
      </p:sp>
      <p:sp>
        <p:nvSpPr>
          <p:cNvPr id="8" name="TextBox 7">
            <a:extLst>
              <a:ext uri="{FF2B5EF4-FFF2-40B4-BE49-F238E27FC236}">
                <a16:creationId xmlns:a16="http://schemas.microsoft.com/office/drawing/2014/main" id="{61CB3880-138F-42B6-B44E-364D7551857F}"/>
              </a:ext>
            </a:extLst>
          </p:cNvPr>
          <p:cNvSpPr txBox="1"/>
          <p:nvPr/>
        </p:nvSpPr>
        <p:spPr>
          <a:xfrm>
            <a:off x="383458" y="8627806"/>
            <a:ext cx="6091086" cy="1384995"/>
          </a:xfrm>
          <a:prstGeom prst="rect">
            <a:avLst/>
          </a:prstGeom>
          <a:noFill/>
          <a:ln>
            <a:solidFill>
              <a:schemeClr val="tx1"/>
            </a:solidFill>
          </a:ln>
        </p:spPr>
        <p:txBody>
          <a:bodyPr wrap="square" rtlCol="0">
            <a:spAutoFit/>
          </a:bodyPr>
          <a:lstStyle/>
          <a:p>
            <a:r>
              <a:rPr lang="en-GB" sz="1400" b="1" u="sng" dirty="0"/>
              <a:t>Conclusion</a:t>
            </a:r>
          </a:p>
          <a:p>
            <a:r>
              <a:rPr lang="en-GB" sz="1400" dirty="0"/>
              <a:t>Do you think the Treaty of Versailles can be justified?</a:t>
            </a:r>
          </a:p>
          <a:p>
            <a:endParaRPr lang="en-GB" sz="1400" dirty="0"/>
          </a:p>
          <a:p>
            <a:r>
              <a:rPr lang="en-GB" sz="1400" dirty="0"/>
              <a:t>Use all your knowledge from the last few lessons to look at both sides of the argument before reaching a decision.</a:t>
            </a:r>
          </a:p>
          <a:p>
            <a:endParaRPr lang="en-GB" sz="1400" dirty="0"/>
          </a:p>
        </p:txBody>
      </p:sp>
    </p:spTree>
    <p:extLst>
      <p:ext uri="{BB962C8B-B14F-4D97-AF65-F5344CB8AC3E}">
        <p14:creationId xmlns:p14="http://schemas.microsoft.com/office/powerpoint/2010/main" val="569018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26C38E-BD56-48C1-AC53-098D22116710}"/>
              </a:ext>
            </a:extLst>
          </p:cNvPr>
          <p:cNvSpPr txBox="1"/>
          <p:nvPr/>
        </p:nvSpPr>
        <p:spPr>
          <a:xfrm>
            <a:off x="383458" y="339213"/>
            <a:ext cx="6061587" cy="1200329"/>
          </a:xfrm>
          <a:prstGeom prst="rect">
            <a:avLst/>
          </a:prstGeom>
          <a:noFill/>
        </p:spPr>
        <p:txBody>
          <a:bodyPr wrap="square" rtlCol="0">
            <a:spAutoFit/>
          </a:bodyPr>
          <a:lstStyle/>
          <a:p>
            <a:pPr algn="ctr"/>
            <a:r>
              <a:rPr lang="en-GB" sz="2400" b="1" u="sng" dirty="0"/>
              <a:t>Lesson 1: The Aims of the Big Three</a:t>
            </a:r>
          </a:p>
          <a:p>
            <a:pPr algn="ctr"/>
            <a:endParaRPr lang="en-GB" sz="2400" b="1" u="sng" dirty="0"/>
          </a:p>
          <a:p>
            <a:r>
              <a:rPr lang="en-GB" sz="1200" b="1" u="sng" dirty="0"/>
              <a:t>Who were the Big Three?</a:t>
            </a:r>
          </a:p>
          <a:p>
            <a:endParaRPr lang="en-GB" sz="1200" b="1" u="sng" dirty="0"/>
          </a:p>
        </p:txBody>
      </p:sp>
      <p:pic>
        <p:nvPicPr>
          <p:cNvPr id="3" name="Picture 2">
            <a:extLst>
              <a:ext uri="{FF2B5EF4-FFF2-40B4-BE49-F238E27FC236}">
                <a16:creationId xmlns:a16="http://schemas.microsoft.com/office/drawing/2014/main" id="{D044FACC-971E-4177-BA98-9E39CF8CCCB1}"/>
              </a:ext>
            </a:extLst>
          </p:cNvPr>
          <p:cNvPicPr>
            <a:picLocks noChangeAspect="1"/>
          </p:cNvPicPr>
          <p:nvPr/>
        </p:nvPicPr>
        <p:blipFill rotWithShape="1">
          <a:blip r:embed="rId2"/>
          <a:srcRect b="14917"/>
          <a:stretch/>
        </p:blipFill>
        <p:spPr>
          <a:xfrm>
            <a:off x="525473" y="1539542"/>
            <a:ext cx="1448457" cy="1630550"/>
          </a:xfrm>
          <a:prstGeom prst="rect">
            <a:avLst/>
          </a:prstGeom>
        </p:spPr>
      </p:pic>
      <p:sp>
        <p:nvSpPr>
          <p:cNvPr id="4" name="Rectangle 3">
            <a:extLst>
              <a:ext uri="{FF2B5EF4-FFF2-40B4-BE49-F238E27FC236}">
                <a16:creationId xmlns:a16="http://schemas.microsoft.com/office/drawing/2014/main" id="{F6E2C602-004A-46EC-A4B2-50164E9678B5}"/>
              </a:ext>
            </a:extLst>
          </p:cNvPr>
          <p:cNvSpPr/>
          <p:nvPr/>
        </p:nvSpPr>
        <p:spPr>
          <a:xfrm>
            <a:off x="383458" y="3170092"/>
            <a:ext cx="1590472" cy="646331"/>
          </a:xfrm>
          <a:prstGeom prst="rect">
            <a:avLst/>
          </a:prstGeom>
        </p:spPr>
        <p:txBody>
          <a:bodyPr wrap="square">
            <a:spAutoFit/>
          </a:bodyPr>
          <a:lstStyle/>
          <a:p>
            <a:r>
              <a:rPr lang="en-GB" sz="1200" dirty="0"/>
              <a:t>Georges Clemenceau, Prime Minister of France</a:t>
            </a:r>
          </a:p>
        </p:txBody>
      </p:sp>
      <p:pic>
        <p:nvPicPr>
          <p:cNvPr id="5" name="Picture 4">
            <a:extLst>
              <a:ext uri="{FF2B5EF4-FFF2-40B4-BE49-F238E27FC236}">
                <a16:creationId xmlns:a16="http://schemas.microsoft.com/office/drawing/2014/main" id="{1127AB7C-B8C2-4930-A0B4-43AAA27E65F8}"/>
              </a:ext>
            </a:extLst>
          </p:cNvPr>
          <p:cNvPicPr>
            <a:picLocks noChangeAspect="1"/>
          </p:cNvPicPr>
          <p:nvPr/>
        </p:nvPicPr>
        <p:blipFill rotWithShape="1">
          <a:blip r:embed="rId3"/>
          <a:srcRect b="14917"/>
          <a:stretch/>
        </p:blipFill>
        <p:spPr>
          <a:xfrm>
            <a:off x="2687795" y="1539540"/>
            <a:ext cx="1448458" cy="1630551"/>
          </a:xfrm>
          <a:prstGeom prst="rect">
            <a:avLst/>
          </a:prstGeom>
        </p:spPr>
      </p:pic>
      <p:sp>
        <p:nvSpPr>
          <p:cNvPr id="6" name="Rectangle 5">
            <a:extLst>
              <a:ext uri="{FF2B5EF4-FFF2-40B4-BE49-F238E27FC236}">
                <a16:creationId xmlns:a16="http://schemas.microsoft.com/office/drawing/2014/main" id="{22F83419-D18B-4AC7-9DEB-2F4C2B12A574}"/>
              </a:ext>
            </a:extLst>
          </p:cNvPr>
          <p:cNvSpPr/>
          <p:nvPr/>
        </p:nvSpPr>
        <p:spPr>
          <a:xfrm>
            <a:off x="2761636" y="3216258"/>
            <a:ext cx="1597194" cy="646331"/>
          </a:xfrm>
          <a:prstGeom prst="rect">
            <a:avLst/>
          </a:prstGeom>
        </p:spPr>
        <p:txBody>
          <a:bodyPr wrap="square">
            <a:spAutoFit/>
          </a:bodyPr>
          <a:lstStyle/>
          <a:p>
            <a:r>
              <a:rPr lang="en-GB" sz="1200" dirty="0"/>
              <a:t>David Lloyd-George, Prime Minister of Britain</a:t>
            </a:r>
          </a:p>
        </p:txBody>
      </p:sp>
      <p:pic>
        <p:nvPicPr>
          <p:cNvPr id="7" name="Picture 6">
            <a:extLst>
              <a:ext uri="{FF2B5EF4-FFF2-40B4-BE49-F238E27FC236}">
                <a16:creationId xmlns:a16="http://schemas.microsoft.com/office/drawing/2014/main" id="{E72B9C88-662F-41A8-8F77-D98DC8766D85}"/>
              </a:ext>
            </a:extLst>
          </p:cNvPr>
          <p:cNvPicPr>
            <a:picLocks noChangeAspect="1"/>
          </p:cNvPicPr>
          <p:nvPr/>
        </p:nvPicPr>
        <p:blipFill>
          <a:blip r:embed="rId4"/>
          <a:stretch>
            <a:fillRect/>
          </a:stretch>
        </p:blipFill>
        <p:spPr>
          <a:xfrm>
            <a:off x="4850119" y="1539541"/>
            <a:ext cx="1482408" cy="1630551"/>
          </a:xfrm>
          <a:prstGeom prst="rect">
            <a:avLst/>
          </a:prstGeom>
        </p:spPr>
      </p:pic>
      <p:sp>
        <p:nvSpPr>
          <p:cNvPr id="8" name="Rectangle 7">
            <a:extLst>
              <a:ext uri="{FF2B5EF4-FFF2-40B4-BE49-F238E27FC236}">
                <a16:creationId xmlns:a16="http://schemas.microsoft.com/office/drawing/2014/main" id="{D9389B83-1568-4B1D-B111-169A70F5F4F1}"/>
              </a:ext>
            </a:extLst>
          </p:cNvPr>
          <p:cNvSpPr/>
          <p:nvPr/>
        </p:nvSpPr>
        <p:spPr>
          <a:xfrm>
            <a:off x="4767500" y="3262424"/>
            <a:ext cx="1482408" cy="461665"/>
          </a:xfrm>
          <a:prstGeom prst="rect">
            <a:avLst/>
          </a:prstGeom>
        </p:spPr>
        <p:txBody>
          <a:bodyPr wrap="square">
            <a:spAutoFit/>
          </a:bodyPr>
          <a:lstStyle/>
          <a:p>
            <a:r>
              <a:rPr lang="en-GB" sz="1200" dirty="0"/>
              <a:t>Woodrow Wilson, President of the USA</a:t>
            </a:r>
          </a:p>
        </p:txBody>
      </p:sp>
      <p:pic>
        <p:nvPicPr>
          <p:cNvPr id="9" name="Picture 8">
            <a:extLst>
              <a:ext uri="{FF2B5EF4-FFF2-40B4-BE49-F238E27FC236}">
                <a16:creationId xmlns:a16="http://schemas.microsoft.com/office/drawing/2014/main" id="{EED20F85-EED9-4AD3-9921-84CF675D201C}"/>
              </a:ext>
            </a:extLst>
          </p:cNvPr>
          <p:cNvPicPr>
            <a:picLocks noChangeAspect="1"/>
          </p:cNvPicPr>
          <p:nvPr/>
        </p:nvPicPr>
        <p:blipFill rotWithShape="1">
          <a:blip r:embed="rId5"/>
          <a:srcRect l="30323" t="22729" r="15484" b="26423"/>
          <a:stretch/>
        </p:blipFill>
        <p:spPr>
          <a:xfrm>
            <a:off x="1063293" y="4182701"/>
            <a:ext cx="4731413" cy="2497135"/>
          </a:xfrm>
          <a:prstGeom prst="rect">
            <a:avLst/>
          </a:prstGeom>
        </p:spPr>
      </p:pic>
      <p:sp>
        <p:nvSpPr>
          <p:cNvPr id="10" name="TextBox 9">
            <a:extLst>
              <a:ext uri="{FF2B5EF4-FFF2-40B4-BE49-F238E27FC236}">
                <a16:creationId xmlns:a16="http://schemas.microsoft.com/office/drawing/2014/main" id="{E625113D-CAF5-4A6E-BD39-699D822124D1}"/>
              </a:ext>
            </a:extLst>
          </p:cNvPr>
          <p:cNvSpPr txBox="1"/>
          <p:nvPr/>
        </p:nvSpPr>
        <p:spPr>
          <a:xfrm>
            <a:off x="383458" y="6902245"/>
            <a:ext cx="6061587" cy="1938992"/>
          </a:xfrm>
          <a:prstGeom prst="rect">
            <a:avLst/>
          </a:prstGeom>
          <a:noFill/>
        </p:spPr>
        <p:txBody>
          <a:bodyPr wrap="square" rtlCol="0">
            <a:spAutoFit/>
          </a:bodyPr>
          <a:lstStyle/>
          <a:p>
            <a:r>
              <a:rPr lang="en-GB" sz="1200" b="1" u="sng" dirty="0"/>
              <a:t>The Fourteen Points</a:t>
            </a:r>
          </a:p>
          <a:p>
            <a:r>
              <a:rPr lang="en-GB" sz="1200" dirty="0"/>
              <a:t>Wilson had a list of ideas about how to make a better world. They were known as the Fourteen Points. They included:</a:t>
            </a:r>
          </a:p>
          <a:p>
            <a:endParaRPr lang="en-GB" sz="1200" dirty="0"/>
          </a:p>
          <a:p>
            <a:pPr marL="342900" indent="-342900">
              <a:buFont typeface="Arial" panose="020B0604020202020204" pitchFamily="34" charset="0"/>
              <a:buChar char="•"/>
            </a:pPr>
            <a:r>
              <a:rPr lang="en-GB" sz="1200" dirty="0"/>
              <a:t>No secret treaties</a:t>
            </a:r>
          </a:p>
          <a:p>
            <a:pPr marL="342900" indent="-342900">
              <a:buFont typeface="Arial" panose="020B0604020202020204" pitchFamily="34" charset="0"/>
              <a:buChar char="•"/>
            </a:pPr>
            <a:r>
              <a:rPr lang="en-GB" sz="1200" dirty="0"/>
              <a:t>Ships of all nations have the right to sail the seas without interference</a:t>
            </a:r>
          </a:p>
          <a:p>
            <a:pPr marL="342900" indent="-342900">
              <a:buFont typeface="Arial" panose="020B0604020202020204" pitchFamily="34" charset="0"/>
              <a:buChar char="•"/>
            </a:pPr>
            <a:r>
              <a:rPr lang="en-GB" sz="1200" dirty="0"/>
              <a:t>Disarmament</a:t>
            </a:r>
          </a:p>
          <a:p>
            <a:pPr marL="342900" indent="-342900">
              <a:buFont typeface="Arial" panose="020B0604020202020204" pitchFamily="34" charset="0"/>
              <a:buChar char="•"/>
            </a:pPr>
            <a:r>
              <a:rPr lang="en-GB" sz="1200" dirty="0"/>
              <a:t>Self-determination in the Austria-Hungarian empire</a:t>
            </a:r>
          </a:p>
          <a:p>
            <a:pPr marL="342900" indent="-342900">
              <a:buFont typeface="Arial" panose="020B0604020202020204" pitchFamily="34" charset="0"/>
              <a:buChar char="•"/>
            </a:pPr>
            <a:r>
              <a:rPr lang="en-GB" sz="1200" dirty="0"/>
              <a:t>The League of Nations to be formed</a:t>
            </a:r>
          </a:p>
          <a:p>
            <a:endParaRPr lang="en-GB" sz="1200" b="1" u="sng" dirty="0"/>
          </a:p>
        </p:txBody>
      </p:sp>
      <p:sp>
        <p:nvSpPr>
          <p:cNvPr id="11" name="TextBox 10">
            <a:extLst>
              <a:ext uri="{FF2B5EF4-FFF2-40B4-BE49-F238E27FC236}">
                <a16:creationId xmlns:a16="http://schemas.microsoft.com/office/drawing/2014/main" id="{0D726769-596E-4DE2-8456-9D705AE0AE78}"/>
              </a:ext>
            </a:extLst>
          </p:cNvPr>
          <p:cNvSpPr txBox="1"/>
          <p:nvPr/>
        </p:nvSpPr>
        <p:spPr>
          <a:xfrm>
            <a:off x="383458" y="8841237"/>
            <a:ext cx="6061587" cy="1384995"/>
          </a:xfrm>
          <a:prstGeom prst="rect">
            <a:avLst/>
          </a:prstGeom>
          <a:noFill/>
          <a:ln>
            <a:solidFill>
              <a:schemeClr val="tx1"/>
            </a:solidFill>
          </a:ln>
        </p:spPr>
        <p:txBody>
          <a:bodyPr wrap="square" rtlCol="0">
            <a:spAutoFit/>
          </a:bodyPr>
          <a:lstStyle/>
          <a:p>
            <a:r>
              <a:rPr lang="en-GB" sz="1400" b="1" u="sng" dirty="0"/>
              <a:t>Task</a:t>
            </a:r>
          </a:p>
          <a:p>
            <a:pPr marL="342900" indent="-342900">
              <a:buAutoNum type="arabicParenR"/>
            </a:pPr>
            <a:r>
              <a:rPr lang="en-GB" sz="1400" dirty="0"/>
              <a:t>Which of these points do you think was going to make the biggest difference? </a:t>
            </a:r>
          </a:p>
          <a:p>
            <a:pPr marL="342900" indent="-342900">
              <a:buFontTx/>
              <a:buAutoNum type="arabicParenR"/>
            </a:pPr>
            <a:r>
              <a:rPr lang="en-GB" sz="1400" dirty="0"/>
              <a:t>Write a list of the reasons why they Big Three disagreed.</a:t>
            </a:r>
          </a:p>
          <a:p>
            <a:pPr marL="342900" indent="-342900">
              <a:buAutoNum type="arabicParenR"/>
            </a:pPr>
            <a:endParaRPr lang="en-GB" sz="1400" dirty="0"/>
          </a:p>
          <a:p>
            <a:endParaRPr lang="en-GB" sz="1400" dirty="0"/>
          </a:p>
        </p:txBody>
      </p:sp>
    </p:spTree>
    <p:extLst>
      <p:ext uri="{BB962C8B-B14F-4D97-AF65-F5344CB8AC3E}">
        <p14:creationId xmlns:p14="http://schemas.microsoft.com/office/powerpoint/2010/main" val="2613989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A7D8A1-9841-41DA-B58B-D3152B64633F}"/>
              </a:ext>
            </a:extLst>
          </p:cNvPr>
          <p:cNvSpPr txBox="1"/>
          <p:nvPr/>
        </p:nvSpPr>
        <p:spPr>
          <a:xfrm>
            <a:off x="575187" y="545690"/>
            <a:ext cx="5810865" cy="646331"/>
          </a:xfrm>
          <a:prstGeom prst="rect">
            <a:avLst/>
          </a:prstGeom>
          <a:noFill/>
        </p:spPr>
        <p:txBody>
          <a:bodyPr wrap="square" rtlCol="0">
            <a:spAutoFit/>
          </a:bodyPr>
          <a:lstStyle/>
          <a:p>
            <a:r>
              <a:rPr lang="en-GB" sz="1200" b="1" u="sng" dirty="0"/>
              <a:t>What were the other problems?</a:t>
            </a:r>
          </a:p>
          <a:p>
            <a:r>
              <a:rPr lang="en-GB" sz="1200" dirty="0"/>
              <a:t>The disagreements between the leaders was only one problem. </a:t>
            </a:r>
          </a:p>
          <a:p>
            <a:endParaRPr lang="en-GB" sz="1200" b="1" u="sng" dirty="0"/>
          </a:p>
        </p:txBody>
      </p:sp>
      <p:sp>
        <p:nvSpPr>
          <p:cNvPr id="3" name="TextBox 2">
            <a:extLst>
              <a:ext uri="{FF2B5EF4-FFF2-40B4-BE49-F238E27FC236}">
                <a16:creationId xmlns:a16="http://schemas.microsoft.com/office/drawing/2014/main" id="{AD321960-F9A3-45DE-84AB-460445741AF5}"/>
              </a:ext>
            </a:extLst>
          </p:cNvPr>
          <p:cNvSpPr txBox="1"/>
          <p:nvPr/>
        </p:nvSpPr>
        <p:spPr>
          <a:xfrm>
            <a:off x="575187" y="1192021"/>
            <a:ext cx="5707626" cy="738664"/>
          </a:xfrm>
          <a:prstGeom prst="rect">
            <a:avLst/>
          </a:prstGeom>
          <a:noFill/>
          <a:ln>
            <a:solidFill>
              <a:schemeClr val="tx1"/>
            </a:solidFill>
          </a:ln>
        </p:spPr>
        <p:txBody>
          <a:bodyPr wrap="square" rtlCol="0">
            <a:spAutoFit/>
          </a:bodyPr>
          <a:lstStyle/>
          <a:p>
            <a:r>
              <a:rPr lang="en-GB" sz="1400" b="1" u="sng" dirty="0"/>
              <a:t>Task</a:t>
            </a:r>
          </a:p>
          <a:p>
            <a:r>
              <a:rPr lang="en-GB" sz="1400" dirty="0"/>
              <a:t>As you read the information below, make a mind map of the other problems the Big Three faced.</a:t>
            </a:r>
          </a:p>
        </p:txBody>
      </p:sp>
      <p:sp>
        <p:nvSpPr>
          <p:cNvPr id="4" name="TextBox 3">
            <a:extLst>
              <a:ext uri="{FF2B5EF4-FFF2-40B4-BE49-F238E27FC236}">
                <a16:creationId xmlns:a16="http://schemas.microsoft.com/office/drawing/2014/main" id="{8DEF5B37-7D9A-49DF-BA74-0F62C793D27E}"/>
              </a:ext>
            </a:extLst>
          </p:cNvPr>
          <p:cNvSpPr txBox="1"/>
          <p:nvPr/>
        </p:nvSpPr>
        <p:spPr>
          <a:xfrm>
            <a:off x="575187" y="2330245"/>
            <a:ext cx="5707626" cy="7109639"/>
          </a:xfrm>
          <a:prstGeom prst="rect">
            <a:avLst/>
          </a:prstGeom>
          <a:noFill/>
        </p:spPr>
        <p:txBody>
          <a:bodyPr wrap="square" rtlCol="0">
            <a:spAutoFit/>
          </a:bodyPr>
          <a:lstStyle/>
          <a:p>
            <a:r>
              <a:rPr lang="en-GB" sz="1200" b="1" u="sng" dirty="0"/>
              <a:t>Problem: The Armistice</a:t>
            </a:r>
          </a:p>
          <a:p>
            <a:r>
              <a:rPr lang="en-GB" sz="1200" dirty="0"/>
              <a:t>When Germany surrendered, it signed an </a:t>
            </a:r>
            <a:r>
              <a:rPr lang="en-GB" sz="1200" dirty="0">
                <a:solidFill>
                  <a:srgbClr val="FF0000"/>
                </a:solidFill>
              </a:rPr>
              <a:t>armistice, </a:t>
            </a:r>
            <a:r>
              <a:rPr lang="en-GB" sz="1200" dirty="0"/>
              <a:t>an agreement to stop fighting immediately.</a:t>
            </a:r>
          </a:p>
          <a:p>
            <a:endParaRPr lang="en-GB" sz="1200" dirty="0"/>
          </a:p>
          <a:p>
            <a:r>
              <a:rPr lang="en-GB" sz="1200" dirty="0"/>
              <a:t>The armistice included agreement that Germany would pay reparations and that Alsace-Lorraine would be given back to France and they would take their army out of the Rhineland.</a:t>
            </a:r>
          </a:p>
          <a:p>
            <a:endParaRPr lang="en-GB" sz="1200" dirty="0"/>
          </a:p>
          <a:p>
            <a:r>
              <a:rPr lang="en-GB" sz="1200" dirty="0"/>
              <a:t>Clemenceau used this agreement to argue that they should be included in the peace treaty.</a:t>
            </a:r>
          </a:p>
          <a:p>
            <a:endParaRPr lang="en-GB" sz="1200" dirty="0"/>
          </a:p>
          <a:p>
            <a:r>
              <a:rPr lang="en-GB" sz="1200" b="1" u="sng" dirty="0"/>
              <a:t>Problem: Prior Agreements</a:t>
            </a:r>
          </a:p>
          <a:p>
            <a:r>
              <a:rPr lang="en-GB" sz="1200" dirty="0"/>
              <a:t>During the war, the Allies had made lots of promises to countries who supported them. </a:t>
            </a:r>
          </a:p>
          <a:p>
            <a:endParaRPr lang="en-GB" sz="1200" dirty="0"/>
          </a:p>
          <a:p>
            <a:r>
              <a:rPr lang="en-GB" sz="1200" dirty="0"/>
              <a:t>At the end of the war these countries wanted to claim what they saw as rightfully theirs.</a:t>
            </a:r>
          </a:p>
          <a:p>
            <a:endParaRPr lang="en-GB" sz="1200" dirty="0"/>
          </a:p>
          <a:p>
            <a:r>
              <a:rPr lang="en-GB" sz="1200" dirty="0"/>
              <a:t>The Big Three had to decide which promises should be kept. </a:t>
            </a:r>
          </a:p>
          <a:p>
            <a:endParaRPr lang="en-GB" sz="1200" b="1" u="sng" dirty="0"/>
          </a:p>
          <a:p>
            <a:r>
              <a:rPr lang="en-GB" sz="1200" b="1" u="sng" dirty="0"/>
              <a:t>Time Constraints</a:t>
            </a:r>
          </a:p>
          <a:p>
            <a:r>
              <a:rPr lang="en-GB" sz="1200" dirty="0"/>
              <a:t>The Big Three met in Versailles in January 1919. The Treaty of Versailles was signed in June. </a:t>
            </a:r>
          </a:p>
          <a:p>
            <a:endParaRPr lang="en-GB" sz="1200" dirty="0"/>
          </a:p>
          <a:p>
            <a:r>
              <a:rPr lang="en-GB" sz="1200" dirty="0"/>
              <a:t>There were diplomats from 32 countries and each point was discussed in great detail. But they were under pressure to decide quickly by the victorious countries. </a:t>
            </a:r>
          </a:p>
          <a:p>
            <a:endParaRPr lang="en-GB" sz="1200" b="1" u="sng" dirty="0"/>
          </a:p>
          <a:p>
            <a:endParaRPr lang="en-GB" sz="1200" b="1" u="sng" dirty="0"/>
          </a:p>
          <a:p>
            <a:r>
              <a:rPr lang="en-GB" sz="1200" b="1" u="sng" dirty="0"/>
              <a:t>Problem: A Changing Europe</a:t>
            </a:r>
          </a:p>
          <a:p>
            <a:r>
              <a:rPr lang="en-GB" sz="1200" dirty="0"/>
              <a:t>The politics and economies of European countries had changed during the war.</a:t>
            </a:r>
          </a:p>
          <a:p>
            <a:endParaRPr lang="en-GB" sz="1200" dirty="0"/>
          </a:p>
          <a:p>
            <a:r>
              <a:rPr lang="en-GB" sz="1200" dirty="0"/>
              <a:t>Austria-Hungary had a huge empire but now countries were breaking away and declaring independence. </a:t>
            </a:r>
          </a:p>
          <a:p>
            <a:endParaRPr lang="en-GB" sz="1200" dirty="0"/>
          </a:p>
          <a:p>
            <a:r>
              <a:rPr lang="en-GB" sz="1200" dirty="0"/>
              <a:t>There was a revolution in Russia in 1917. </a:t>
            </a:r>
          </a:p>
          <a:p>
            <a:endParaRPr lang="en-GB" sz="1200" dirty="0"/>
          </a:p>
          <a:p>
            <a:r>
              <a:rPr lang="en-GB" sz="1200" dirty="0"/>
              <a:t>People were worried that the poverty in Europe caused by the war and the political instability would cause more trouble in the future. </a:t>
            </a:r>
          </a:p>
          <a:p>
            <a:endParaRPr lang="en-GB" sz="1200" b="1" u="sng" dirty="0"/>
          </a:p>
          <a:p>
            <a:endParaRPr lang="en-GB" sz="1200" b="1" u="sng" dirty="0"/>
          </a:p>
        </p:txBody>
      </p:sp>
      <p:sp>
        <p:nvSpPr>
          <p:cNvPr id="5" name="TextBox 4">
            <a:extLst>
              <a:ext uri="{FF2B5EF4-FFF2-40B4-BE49-F238E27FC236}">
                <a16:creationId xmlns:a16="http://schemas.microsoft.com/office/drawing/2014/main" id="{BD67C876-D48D-40F9-A024-6756A09448DA}"/>
              </a:ext>
            </a:extLst>
          </p:cNvPr>
          <p:cNvSpPr txBox="1"/>
          <p:nvPr/>
        </p:nvSpPr>
        <p:spPr>
          <a:xfrm>
            <a:off x="575187" y="9439884"/>
            <a:ext cx="5707626" cy="1815882"/>
          </a:xfrm>
          <a:prstGeom prst="rect">
            <a:avLst/>
          </a:prstGeom>
          <a:noFill/>
          <a:ln>
            <a:solidFill>
              <a:schemeClr val="tx1"/>
            </a:solidFill>
          </a:ln>
        </p:spPr>
        <p:txBody>
          <a:bodyPr wrap="square" rtlCol="0">
            <a:spAutoFit/>
          </a:bodyPr>
          <a:lstStyle/>
          <a:p>
            <a:r>
              <a:rPr lang="en-GB" sz="1400" b="1" u="sng" dirty="0"/>
              <a:t>Task</a:t>
            </a:r>
          </a:p>
          <a:p>
            <a:pPr marL="457200" indent="-457200">
              <a:buAutoNum type="arabicParenR"/>
            </a:pPr>
            <a:r>
              <a:rPr lang="en-GB" sz="1400" dirty="0"/>
              <a:t>What did Germany agree to in the armistice?</a:t>
            </a:r>
          </a:p>
          <a:p>
            <a:pPr marL="457200" indent="-457200">
              <a:buAutoNum type="arabicParenR"/>
            </a:pPr>
            <a:endParaRPr lang="en-GB" sz="1400" dirty="0"/>
          </a:p>
          <a:p>
            <a:pPr marL="457200" indent="-457200">
              <a:buAutoNum type="arabicParenR"/>
            </a:pPr>
            <a:r>
              <a:rPr lang="en-GB" sz="1400" dirty="0"/>
              <a:t>Why did the Big Three have to agree as quickly as possible?</a:t>
            </a:r>
          </a:p>
          <a:p>
            <a:pPr marL="457200" indent="-457200">
              <a:buAutoNum type="arabicParenR"/>
            </a:pPr>
            <a:endParaRPr lang="en-GB" sz="1400" dirty="0"/>
          </a:p>
          <a:p>
            <a:pPr marL="457200" indent="-457200">
              <a:buAutoNum type="arabicParenR"/>
            </a:pPr>
            <a:r>
              <a:rPr lang="en-GB" sz="1400" dirty="0"/>
              <a:t>In 1919 Wilson was awarded the Nobel Peace Prize for his role in the Paris Peace Conference. Do you think he deserved this prize?</a:t>
            </a:r>
          </a:p>
          <a:p>
            <a:endParaRPr lang="en-GB" sz="1400" b="1" u="sng" dirty="0"/>
          </a:p>
        </p:txBody>
      </p:sp>
    </p:spTree>
    <p:extLst>
      <p:ext uri="{BB962C8B-B14F-4D97-AF65-F5344CB8AC3E}">
        <p14:creationId xmlns:p14="http://schemas.microsoft.com/office/powerpoint/2010/main" val="2794671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79AFC8-309B-4565-AC09-C7CD76AD4C92}"/>
              </a:ext>
            </a:extLst>
          </p:cNvPr>
          <p:cNvSpPr txBox="1"/>
          <p:nvPr/>
        </p:nvSpPr>
        <p:spPr>
          <a:xfrm>
            <a:off x="368710" y="324465"/>
            <a:ext cx="6105832" cy="5878532"/>
          </a:xfrm>
          <a:prstGeom prst="rect">
            <a:avLst/>
          </a:prstGeom>
          <a:noFill/>
        </p:spPr>
        <p:txBody>
          <a:bodyPr wrap="square" rtlCol="0">
            <a:spAutoFit/>
          </a:bodyPr>
          <a:lstStyle/>
          <a:p>
            <a:pPr algn="ctr"/>
            <a:r>
              <a:rPr lang="en-GB" sz="2400" b="1" u="sng" dirty="0"/>
              <a:t>Lesson 2: The Treaty of Versailles</a:t>
            </a:r>
          </a:p>
          <a:p>
            <a:pPr algn="ctr"/>
            <a:endParaRPr lang="en-GB" sz="2400" b="1" u="sng" dirty="0"/>
          </a:p>
          <a:p>
            <a:r>
              <a:rPr lang="en-GB" sz="1200" b="1" u="sng" dirty="0"/>
              <a:t>Diktat</a:t>
            </a:r>
          </a:p>
          <a:p>
            <a:r>
              <a:rPr lang="en-GB" sz="1200" dirty="0"/>
              <a:t>On 28</a:t>
            </a:r>
            <a:r>
              <a:rPr lang="en-GB" sz="1200" baseline="30000" dirty="0"/>
              <a:t>th</a:t>
            </a:r>
            <a:r>
              <a:rPr lang="en-GB" sz="1200" dirty="0"/>
              <a:t> June 1919 the Treaty of Versailles was announced. </a:t>
            </a:r>
          </a:p>
          <a:p>
            <a:endParaRPr lang="en-GB" sz="1200" dirty="0"/>
          </a:p>
          <a:p>
            <a:r>
              <a:rPr lang="en-GB" sz="1200" dirty="0"/>
              <a:t>Germany had not been allowed to attend the peace talks. They called the treaty a </a:t>
            </a:r>
            <a:r>
              <a:rPr lang="en-GB" sz="1200" dirty="0">
                <a:solidFill>
                  <a:srgbClr val="FF0000"/>
                </a:solidFill>
              </a:rPr>
              <a:t>Diktat.</a:t>
            </a:r>
          </a:p>
          <a:p>
            <a:endParaRPr lang="en-GB" sz="1200" dirty="0">
              <a:solidFill>
                <a:srgbClr val="FF0000"/>
              </a:solidFill>
            </a:endParaRPr>
          </a:p>
          <a:p>
            <a:endParaRPr lang="en-GB" sz="1200" dirty="0">
              <a:solidFill>
                <a:srgbClr val="FF0000"/>
              </a:solidFill>
            </a:endParaRPr>
          </a:p>
          <a:p>
            <a:endParaRPr lang="en-GB" sz="1200" dirty="0">
              <a:solidFill>
                <a:srgbClr val="FF0000"/>
              </a:solidFill>
            </a:endParaRPr>
          </a:p>
          <a:p>
            <a:r>
              <a:rPr lang="en-GB" sz="1200" dirty="0">
                <a:solidFill>
                  <a:srgbClr val="FF0000"/>
                </a:solidFill>
              </a:rPr>
              <a:t>Diktat – dictated peace, the phrase Germany used to describe the Treaty of Versailles</a:t>
            </a:r>
          </a:p>
          <a:p>
            <a:endParaRPr lang="en-GB" sz="1200" b="1" u="sng" dirty="0"/>
          </a:p>
          <a:p>
            <a:endParaRPr lang="en-GB" sz="1200" b="1" u="sng" dirty="0"/>
          </a:p>
          <a:p>
            <a:r>
              <a:rPr lang="en-GB" sz="1200" b="1" u="sng" dirty="0"/>
              <a:t>Build up to the Signing</a:t>
            </a:r>
          </a:p>
          <a:p>
            <a:r>
              <a:rPr lang="en-GB" sz="1200" dirty="0"/>
              <a:t>When the discussions were over, the German government was told what the terms were. </a:t>
            </a:r>
          </a:p>
          <a:p>
            <a:endParaRPr lang="en-GB" sz="1200" dirty="0"/>
          </a:p>
          <a:p>
            <a:r>
              <a:rPr lang="en-GB" sz="1200" dirty="0"/>
              <a:t>The Treaty aimed to punish Germany, prevent them from attacking France again and give the winning countries compensation to help them rebuild. </a:t>
            </a:r>
          </a:p>
          <a:p>
            <a:endParaRPr lang="en-GB" sz="1200" dirty="0"/>
          </a:p>
          <a:p>
            <a:r>
              <a:rPr lang="en-GB" sz="1200" dirty="0"/>
              <a:t>Germany was told the Allies would start the war again  if they refused to agree to the terms. </a:t>
            </a:r>
          </a:p>
          <a:p>
            <a:endParaRPr lang="en-GB" sz="1200" b="1" u="sng" dirty="0"/>
          </a:p>
          <a:p>
            <a:endParaRPr lang="en-GB" sz="1200" b="1" u="sng" dirty="0"/>
          </a:p>
          <a:p>
            <a:r>
              <a:rPr lang="en-GB" sz="1200" b="1" u="sng" dirty="0"/>
              <a:t>The Terms</a:t>
            </a:r>
          </a:p>
          <a:p>
            <a:r>
              <a:rPr lang="en-GB" sz="1200" dirty="0"/>
              <a:t>The easiest way to remember the terms of the Treaty is to use LAMP to help you:</a:t>
            </a:r>
          </a:p>
          <a:p>
            <a:endParaRPr lang="en-GB" sz="1200" dirty="0"/>
          </a:p>
          <a:p>
            <a:r>
              <a:rPr lang="en-GB" sz="1600" dirty="0">
                <a:solidFill>
                  <a:srgbClr val="FF0000"/>
                </a:solidFill>
              </a:rPr>
              <a:t>L</a:t>
            </a:r>
            <a:r>
              <a:rPr lang="en-GB" sz="1200" dirty="0"/>
              <a:t>and</a:t>
            </a:r>
          </a:p>
          <a:p>
            <a:r>
              <a:rPr lang="en-GB" sz="1600" dirty="0">
                <a:solidFill>
                  <a:srgbClr val="FF0000"/>
                </a:solidFill>
              </a:rPr>
              <a:t>A</a:t>
            </a:r>
            <a:r>
              <a:rPr lang="en-GB" sz="1200" dirty="0"/>
              <a:t>rmy</a:t>
            </a:r>
          </a:p>
          <a:p>
            <a:r>
              <a:rPr lang="en-GB" sz="1600" dirty="0">
                <a:solidFill>
                  <a:srgbClr val="FF0000"/>
                </a:solidFill>
              </a:rPr>
              <a:t>M</a:t>
            </a:r>
            <a:r>
              <a:rPr lang="en-GB" sz="1200" dirty="0"/>
              <a:t>oney</a:t>
            </a:r>
          </a:p>
          <a:p>
            <a:r>
              <a:rPr lang="en-GB" sz="1600" dirty="0">
                <a:solidFill>
                  <a:srgbClr val="FF0000"/>
                </a:solidFill>
              </a:rPr>
              <a:t>P</a:t>
            </a:r>
            <a:r>
              <a:rPr lang="en-GB" sz="1200" dirty="0"/>
              <a:t>ride</a:t>
            </a:r>
            <a:endParaRPr lang="en-GB" sz="1600" dirty="0">
              <a:solidFill>
                <a:srgbClr val="FF0000"/>
              </a:solidFill>
            </a:endParaRPr>
          </a:p>
        </p:txBody>
      </p:sp>
      <p:sp>
        <p:nvSpPr>
          <p:cNvPr id="3" name="TextBox 2">
            <a:extLst>
              <a:ext uri="{FF2B5EF4-FFF2-40B4-BE49-F238E27FC236}">
                <a16:creationId xmlns:a16="http://schemas.microsoft.com/office/drawing/2014/main" id="{B02FF0BE-AE56-4072-89C1-4AD31FEFE07B}"/>
              </a:ext>
            </a:extLst>
          </p:cNvPr>
          <p:cNvSpPr txBox="1"/>
          <p:nvPr/>
        </p:nvSpPr>
        <p:spPr>
          <a:xfrm>
            <a:off x="368710" y="6445045"/>
            <a:ext cx="6105832" cy="1169551"/>
          </a:xfrm>
          <a:prstGeom prst="rect">
            <a:avLst/>
          </a:prstGeom>
          <a:noFill/>
          <a:ln>
            <a:solidFill>
              <a:schemeClr val="tx1"/>
            </a:solidFill>
          </a:ln>
        </p:spPr>
        <p:txBody>
          <a:bodyPr wrap="square" rtlCol="0">
            <a:spAutoFit/>
          </a:bodyPr>
          <a:lstStyle/>
          <a:p>
            <a:r>
              <a:rPr lang="en-GB" sz="1400" b="1" u="sng" dirty="0"/>
              <a:t>Task</a:t>
            </a:r>
          </a:p>
          <a:p>
            <a:pPr marL="342900" indent="-342900">
              <a:buAutoNum type="arabicParenR"/>
            </a:pPr>
            <a:r>
              <a:rPr lang="en-GB" sz="1400" dirty="0"/>
              <a:t>Use the cards below to complete the table on the next page.</a:t>
            </a:r>
          </a:p>
          <a:p>
            <a:pPr marL="342900" indent="-342900">
              <a:buAutoNum type="arabicParenR"/>
            </a:pPr>
            <a:r>
              <a:rPr lang="en-GB" sz="1400" dirty="0"/>
              <a:t>Why do you think the Germans hated Article 231 the most?</a:t>
            </a:r>
          </a:p>
          <a:p>
            <a:pPr marL="342900" indent="-342900">
              <a:buAutoNum type="arabicParenR"/>
            </a:pPr>
            <a:r>
              <a:rPr lang="en-GB" sz="1400" dirty="0"/>
              <a:t>Why do you think Article 232 came after the war guilt clause?</a:t>
            </a:r>
          </a:p>
          <a:p>
            <a:endParaRPr lang="en-GB" sz="1400" dirty="0"/>
          </a:p>
        </p:txBody>
      </p:sp>
      <p:graphicFrame>
        <p:nvGraphicFramePr>
          <p:cNvPr id="4" name="Table 3">
            <a:extLst>
              <a:ext uri="{FF2B5EF4-FFF2-40B4-BE49-F238E27FC236}">
                <a16:creationId xmlns:a16="http://schemas.microsoft.com/office/drawing/2014/main" id="{CF94B545-AB2F-4CE1-9BAB-319D50647630}"/>
              </a:ext>
            </a:extLst>
          </p:cNvPr>
          <p:cNvGraphicFramePr>
            <a:graphicFrameLocks noGrp="1"/>
          </p:cNvGraphicFramePr>
          <p:nvPr>
            <p:extLst>
              <p:ext uri="{D42A27DB-BD31-4B8C-83A1-F6EECF244321}">
                <p14:modId xmlns:p14="http://schemas.microsoft.com/office/powerpoint/2010/main" val="3094156593"/>
              </p:ext>
            </p:extLst>
          </p:nvPr>
        </p:nvGraphicFramePr>
        <p:xfrm>
          <a:off x="200024" y="8082321"/>
          <a:ext cx="6457952" cy="3474246"/>
        </p:xfrm>
        <a:graphic>
          <a:graphicData uri="http://schemas.openxmlformats.org/drawingml/2006/table">
            <a:tbl>
              <a:tblPr firstRow="1" bandRow="1">
                <a:tableStyleId>{5940675A-B579-460E-94D1-54222C63F5DA}</a:tableStyleId>
              </a:tblPr>
              <a:tblGrid>
                <a:gridCol w="1614488">
                  <a:extLst>
                    <a:ext uri="{9D8B030D-6E8A-4147-A177-3AD203B41FA5}">
                      <a16:colId xmlns:a16="http://schemas.microsoft.com/office/drawing/2014/main" val="3691861160"/>
                    </a:ext>
                  </a:extLst>
                </a:gridCol>
                <a:gridCol w="1614488">
                  <a:extLst>
                    <a:ext uri="{9D8B030D-6E8A-4147-A177-3AD203B41FA5}">
                      <a16:colId xmlns:a16="http://schemas.microsoft.com/office/drawing/2014/main" val="4239892871"/>
                    </a:ext>
                  </a:extLst>
                </a:gridCol>
                <a:gridCol w="1614488">
                  <a:extLst>
                    <a:ext uri="{9D8B030D-6E8A-4147-A177-3AD203B41FA5}">
                      <a16:colId xmlns:a16="http://schemas.microsoft.com/office/drawing/2014/main" val="2314661981"/>
                    </a:ext>
                  </a:extLst>
                </a:gridCol>
                <a:gridCol w="1614488">
                  <a:extLst>
                    <a:ext uri="{9D8B030D-6E8A-4147-A177-3AD203B41FA5}">
                      <a16:colId xmlns:a16="http://schemas.microsoft.com/office/drawing/2014/main" val="139370226"/>
                    </a:ext>
                  </a:extLst>
                </a:gridCol>
              </a:tblGrid>
              <a:tr h="923926">
                <a:tc>
                  <a:txBody>
                    <a:bodyPr/>
                    <a:lstStyle/>
                    <a:p>
                      <a:r>
                        <a:rPr lang="en-GB" sz="900" b="0" dirty="0"/>
                        <a:t>The Germans navy was limited to 15,000 men, 1500 officers and 6 battleships. The size and number of other ships was also limited.</a:t>
                      </a:r>
                    </a:p>
                  </a:txBody>
                  <a:tcPr marL="68580" marR="68580" marT="34290" marB="34290"/>
                </a:tc>
                <a:tc>
                  <a:txBody>
                    <a:bodyPr/>
                    <a:lstStyle/>
                    <a:p>
                      <a:r>
                        <a:rPr lang="en-GB" sz="900" dirty="0"/>
                        <a:t>Article 231 was the war guilt clause. Germany and their allies had to take full responsibility for starting the war. This was the term the Germans hated the most.</a:t>
                      </a:r>
                    </a:p>
                  </a:txBody>
                  <a:tcPr marL="68580" marR="68580" marT="34290" marB="34290"/>
                </a:tc>
                <a:tc>
                  <a:txBody>
                    <a:bodyPr/>
                    <a:lstStyle/>
                    <a:p>
                      <a:r>
                        <a:rPr lang="en-GB" sz="900" dirty="0"/>
                        <a:t>The Rhineland, a strip of land between Germany and France, was to be demilitarised. This meant Germany could not put an army or defences in this area.</a:t>
                      </a:r>
                    </a:p>
                  </a:txBody>
                  <a:tcPr marL="68580" marR="68580" marT="34290" marB="34290"/>
                </a:tc>
                <a:tc>
                  <a:txBody>
                    <a:bodyPr/>
                    <a:lstStyle/>
                    <a:p>
                      <a:r>
                        <a:rPr lang="en-GB" sz="900" dirty="0"/>
                        <a:t>Article 232 ordered Germany to pay reparations. In 2921 the figure was agreed at £6.6 billion. It was estimated to take until 1988 to pay back. </a:t>
                      </a:r>
                    </a:p>
                  </a:txBody>
                  <a:tcPr marL="68580" marR="68580" marT="34290" marB="34290"/>
                </a:tc>
                <a:extLst>
                  <a:ext uri="{0D108BD9-81ED-4DB2-BD59-A6C34878D82A}">
                    <a16:rowId xmlns:a16="http://schemas.microsoft.com/office/drawing/2014/main" val="3753490118"/>
                  </a:ext>
                </a:extLst>
              </a:tr>
              <a:tr h="871538">
                <a:tc>
                  <a:txBody>
                    <a:bodyPr/>
                    <a:lstStyle/>
                    <a:p>
                      <a:r>
                        <a:rPr lang="en-GB" sz="900" dirty="0"/>
                        <a:t>Anschluss (union) between Germany and Austria was forbidden. </a:t>
                      </a:r>
                    </a:p>
                  </a:txBody>
                  <a:tcPr marL="68580" marR="68580" marT="34290" marB="34290"/>
                </a:tc>
                <a:tc>
                  <a:txBody>
                    <a:bodyPr/>
                    <a:lstStyle/>
                    <a:p>
                      <a:r>
                        <a:rPr lang="en-GB" sz="900" dirty="0"/>
                        <a:t>The League of Nations was formed, but Germany was not allowed to join.</a:t>
                      </a:r>
                    </a:p>
                  </a:txBody>
                  <a:tcPr marL="68580" marR="68580" marT="34290" marB="34290"/>
                </a:tc>
                <a:tc>
                  <a:txBody>
                    <a:bodyPr/>
                    <a:lstStyle/>
                    <a:p>
                      <a:r>
                        <a:rPr lang="en-GB" sz="900" dirty="0"/>
                        <a:t>Germany was not allowed tanks, submarines or an air force.</a:t>
                      </a:r>
                    </a:p>
                  </a:txBody>
                  <a:tcPr marL="68580" marR="68580" marT="34290" marB="34290"/>
                </a:tc>
                <a:tc>
                  <a:txBody>
                    <a:bodyPr/>
                    <a:lstStyle/>
                    <a:p>
                      <a:r>
                        <a:rPr lang="en-GB" sz="900" dirty="0"/>
                        <a:t>Germany was split in two by the Polish Corridor, a strip of land that was given to Poland to allow them to have access to the sea. </a:t>
                      </a:r>
                    </a:p>
                  </a:txBody>
                  <a:tcPr marL="68580" marR="68580" marT="34290" marB="34290"/>
                </a:tc>
                <a:extLst>
                  <a:ext uri="{0D108BD9-81ED-4DB2-BD59-A6C34878D82A}">
                    <a16:rowId xmlns:a16="http://schemas.microsoft.com/office/drawing/2014/main" val="2072034505"/>
                  </a:ext>
                </a:extLst>
              </a:tr>
              <a:tr h="842963">
                <a:tc>
                  <a:txBody>
                    <a:bodyPr/>
                    <a:lstStyle/>
                    <a:p>
                      <a:r>
                        <a:rPr lang="en-GB" sz="900" dirty="0"/>
                        <a:t>The German army was limited to 100,000 men and conscription was not allowed. </a:t>
                      </a:r>
                    </a:p>
                  </a:txBody>
                  <a:tcPr marL="68580" marR="68580" marT="34290" marB="34290"/>
                </a:tc>
                <a:tc>
                  <a:txBody>
                    <a:bodyPr/>
                    <a:lstStyle/>
                    <a:p>
                      <a:r>
                        <a:rPr lang="en-GB" sz="900" dirty="0"/>
                        <a:t>Danzig was taken from Germany and made a free city under League of Nations control. </a:t>
                      </a:r>
                    </a:p>
                  </a:txBody>
                  <a:tcPr marL="68580" marR="68580" marT="34290" marB="34290"/>
                </a:tc>
                <a:tc>
                  <a:txBody>
                    <a:bodyPr/>
                    <a:lstStyle/>
                    <a:p>
                      <a:r>
                        <a:rPr lang="en-GB" sz="900" dirty="0"/>
                        <a:t>Germany’s colonies in Africa were given as mandates to the League of Nations. This meant Britain and France controlled them. </a:t>
                      </a:r>
                    </a:p>
                  </a:txBody>
                  <a:tcPr marL="68580" marR="68580" marT="34290" marB="34290"/>
                </a:tc>
                <a:tc>
                  <a:txBody>
                    <a:bodyPr/>
                    <a:lstStyle/>
                    <a:p>
                      <a:r>
                        <a:rPr lang="en-GB" sz="900" dirty="0"/>
                        <a:t>The Saar, an industrial area of Germany with many coal mines, was put in control of the League of Nations for 15 years. </a:t>
                      </a:r>
                    </a:p>
                  </a:txBody>
                  <a:tcPr marL="68580" marR="68580" marT="34290" marB="34290"/>
                </a:tc>
                <a:extLst>
                  <a:ext uri="{0D108BD9-81ED-4DB2-BD59-A6C34878D82A}">
                    <a16:rowId xmlns:a16="http://schemas.microsoft.com/office/drawing/2014/main" val="163434254"/>
                  </a:ext>
                </a:extLst>
              </a:tr>
              <a:tr h="835819">
                <a:tc>
                  <a:txBody>
                    <a:bodyPr/>
                    <a:lstStyle/>
                    <a:p>
                      <a:r>
                        <a:rPr lang="en-GB" sz="900" dirty="0"/>
                        <a:t>Germany lost 10% of its land, including Alsace-Lorraine.</a:t>
                      </a:r>
                    </a:p>
                  </a:txBody>
                  <a:tcPr marL="68580" marR="68580" marT="34290" marB="34290"/>
                </a:tc>
                <a:tc>
                  <a:txBody>
                    <a:bodyPr/>
                    <a:lstStyle/>
                    <a:p>
                      <a:endParaRPr lang="en-GB" sz="900" dirty="0"/>
                    </a:p>
                  </a:txBody>
                  <a:tcPr marL="68580" marR="68580" marT="34290" marB="34290"/>
                </a:tc>
                <a:tc>
                  <a:txBody>
                    <a:bodyPr/>
                    <a:lstStyle/>
                    <a:p>
                      <a:endParaRPr lang="en-GB" sz="900" dirty="0"/>
                    </a:p>
                  </a:txBody>
                  <a:tcPr marL="68580" marR="68580" marT="34290" marB="34290"/>
                </a:tc>
                <a:tc>
                  <a:txBody>
                    <a:bodyPr/>
                    <a:lstStyle/>
                    <a:p>
                      <a:endParaRPr lang="en-GB" sz="900" dirty="0"/>
                    </a:p>
                  </a:txBody>
                  <a:tcPr marL="68580" marR="68580" marT="34290" marB="34290"/>
                </a:tc>
                <a:extLst>
                  <a:ext uri="{0D108BD9-81ED-4DB2-BD59-A6C34878D82A}">
                    <a16:rowId xmlns:a16="http://schemas.microsoft.com/office/drawing/2014/main" val="2034208341"/>
                  </a:ext>
                </a:extLst>
              </a:tr>
            </a:tbl>
          </a:graphicData>
        </a:graphic>
      </p:graphicFrame>
    </p:spTree>
    <p:extLst>
      <p:ext uri="{BB962C8B-B14F-4D97-AF65-F5344CB8AC3E}">
        <p14:creationId xmlns:p14="http://schemas.microsoft.com/office/powerpoint/2010/main" val="1238442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10644B46-C8E8-4B25-91AB-3B3CAFB6283C}"/>
              </a:ext>
            </a:extLst>
          </p:cNvPr>
          <p:cNvGraphicFramePr>
            <a:graphicFrameLocks noGrp="1"/>
          </p:cNvGraphicFramePr>
          <p:nvPr>
            <p:extLst>
              <p:ext uri="{D42A27DB-BD31-4B8C-83A1-F6EECF244321}">
                <p14:modId xmlns:p14="http://schemas.microsoft.com/office/powerpoint/2010/main" val="1427421895"/>
              </p:ext>
            </p:extLst>
          </p:nvPr>
        </p:nvGraphicFramePr>
        <p:xfrm>
          <a:off x="121444" y="443988"/>
          <a:ext cx="6615112" cy="3638550"/>
        </p:xfrm>
        <a:graphic>
          <a:graphicData uri="http://schemas.openxmlformats.org/drawingml/2006/table">
            <a:tbl>
              <a:tblPr firstRow="1" bandRow="1">
                <a:tableStyleId>{5940675A-B579-460E-94D1-54222C63F5DA}</a:tableStyleId>
              </a:tblPr>
              <a:tblGrid>
                <a:gridCol w="878681">
                  <a:extLst>
                    <a:ext uri="{9D8B030D-6E8A-4147-A177-3AD203B41FA5}">
                      <a16:colId xmlns:a16="http://schemas.microsoft.com/office/drawing/2014/main" val="1656879015"/>
                    </a:ext>
                  </a:extLst>
                </a:gridCol>
                <a:gridCol w="5736431">
                  <a:extLst>
                    <a:ext uri="{9D8B030D-6E8A-4147-A177-3AD203B41FA5}">
                      <a16:colId xmlns:a16="http://schemas.microsoft.com/office/drawing/2014/main" val="3434591828"/>
                    </a:ext>
                  </a:extLst>
                </a:gridCol>
              </a:tblGrid>
              <a:tr h="278130">
                <a:tc gridSpan="2">
                  <a:txBody>
                    <a:bodyPr/>
                    <a:lstStyle/>
                    <a:p>
                      <a:pPr algn="ctr"/>
                      <a:r>
                        <a:rPr lang="en-GB" sz="1000" b="1" dirty="0"/>
                        <a:t>The Treaty of Versailles</a:t>
                      </a:r>
                    </a:p>
                  </a:txBody>
                  <a:tcPr marL="68580" marR="68580" marT="34290" marB="34290"/>
                </a:tc>
                <a:tc hMerge="1">
                  <a:txBody>
                    <a:bodyPr/>
                    <a:lstStyle/>
                    <a:p>
                      <a:endParaRPr lang="en-GB" dirty="0"/>
                    </a:p>
                  </a:txBody>
                  <a:tcPr/>
                </a:tc>
                <a:extLst>
                  <a:ext uri="{0D108BD9-81ED-4DB2-BD59-A6C34878D82A}">
                    <a16:rowId xmlns:a16="http://schemas.microsoft.com/office/drawing/2014/main" val="3982529058"/>
                  </a:ext>
                </a:extLst>
              </a:tr>
              <a:tr h="840105">
                <a:tc>
                  <a:txBody>
                    <a:bodyPr/>
                    <a:lstStyle/>
                    <a:p>
                      <a:r>
                        <a:rPr lang="en-GB" sz="1000" dirty="0"/>
                        <a:t>Land</a:t>
                      </a:r>
                    </a:p>
                    <a:p>
                      <a:endParaRPr lang="en-GB" sz="1000" dirty="0"/>
                    </a:p>
                    <a:p>
                      <a:endParaRPr lang="en-GB" sz="1000" dirty="0"/>
                    </a:p>
                    <a:p>
                      <a:endParaRPr lang="en-GB" sz="1000" dirty="0"/>
                    </a:p>
                    <a:p>
                      <a:endParaRPr lang="en-GB" sz="1000" dirty="0"/>
                    </a:p>
                  </a:txBody>
                  <a:tcPr marL="68580" marR="68580" marT="34290" marB="34290"/>
                </a:tc>
                <a:tc>
                  <a:txBody>
                    <a:bodyPr/>
                    <a:lstStyle/>
                    <a:p>
                      <a:endParaRPr lang="en-GB" sz="1000" dirty="0"/>
                    </a:p>
                  </a:txBody>
                  <a:tcPr marL="68580" marR="68580" marT="34290" marB="34290"/>
                </a:tc>
                <a:extLst>
                  <a:ext uri="{0D108BD9-81ED-4DB2-BD59-A6C34878D82A}">
                    <a16:rowId xmlns:a16="http://schemas.microsoft.com/office/drawing/2014/main" val="3912842626"/>
                  </a:ext>
                </a:extLst>
              </a:tr>
              <a:tr h="840105">
                <a:tc>
                  <a:txBody>
                    <a:bodyPr/>
                    <a:lstStyle/>
                    <a:p>
                      <a:r>
                        <a:rPr lang="en-GB" sz="1000" dirty="0"/>
                        <a:t>Army</a:t>
                      </a:r>
                    </a:p>
                    <a:p>
                      <a:endParaRPr lang="en-GB" sz="1000" dirty="0"/>
                    </a:p>
                    <a:p>
                      <a:endParaRPr lang="en-GB" sz="1000" dirty="0"/>
                    </a:p>
                    <a:p>
                      <a:endParaRPr lang="en-GB" sz="1000" dirty="0"/>
                    </a:p>
                    <a:p>
                      <a:endParaRPr lang="en-GB" sz="1000" dirty="0"/>
                    </a:p>
                  </a:txBody>
                  <a:tcPr marL="68580" marR="68580" marT="34290" marB="34290"/>
                </a:tc>
                <a:tc>
                  <a:txBody>
                    <a:bodyPr/>
                    <a:lstStyle/>
                    <a:p>
                      <a:endParaRPr lang="en-GB" sz="1000"/>
                    </a:p>
                  </a:txBody>
                  <a:tcPr marL="68580" marR="68580" marT="34290" marB="34290"/>
                </a:tc>
                <a:extLst>
                  <a:ext uri="{0D108BD9-81ED-4DB2-BD59-A6C34878D82A}">
                    <a16:rowId xmlns:a16="http://schemas.microsoft.com/office/drawing/2014/main" val="3211840528"/>
                  </a:ext>
                </a:extLst>
              </a:tr>
              <a:tr h="840105">
                <a:tc>
                  <a:txBody>
                    <a:bodyPr/>
                    <a:lstStyle/>
                    <a:p>
                      <a:r>
                        <a:rPr lang="en-GB" sz="1000" dirty="0"/>
                        <a:t>Money</a:t>
                      </a:r>
                    </a:p>
                    <a:p>
                      <a:endParaRPr lang="en-GB" sz="1000" dirty="0"/>
                    </a:p>
                    <a:p>
                      <a:endParaRPr lang="en-GB" sz="1000" dirty="0"/>
                    </a:p>
                    <a:p>
                      <a:endParaRPr lang="en-GB" sz="1000" dirty="0"/>
                    </a:p>
                    <a:p>
                      <a:endParaRPr lang="en-GB" sz="1000" dirty="0"/>
                    </a:p>
                  </a:txBody>
                  <a:tcPr marL="68580" marR="68580" marT="34290" marB="34290"/>
                </a:tc>
                <a:tc>
                  <a:txBody>
                    <a:bodyPr/>
                    <a:lstStyle/>
                    <a:p>
                      <a:endParaRPr lang="en-GB" sz="1000"/>
                    </a:p>
                  </a:txBody>
                  <a:tcPr marL="68580" marR="68580" marT="34290" marB="34290"/>
                </a:tc>
                <a:extLst>
                  <a:ext uri="{0D108BD9-81ED-4DB2-BD59-A6C34878D82A}">
                    <a16:rowId xmlns:a16="http://schemas.microsoft.com/office/drawing/2014/main" val="1827866475"/>
                  </a:ext>
                </a:extLst>
              </a:tr>
              <a:tr h="840105">
                <a:tc>
                  <a:txBody>
                    <a:bodyPr/>
                    <a:lstStyle/>
                    <a:p>
                      <a:r>
                        <a:rPr lang="en-GB" sz="1000" dirty="0"/>
                        <a:t>Pride</a:t>
                      </a:r>
                    </a:p>
                    <a:p>
                      <a:endParaRPr lang="en-GB" sz="1000" dirty="0"/>
                    </a:p>
                    <a:p>
                      <a:endParaRPr lang="en-GB" sz="1000" dirty="0"/>
                    </a:p>
                    <a:p>
                      <a:endParaRPr lang="en-GB" sz="1000" dirty="0"/>
                    </a:p>
                    <a:p>
                      <a:endParaRPr lang="en-GB" sz="1000" dirty="0"/>
                    </a:p>
                  </a:txBody>
                  <a:tcPr marL="68580" marR="68580" marT="34290" marB="34290"/>
                </a:tc>
                <a:tc>
                  <a:txBody>
                    <a:bodyPr/>
                    <a:lstStyle/>
                    <a:p>
                      <a:endParaRPr lang="en-GB" sz="1000" dirty="0"/>
                    </a:p>
                  </a:txBody>
                  <a:tcPr marL="68580" marR="68580" marT="34290" marB="34290"/>
                </a:tc>
                <a:extLst>
                  <a:ext uri="{0D108BD9-81ED-4DB2-BD59-A6C34878D82A}">
                    <a16:rowId xmlns:a16="http://schemas.microsoft.com/office/drawing/2014/main" val="109099076"/>
                  </a:ext>
                </a:extLst>
              </a:tr>
            </a:tbl>
          </a:graphicData>
        </a:graphic>
      </p:graphicFrame>
      <p:sp>
        <p:nvSpPr>
          <p:cNvPr id="2" name="TextBox 1">
            <a:extLst>
              <a:ext uri="{FF2B5EF4-FFF2-40B4-BE49-F238E27FC236}">
                <a16:creationId xmlns:a16="http://schemas.microsoft.com/office/drawing/2014/main" id="{7895831B-DB0F-4ED8-B852-47A107CCEC88}"/>
              </a:ext>
            </a:extLst>
          </p:cNvPr>
          <p:cNvSpPr txBox="1"/>
          <p:nvPr/>
        </p:nvSpPr>
        <p:spPr>
          <a:xfrm>
            <a:off x="121444" y="4395019"/>
            <a:ext cx="6615112" cy="4154984"/>
          </a:xfrm>
          <a:prstGeom prst="rect">
            <a:avLst/>
          </a:prstGeom>
          <a:noFill/>
        </p:spPr>
        <p:txBody>
          <a:bodyPr wrap="square" rtlCol="0">
            <a:spAutoFit/>
          </a:bodyPr>
          <a:lstStyle/>
          <a:p>
            <a:r>
              <a:rPr lang="en-GB" sz="1200" b="1" u="sng" dirty="0"/>
              <a:t>Exam Practice</a:t>
            </a:r>
          </a:p>
          <a:p>
            <a:r>
              <a:rPr lang="en-GB" sz="1200" dirty="0"/>
              <a:t>‘Territorial losses were the worst punishment faced by Germany in the Treaty of Versailles.’ How far do you agree with this statement? (16 marks + 4 </a:t>
            </a:r>
            <a:r>
              <a:rPr lang="en-GB" sz="1200" dirty="0" err="1"/>
              <a:t>SPaG</a:t>
            </a:r>
            <a:r>
              <a:rPr lang="en-GB" sz="1200" dirty="0"/>
              <a:t>)</a:t>
            </a:r>
          </a:p>
          <a:p>
            <a:endParaRPr lang="en-GB" sz="1200" b="1" u="sng" dirty="0"/>
          </a:p>
          <a:p>
            <a:endParaRPr lang="en-GB" sz="1200" b="1" u="sng" dirty="0"/>
          </a:p>
          <a:p>
            <a:r>
              <a:rPr lang="en-GB" sz="1200" b="1" u="sng" dirty="0"/>
              <a:t>How to Answer</a:t>
            </a:r>
          </a:p>
          <a:p>
            <a:pPr marL="457200" indent="-457200">
              <a:buAutoNum type="arabicParenR"/>
            </a:pPr>
            <a:r>
              <a:rPr lang="en-GB" sz="1200" dirty="0"/>
              <a:t>Plan your answer so there is a strong structure. </a:t>
            </a:r>
          </a:p>
          <a:p>
            <a:pPr marL="457200" indent="-457200">
              <a:buAutoNum type="arabicParenR"/>
            </a:pPr>
            <a:r>
              <a:rPr lang="en-GB" sz="1200" dirty="0"/>
              <a:t>Aim to have three factors (or at least one on each side of the argument).</a:t>
            </a:r>
          </a:p>
          <a:p>
            <a:pPr marL="457200" indent="-457200">
              <a:buAutoNum type="arabicParenR"/>
            </a:pPr>
            <a:r>
              <a:rPr lang="en-GB" sz="1200" dirty="0"/>
              <a:t>Use </a:t>
            </a:r>
            <a:r>
              <a:rPr lang="en-GB" sz="1200" dirty="0">
                <a:solidFill>
                  <a:srgbClr val="FF0000"/>
                </a:solidFill>
              </a:rPr>
              <a:t>P</a:t>
            </a:r>
            <a:r>
              <a:rPr lang="en-GB" sz="1200" dirty="0">
                <a:solidFill>
                  <a:schemeClr val="accent1"/>
                </a:solidFill>
              </a:rPr>
              <a:t>E</a:t>
            </a:r>
            <a:r>
              <a:rPr lang="en-GB" sz="1200" dirty="0">
                <a:solidFill>
                  <a:schemeClr val="accent6">
                    <a:lumMod val="75000"/>
                  </a:schemeClr>
                </a:solidFill>
              </a:rPr>
              <a:t>A</a:t>
            </a:r>
            <a:r>
              <a:rPr lang="en-GB" sz="1200" dirty="0"/>
              <a:t> – make sure you link the paragraph directly to the statement.</a:t>
            </a:r>
          </a:p>
          <a:p>
            <a:pPr marL="457200" indent="-457200">
              <a:buAutoNum type="arabicParenR"/>
            </a:pPr>
            <a:endParaRPr lang="en-GB" sz="1200" dirty="0"/>
          </a:p>
          <a:p>
            <a:pPr marL="457200" indent="-457200">
              <a:buAutoNum type="arabicParenR"/>
            </a:pPr>
            <a:endParaRPr lang="en-GB" sz="1200" dirty="0"/>
          </a:p>
          <a:p>
            <a:r>
              <a:rPr lang="en-GB" sz="1200" dirty="0"/>
              <a:t>This is an example of the first paragraph:</a:t>
            </a:r>
          </a:p>
          <a:p>
            <a:endParaRPr lang="en-GB" sz="1200" dirty="0"/>
          </a:p>
          <a:p>
            <a:r>
              <a:rPr lang="en-GB" sz="1200" dirty="0">
                <a:solidFill>
                  <a:srgbClr val="FF0000"/>
                </a:solidFill>
              </a:rPr>
              <a:t>It could be argued that territorial losses were the worst punishment faced by Germany because they lost 10% of their land. </a:t>
            </a:r>
            <a:r>
              <a:rPr lang="en-GB" sz="1200" dirty="0">
                <a:solidFill>
                  <a:srgbClr val="0070C0"/>
                </a:solidFill>
              </a:rPr>
              <a:t>Germany was split in two to create the Polish corridor, cutting off one part of Germany from the rest. In addition this this, they were forced to give Alsace-Lorraine back to France and lost their colonies in Africa. The Treaty also demanded that the Rhineland was demilitarised and the Saar, an important industrial area, was taken from German control. This was deeply humiliating to the Germans because it attacked their sense of pride. </a:t>
            </a:r>
            <a:r>
              <a:rPr lang="en-GB" sz="1200" dirty="0">
                <a:solidFill>
                  <a:schemeClr val="accent6">
                    <a:lumMod val="75000"/>
                  </a:schemeClr>
                </a:solidFill>
              </a:rPr>
              <a:t>Therefore, the territorial losses were a serious punishment because it had a huge economic affect on Germany.</a:t>
            </a:r>
            <a:endParaRPr lang="en-GB" sz="1200" dirty="0">
              <a:solidFill>
                <a:srgbClr val="FF0000"/>
              </a:solidFill>
            </a:endParaRPr>
          </a:p>
          <a:p>
            <a:endParaRPr lang="en-GB" sz="1200" dirty="0"/>
          </a:p>
          <a:p>
            <a:endParaRPr lang="en-GB" sz="1200" b="1" u="sng" dirty="0"/>
          </a:p>
        </p:txBody>
      </p:sp>
    </p:spTree>
    <p:extLst>
      <p:ext uri="{BB962C8B-B14F-4D97-AF65-F5344CB8AC3E}">
        <p14:creationId xmlns:p14="http://schemas.microsoft.com/office/powerpoint/2010/main" val="3261852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72375A-7E60-4607-B04B-80A1D9183BAF}"/>
              </a:ext>
            </a:extLst>
          </p:cNvPr>
          <p:cNvSpPr txBox="1"/>
          <p:nvPr/>
        </p:nvSpPr>
        <p:spPr>
          <a:xfrm>
            <a:off x="353961" y="235974"/>
            <a:ext cx="6076336" cy="5632311"/>
          </a:xfrm>
          <a:prstGeom prst="rect">
            <a:avLst/>
          </a:prstGeom>
          <a:noFill/>
        </p:spPr>
        <p:txBody>
          <a:bodyPr wrap="square" rtlCol="0">
            <a:spAutoFit/>
          </a:bodyPr>
          <a:lstStyle/>
          <a:p>
            <a:pPr algn="ctr"/>
            <a:r>
              <a:rPr lang="en-GB" sz="2400" b="1" u="sng" dirty="0"/>
              <a:t>Lesson 3: Were the Allies Satisfied?</a:t>
            </a:r>
          </a:p>
          <a:p>
            <a:pPr algn="ctr"/>
            <a:endParaRPr lang="en-GB" sz="2400" b="1" u="sng" dirty="0"/>
          </a:p>
          <a:p>
            <a:r>
              <a:rPr lang="en-GB" sz="1200" b="1" u="sng" dirty="0"/>
              <a:t>Britain</a:t>
            </a:r>
          </a:p>
          <a:p>
            <a:r>
              <a:rPr lang="en-GB" sz="1200" dirty="0"/>
              <a:t>During the war, there had been a lot of anti-German </a:t>
            </a:r>
            <a:r>
              <a:rPr lang="en-GB" sz="1200" dirty="0">
                <a:solidFill>
                  <a:srgbClr val="FF0000"/>
                </a:solidFill>
              </a:rPr>
              <a:t>propaganda </a:t>
            </a:r>
            <a:r>
              <a:rPr lang="en-GB" sz="1200" dirty="0"/>
              <a:t>in Britain so there was little sympathy for Germany after the war. Nearly every family had lost someone and there had been food shortages and civilian restrictions.</a:t>
            </a:r>
          </a:p>
          <a:p>
            <a:endParaRPr lang="en-GB" sz="1200" dirty="0"/>
          </a:p>
          <a:p>
            <a:r>
              <a:rPr lang="en-GB" sz="1200" dirty="0"/>
              <a:t>When the Treaty was signed, there was a general feeling that it was fair but could have been harsher. </a:t>
            </a:r>
          </a:p>
          <a:p>
            <a:endParaRPr lang="en-GB" sz="1200" dirty="0"/>
          </a:p>
          <a:p>
            <a:r>
              <a:rPr lang="en-GB" sz="1200" dirty="0"/>
              <a:t>But Lloyd George was treated as a hero when he arrived home and the newspapers claimed that Britain would never be threatened again.</a:t>
            </a:r>
          </a:p>
          <a:p>
            <a:endParaRPr lang="en-GB" sz="1200" dirty="0"/>
          </a:p>
          <a:p>
            <a:r>
              <a:rPr lang="en-GB" sz="1200" dirty="0"/>
              <a:t>But was Lloyd George happy with it?</a:t>
            </a:r>
          </a:p>
          <a:p>
            <a:endParaRPr lang="en-GB" sz="1200" b="1" u="sng" dirty="0"/>
          </a:p>
          <a:p>
            <a:r>
              <a:rPr lang="en-GB" sz="1200" dirty="0"/>
              <a:t>Partly.</a:t>
            </a:r>
          </a:p>
          <a:p>
            <a:endParaRPr lang="en-GB" sz="1200" dirty="0"/>
          </a:p>
          <a:p>
            <a:r>
              <a:rPr lang="en-GB" sz="1200" dirty="0"/>
              <a:t>The British Empire had gained colonies. The German navy was restricted so Britain could rule the seas without competition.</a:t>
            </a:r>
          </a:p>
          <a:p>
            <a:endParaRPr lang="en-GB" sz="1200" dirty="0"/>
          </a:p>
          <a:p>
            <a:r>
              <a:rPr lang="en-GB" sz="1200" dirty="0"/>
              <a:t>But Lloyd George was worried that the loss of German land and people to Poland would cause huge problems in the future, especially if those people were determined to be part of Germany again. </a:t>
            </a:r>
          </a:p>
          <a:p>
            <a:endParaRPr lang="en-GB" sz="1200" dirty="0"/>
          </a:p>
          <a:p>
            <a:r>
              <a:rPr lang="en-GB" sz="1200" dirty="0"/>
              <a:t>He also felt the reparations were too harsh. Britain would lose an important trade partner and the Germans would resent the Treaty so much it could lead to another war.  </a:t>
            </a:r>
          </a:p>
          <a:p>
            <a:endParaRPr lang="en-GB" sz="1200" dirty="0"/>
          </a:p>
          <a:p>
            <a:endParaRPr lang="en-GB" sz="1200" b="1" u="sng" dirty="0"/>
          </a:p>
        </p:txBody>
      </p:sp>
      <p:pic>
        <p:nvPicPr>
          <p:cNvPr id="3" name="Picture 2">
            <a:extLst>
              <a:ext uri="{FF2B5EF4-FFF2-40B4-BE49-F238E27FC236}">
                <a16:creationId xmlns:a16="http://schemas.microsoft.com/office/drawing/2014/main" id="{D1264DBF-FBD9-49ED-8673-E950CACFF678}"/>
              </a:ext>
            </a:extLst>
          </p:cNvPr>
          <p:cNvPicPr>
            <a:picLocks noChangeAspect="1"/>
          </p:cNvPicPr>
          <p:nvPr/>
        </p:nvPicPr>
        <p:blipFill>
          <a:blip r:embed="rId2"/>
          <a:stretch>
            <a:fillRect/>
          </a:stretch>
        </p:blipFill>
        <p:spPr>
          <a:xfrm>
            <a:off x="1522847" y="5760911"/>
            <a:ext cx="3738563" cy="2955386"/>
          </a:xfrm>
          <a:prstGeom prst="rect">
            <a:avLst/>
          </a:prstGeom>
        </p:spPr>
      </p:pic>
    </p:spTree>
    <p:extLst>
      <p:ext uri="{BB962C8B-B14F-4D97-AF65-F5344CB8AC3E}">
        <p14:creationId xmlns:p14="http://schemas.microsoft.com/office/powerpoint/2010/main" val="547644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389612-73D8-4A62-A06D-79320B1505B2}"/>
              </a:ext>
            </a:extLst>
          </p:cNvPr>
          <p:cNvSpPr txBox="1"/>
          <p:nvPr/>
        </p:nvSpPr>
        <p:spPr>
          <a:xfrm>
            <a:off x="339213" y="427703"/>
            <a:ext cx="6017342" cy="6740307"/>
          </a:xfrm>
          <a:prstGeom prst="rect">
            <a:avLst/>
          </a:prstGeom>
          <a:noFill/>
        </p:spPr>
        <p:txBody>
          <a:bodyPr wrap="square" rtlCol="0">
            <a:spAutoFit/>
          </a:bodyPr>
          <a:lstStyle/>
          <a:p>
            <a:r>
              <a:rPr lang="en-GB" sz="1200" b="1" u="sng" dirty="0"/>
              <a:t>France</a:t>
            </a:r>
          </a:p>
          <a:p>
            <a:r>
              <a:rPr lang="en-GB" sz="1200" dirty="0"/>
              <a:t>France has suffered badly and wanted Germany to pay. </a:t>
            </a:r>
          </a:p>
          <a:p>
            <a:endParaRPr lang="en-GB" sz="1200" dirty="0"/>
          </a:p>
          <a:p>
            <a:r>
              <a:rPr lang="en-GB" sz="1200" dirty="0"/>
              <a:t>There were parts of the Treaty that they were happy with. They were pleased that Germany could no longer threaten them through the Rhineland and that Germany would pay them reparations. They were also pleased they were given control of the Saar region.</a:t>
            </a:r>
          </a:p>
          <a:p>
            <a:endParaRPr lang="en-GB" sz="1200" dirty="0"/>
          </a:p>
          <a:p>
            <a:r>
              <a:rPr lang="en-GB" sz="1200" dirty="0"/>
              <a:t>But many thought the Treaty should have been much harsher. Clemenceau was angry that Germany was allowed an army and thought the Rhineland should have been taken away. France should have been given the Saar permanently and the reparations weren’t high enough.</a:t>
            </a:r>
          </a:p>
          <a:p>
            <a:endParaRPr lang="en-GB" sz="1200" dirty="0"/>
          </a:p>
          <a:p>
            <a:r>
              <a:rPr lang="en-GB" sz="1200" dirty="0"/>
              <a:t>Clemenceau lost the election soon after the Treaty. The French people didn’t believe he had got them the Treaty they wanted. </a:t>
            </a:r>
          </a:p>
          <a:p>
            <a:endParaRPr lang="en-GB" sz="1200" dirty="0"/>
          </a:p>
          <a:p>
            <a:endParaRPr lang="en-GB" sz="1200" dirty="0"/>
          </a:p>
          <a:p>
            <a:r>
              <a:rPr lang="en-GB" sz="1200" b="1" u="sng" dirty="0"/>
              <a:t>The USA</a:t>
            </a:r>
          </a:p>
          <a:p>
            <a:r>
              <a:rPr lang="en-GB" sz="1200" dirty="0"/>
              <a:t>America joined the war in 1917 and had not suffered any damage. Many Americans thought the Treaty was too harsh and that Wilson had helped Britain and France become more powerful at Germany’s expense. </a:t>
            </a:r>
          </a:p>
          <a:p>
            <a:endParaRPr lang="en-GB" sz="1200" dirty="0"/>
          </a:p>
          <a:p>
            <a:r>
              <a:rPr lang="en-GB" sz="1200" dirty="0"/>
              <a:t>The USA favoured</a:t>
            </a:r>
            <a:r>
              <a:rPr lang="en-GB" sz="1200" dirty="0">
                <a:solidFill>
                  <a:srgbClr val="FF0000"/>
                </a:solidFill>
              </a:rPr>
              <a:t> isolationism</a:t>
            </a:r>
            <a:r>
              <a:rPr lang="en-GB" sz="1200" dirty="0"/>
              <a:t>. They didn’t think the USA should be involved in European affairs. They wanted a Treaty which guaranteed peace in the future, but felt that they had got the opposite. </a:t>
            </a:r>
          </a:p>
          <a:p>
            <a:endParaRPr lang="en-GB" sz="1200" dirty="0"/>
          </a:p>
          <a:p>
            <a:r>
              <a:rPr lang="en-GB" sz="1200" dirty="0"/>
              <a:t>The Senate refused to support the Treaty. This meant that the USA couldn’t join the League of Nations. </a:t>
            </a:r>
          </a:p>
          <a:p>
            <a:endParaRPr lang="en-GB" sz="1200" dirty="0"/>
          </a:p>
          <a:p>
            <a:r>
              <a:rPr lang="en-GB" sz="1200" dirty="0"/>
              <a:t>Wilson was devastated. He feared another war would happen. He toured the USA, campaigning for the USA to join the League. But his efforts exhausted him and he died from a stroke in 1924. The Republicans were in control for the next decade and focused on isolationism. </a:t>
            </a:r>
          </a:p>
          <a:p>
            <a:endParaRPr lang="en-GB" sz="1200" b="1" u="sng" dirty="0"/>
          </a:p>
          <a:p>
            <a:r>
              <a:rPr lang="en-GB" sz="1200" dirty="0">
                <a:solidFill>
                  <a:srgbClr val="FF0000"/>
                </a:solidFill>
              </a:rPr>
              <a:t>Isolationism – a policy in which a country does not get involved in foreign affairs</a:t>
            </a:r>
          </a:p>
          <a:p>
            <a:endParaRPr lang="en-GB" sz="1200" b="1" u="sng" dirty="0"/>
          </a:p>
          <a:p>
            <a:endParaRPr lang="en-GB" sz="1200" dirty="0"/>
          </a:p>
        </p:txBody>
      </p:sp>
      <p:sp>
        <p:nvSpPr>
          <p:cNvPr id="3" name="TextBox 2">
            <a:extLst>
              <a:ext uri="{FF2B5EF4-FFF2-40B4-BE49-F238E27FC236}">
                <a16:creationId xmlns:a16="http://schemas.microsoft.com/office/drawing/2014/main" id="{85CE45C0-6459-4E7B-A891-2CCA31CB48A3}"/>
              </a:ext>
            </a:extLst>
          </p:cNvPr>
          <p:cNvSpPr txBox="1"/>
          <p:nvPr/>
        </p:nvSpPr>
        <p:spPr>
          <a:xfrm>
            <a:off x="339213" y="7168010"/>
            <a:ext cx="6017342" cy="2462213"/>
          </a:xfrm>
          <a:prstGeom prst="rect">
            <a:avLst/>
          </a:prstGeom>
          <a:noFill/>
          <a:ln>
            <a:solidFill>
              <a:schemeClr val="tx1"/>
            </a:solidFill>
          </a:ln>
        </p:spPr>
        <p:txBody>
          <a:bodyPr wrap="square" rtlCol="0">
            <a:spAutoFit/>
          </a:bodyPr>
          <a:lstStyle/>
          <a:p>
            <a:r>
              <a:rPr lang="en-GB" sz="1400" b="1" u="sng" dirty="0"/>
              <a:t>Task</a:t>
            </a:r>
          </a:p>
          <a:p>
            <a:r>
              <a:rPr lang="en-GB" sz="1400" dirty="0"/>
              <a:t>Use the information you have just read on Britain, France and the USA to fill in the table on the next page. </a:t>
            </a:r>
          </a:p>
          <a:p>
            <a:endParaRPr lang="en-GB" sz="1400" dirty="0"/>
          </a:p>
          <a:p>
            <a:r>
              <a:rPr lang="en-GB" sz="1400" dirty="0"/>
              <a:t>For each country:</a:t>
            </a:r>
          </a:p>
          <a:p>
            <a:endParaRPr lang="en-GB" sz="1400" dirty="0"/>
          </a:p>
          <a:p>
            <a:pPr marL="342900" indent="-342900">
              <a:buFont typeface="Arial" panose="020B0604020202020204" pitchFamily="34" charset="0"/>
              <a:buChar char="•"/>
            </a:pPr>
            <a:r>
              <a:rPr lang="en-GB" sz="1400" dirty="0"/>
              <a:t>Give a score of 1 to 5 – 1 means very dissatisfied, 5 means very satisfied.</a:t>
            </a:r>
          </a:p>
          <a:p>
            <a:pPr marL="342900" indent="-342900">
              <a:buFont typeface="Arial" panose="020B0604020202020204" pitchFamily="34" charset="0"/>
              <a:buChar char="•"/>
            </a:pPr>
            <a:r>
              <a:rPr lang="en-GB" sz="1400" dirty="0"/>
              <a:t>Explain why you gave this score underneath.</a:t>
            </a:r>
          </a:p>
          <a:p>
            <a:endParaRPr lang="en-GB" sz="1400" dirty="0"/>
          </a:p>
          <a:p>
            <a:endParaRPr lang="en-GB" sz="1400" dirty="0"/>
          </a:p>
          <a:p>
            <a:endParaRPr lang="en-GB" sz="1400" dirty="0"/>
          </a:p>
        </p:txBody>
      </p:sp>
    </p:spTree>
    <p:extLst>
      <p:ext uri="{BB962C8B-B14F-4D97-AF65-F5344CB8AC3E}">
        <p14:creationId xmlns:p14="http://schemas.microsoft.com/office/powerpoint/2010/main" val="4287476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EFF4CD02-C3DB-42FE-9EF5-AFCB9E84260E}"/>
              </a:ext>
            </a:extLst>
          </p:cNvPr>
          <p:cNvGraphicFramePr>
            <a:graphicFrameLocks noGrp="1"/>
          </p:cNvGraphicFramePr>
          <p:nvPr>
            <p:extLst>
              <p:ext uri="{D42A27DB-BD31-4B8C-83A1-F6EECF244321}">
                <p14:modId xmlns:p14="http://schemas.microsoft.com/office/powerpoint/2010/main" val="1693005347"/>
              </p:ext>
            </p:extLst>
          </p:nvPr>
        </p:nvGraphicFramePr>
        <p:xfrm>
          <a:off x="225028" y="424266"/>
          <a:ext cx="6407943" cy="4347283"/>
        </p:xfrm>
        <a:graphic>
          <a:graphicData uri="http://schemas.openxmlformats.org/drawingml/2006/table">
            <a:tbl>
              <a:tblPr firstRow="1" bandRow="1">
                <a:tableStyleId>{5940675A-B579-460E-94D1-54222C63F5DA}</a:tableStyleId>
              </a:tblPr>
              <a:tblGrid>
                <a:gridCol w="2135981">
                  <a:extLst>
                    <a:ext uri="{9D8B030D-6E8A-4147-A177-3AD203B41FA5}">
                      <a16:colId xmlns:a16="http://schemas.microsoft.com/office/drawing/2014/main" val="564552162"/>
                    </a:ext>
                  </a:extLst>
                </a:gridCol>
                <a:gridCol w="2135981">
                  <a:extLst>
                    <a:ext uri="{9D8B030D-6E8A-4147-A177-3AD203B41FA5}">
                      <a16:colId xmlns:a16="http://schemas.microsoft.com/office/drawing/2014/main" val="37450624"/>
                    </a:ext>
                  </a:extLst>
                </a:gridCol>
                <a:gridCol w="2135981">
                  <a:extLst>
                    <a:ext uri="{9D8B030D-6E8A-4147-A177-3AD203B41FA5}">
                      <a16:colId xmlns:a16="http://schemas.microsoft.com/office/drawing/2014/main" val="984656600"/>
                    </a:ext>
                  </a:extLst>
                </a:gridCol>
              </a:tblGrid>
              <a:tr h="359570">
                <a:tc gridSpan="3">
                  <a:txBody>
                    <a:bodyPr/>
                    <a:lstStyle/>
                    <a:p>
                      <a:pPr algn="ctr"/>
                      <a:r>
                        <a:rPr lang="en-GB" sz="1000" dirty="0"/>
                        <a:t>How satisfied were the Allies with the Treaty of Versailles?</a:t>
                      </a:r>
                    </a:p>
                  </a:txBody>
                  <a:tcPr marL="68580" marR="68580" marT="34290" marB="34290"/>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897745709"/>
                  </a:ext>
                </a:extLst>
              </a:tr>
              <a:tr h="3987713">
                <a:tc>
                  <a:txBody>
                    <a:bodyPr/>
                    <a:lstStyle/>
                    <a:p>
                      <a:pPr algn="ctr"/>
                      <a:r>
                        <a:rPr lang="en-GB" sz="1000" b="1" dirty="0"/>
                        <a:t>BRITAIN</a:t>
                      </a:r>
                    </a:p>
                  </a:txBody>
                  <a:tcPr marL="68580" marR="68580" marT="34290" marB="34290"/>
                </a:tc>
                <a:tc>
                  <a:txBody>
                    <a:bodyPr/>
                    <a:lstStyle/>
                    <a:p>
                      <a:pPr algn="ctr"/>
                      <a:r>
                        <a:rPr lang="en-GB" sz="1000" b="1" dirty="0"/>
                        <a:t>FRANCE</a:t>
                      </a:r>
                    </a:p>
                  </a:txBody>
                  <a:tcPr marL="68580" marR="68580" marT="34290" marB="34290"/>
                </a:tc>
                <a:tc>
                  <a:txBody>
                    <a:bodyPr/>
                    <a:lstStyle/>
                    <a:p>
                      <a:pPr algn="ctr"/>
                      <a:r>
                        <a:rPr lang="en-GB" sz="1000" b="1" dirty="0"/>
                        <a:t>THE USA</a:t>
                      </a:r>
                    </a:p>
                  </a:txBody>
                  <a:tcPr marL="68580" marR="68580" marT="34290" marB="34290"/>
                </a:tc>
                <a:extLst>
                  <a:ext uri="{0D108BD9-81ED-4DB2-BD59-A6C34878D82A}">
                    <a16:rowId xmlns:a16="http://schemas.microsoft.com/office/drawing/2014/main" val="2217627498"/>
                  </a:ext>
                </a:extLst>
              </a:tr>
            </a:tbl>
          </a:graphicData>
        </a:graphic>
      </p:graphicFrame>
      <p:graphicFrame>
        <p:nvGraphicFramePr>
          <p:cNvPr id="3" name="Table 3">
            <a:extLst>
              <a:ext uri="{FF2B5EF4-FFF2-40B4-BE49-F238E27FC236}">
                <a16:creationId xmlns:a16="http://schemas.microsoft.com/office/drawing/2014/main" id="{B4085D51-A5A6-4CF2-9678-B831CAC07C28}"/>
              </a:ext>
            </a:extLst>
          </p:cNvPr>
          <p:cNvGraphicFramePr>
            <a:graphicFrameLocks noGrp="1"/>
          </p:cNvGraphicFramePr>
          <p:nvPr>
            <p:extLst>
              <p:ext uri="{D42A27DB-BD31-4B8C-83A1-F6EECF244321}">
                <p14:modId xmlns:p14="http://schemas.microsoft.com/office/powerpoint/2010/main" val="2423006016"/>
              </p:ext>
            </p:extLst>
          </p:nvPr>
        </p:nvGraphicFramePr>
        <p:xfrm>
          <a:off x="328612" y="993212"/>
          <a:ext cx="1950245" cy="278130"/>
        </p:xfrm>
        <a:graphic>
          <a:graphicData uri="http://schemas.openxmlformats.org/drawingml/2006/table">
            <a:tbl>
              <a:tblPr firstRow="1" bandRow="1">
                <a:tableStyleId>{5940675A-B579-460E-94D1-54222C63F5DA}</a:tableStyleId>
              </a:tblPr>
              <a:tblGrid>
                <a:gridCol w="390049">
                  <a:extLst>
                    <a:ext uri="{9D8B030D-6E8A-4147-A177-3AD203B41FA5}">
                      <a16:colId xmlns:a16="http://schemas.microsoft.com/office/drawing/2014/main" val="40375076"/>
                    </a:ext>
                  </a:extLst>
                </a:gridCol>
                <a:gridCol w="390049">
                  <a:extLst>
                    <a:ext uri="{9D8B030D-6E8A-4147-A177-3AD203B41FA5}">
                      <a16:colId xmlns:a16="http://schemas.microsoft.com/office/drawing/2014/main" val="89929948"/>
                    </a:ext>
                  </a:extLst>
                </a:gridCol>
                <a:gridCol w="390049">
                  <a:extLst>
                    <a:ext uri="{9D8B030D-6E8A-4147-A177-3AD203B41FA5}">
                      <a16:colId xmlns:a16="http://schemas.microsoft.com/office/drawing/2014/main" val="2756544844"/>
                    </a:ext>
                  </a:extLst>
                </a:gridCol>
                <a:gridCol w="390049">
                  <a:extLst>
                    <a:ext uri="{9D8B030D-6E8A-4147-A177-3AD203B41FA5}">
                      <a16:colId xmlns:a16="http://schemas.microsoft.com/office/drawing/2014/main" val="3676349728"/>
                    </a:ext>
                  </a:extLst>
                </a:gridCol>
                <a:gridCol w="390049">
                  <a:extLst>
                    <a:ext uri="{9D8B030D-6E8A-4147-A177-3AD203B41FA5}">
                      <a16:colId xmlns:a16="http://schemas.microsoft.com/office/drawing/2014/main" val="1701679648"/>
                    </a:ext>
                  </a:extLst>
                </a:gridCol>
              </a:tblGrid>
              <a:tr h="278130">
                <a:tc>
                  <a:txBody>
                    <a:bodyPr/>
                    <a:lstStyle/>
                    <a:p>
                      <a:pPr algn="ctr"/>
                      <a:r>
                        <a:rPr lang="en-GB" sz="1000" b="1" dirty="0"/>
                        <a:t>1</a:t>
                      </a:r>
                    </a:p>
                  </a:txBody>
                  <a:tcPr marL="68580" marR="68580" marT="34290" marB="34290"/>
                </a:tc>
                <a:tc>
                  <a:txBody>
                    <a:bodyPr/>
                    <a:lstStyle/>
                    <a:p>
                      <a:pPr algn="ctr"/>
                      <a:r>
                        <a:rPr lang="en-GB" sz="1000" b="1" dirty="0"/>
                        <a:t>2</a:t>
                      </a:r>
                    </a:p>
                  </a:txBody>
                  <a:tcPr marL="68580" marR="68580" marT="34290" marB="34290"/>
                </a:tc>
                <a:tc>
                  <a:txBody>
                    <a:bodyPr/>
                    <a:lstStyle/>
                    <a:p>
                      <a:pPr algn="ctr"/>
                      <a:r>
                        <a:rPr lang="en-GB" sz="1000" b="1" dirty="0"/>
                        <a:t>3</a:t>
                      </a:r>
                    </a:p>
                  </a:txBody>
                  <a:tcPr marL="68580" marR="68580" marT="34290" marB="34290"/>
                </a:tc>
                <a:tc>
                  <a:txBody>
                    <a:bodyPr/>
                    <a:lstStyle/>
                    <a:p>
                      <a:pPr algn="ctr"/>
                      <a:r>
                        <a:rPr lang="en-GB" sz="1000" b="1" dirty="0"/>
                        <a:t>4</a:t>
                      </a:r>
                    </a:p>
                  </a:txBody>
                  <a:tcPr marL="68580" marR="68580" marT="34290" marB="34290"/>
                </a:tc>
                <a:tc>
                  <a:txBody>
                    <a:bodyPr/>
                    <a:lstStyle/>
                    <a:p>
                      <a:pPr algn="ctr"/>
                      <a:r>
                        <a:rPr lang="en-GB" sz="1000" b="1" dirty="0"/>
                        <a:t>5</a:t>
                      </a:r>
                    </a:p>
                  </a:txBody>
                  <a:tcPr marL="68580" marR="68580" marT="34290" marB="34290"/>
                </a:tc>
                <a:extLst>
                  <a:ext uri="{0D108BD9-81ED-4DB2-BD59-A6C34878D82A}">
                    <a16:rowId xmlns:a16="http://schemas.microsoft.com/office/drawing/2014/main" val="1938632599"/>
                  </a:ext>
                </a:extLst>
              </a:tr>
            </a:tbl>
          </a:graphicData>
        </a:graphic>
      </p:graphicFrame>
      <p:graphicFrame>
        <p:nvGraphicFramePr>
          <p:cNvPr id="4" name="Table 4">
            <a:extLst>
              <a:ext uri="{FF2B5EF4-FFF2-40B4-BE49-F238E27FC236}">
                <a16:creationId xmlns:a16="http://schemas.microsoft.com/office/drawing/2014/main" id="{3ACE58E3-D031-4A7D-86E5-64AF684CBB03}"/>
              </a:ext>
            </a:extLst>
          </p:cNvPr>
          <p:cNvGraphicFramePr>
            <a:graphicFrameLocks noGrp="1"/>
          </p:cNvGraphicFramePr>
          <p:nvPr>
            <p:extLst>
              <p:ext uri="{D42A27DB-BD31-4B8C-83A1-F6EECF244321}">
                <p14:modId xmlns:p14="http://schemas.microsoft.com/office/powerpoint/2010/main" val="2480080670"/>
              </p:ext>
            </p:extLst>
          </p:nvPr>
        </p:nvGraphicFramePr>
        <p:xfrm>
          <a:off x="2453876" y="993212"/>
          <a:ext cx="1950245" cy="278130"/>
        </p:xfrm>
        <a:graphic>
          <a:graphicData uri="http://schemas.openxmlformats.org/drawingml/2006/table">
            <a:tbl>
              <a:tblPr firstRow="1" bandRow="1">
                <a:tableStyleId>{5940675A-B579-460E-94D1-54222C63F5DA}</a:tableStyleId>
              </a:tblPr>
              <a:tblGrid>
                <a:gridCol w="390049">
                  <a:extLst>
                    <a:ext uri="{9D8B030D-6E8A-4147-A177-3AD203B41FA5}">
                      <a16:colId xmlns:a16="http://schemas.microsoft.com/office/drawing/2014/main" val="2647981943"/>
                    </a:ext>
                  </a:extLst>
                </a:gridCol>
                <a:gridCol w="390049">
                  <a:extLst>
                    <a:ext uri="{9D8B030D-6E8A-4147-A177-3AD203B41FA5}">
                      <a16:colId xmlns:a16="http://schemas.microsoft.com/office/drawing/2014/main" val="173366982"/>
                    </a:ext>
                  </a:extLst>
                </a:gridCol>
                <a:gridCol w="390049">
                  <a:extLst>
                    <a:ext uri="{9D8B030D-6E8A-4147-A177-3AD203B41FA5}">
                      <a16:colId xmlns:a16="http://schemas.microsoft.com/office/drawing/2014/main" val="4080418151"/>
                    </a:ext>
                  </a:extLst>
                </a:gridCol>
                <a:gridCol w="390049">
                  <a:extLst>
                    <a:ext uri="{9D8B030D-6E8A-4147-A177-3AD203B41FA5}">
                      <a16:colId xmlns:a16="http://schemas.microsoft.com/office/drawing/2014/main" val="675521492"/>
                    </a:ext>
                  </a:extLst>
                </a:gridCol>
                <a:gridCol w="390049">
                  <a:extLst>
                    <a:ext uri="{9D8B030D-6E8A-4147-A177-3AD203B41FA5}">
                      <a16:colId xmlns:a16="http://schemas.microsoft.com/office/drawing/2014/main" val="3961941620"/>
                    </a:ext>
                  </a:extLst>
                </a:gridCol>
              </a:tblGrid>
              <a:tr h="278130">
                <a:tc>
                  <a:txBody>
                    <a:bodyPr/>
                    <a:lstStyle/>
                    <a:p>
                      <a:pPr algn="ctr"/>
                      <a:r>
                        <a:rPr lang="en-GB" sz="1000" b="1" dirty="0"/>
                        <a:t>1</a:t>
                      </a:r>
                    </a:p>
                  </a:txBody>
                  <a:tcPr marL="68580" marR="68580" marT="34290" marB="34290"/>
                </a:tc>
                <a:tc>
                  <a:txBody>
                    <a:bodyPr/>
                    <a:lstStyle/>
                    <a:p>
                      <a:pPr algn="ctr"/>
                      <a:r>
                        <a:rPr lang="en-GB" sz="1000" b="1" dirty="0"/>
                        <a:t>2</a:t>
                      </a:r>
                    </a:p>
                  </a:txBody>
                  <a:tcPr marL="68580" marR="68580" marT="34290" marB="34290"/>
                </a:tc>
                <a:tc>
                  <a:txBody>
                    <a:bodyPr/>
                    <a:lstStyle/>
                    <a:p>
                      <a:pPr algn="ctr"/>
                      <a:r>
                        <a:rPr lang="en-GB" sz="1000" b="1" dirty="0"/>
                        <a:t>3</a:t>
                      </a:r>
                    </a:p>
                  </a:txBody>
                  <a:tcPr marL="68580" marR="68580" marT="34290" marB="34290"/>
                </a:tc>
                <a:tc>
                  <a:txBody>
                    <a:bodyPr/>
                    <a:lstStyle/>
                    <a:p>
                      <a:pPr algn="ctr"/>
                      <a:r>
                        <a:rPr lang="en-GB" sz="1000" b="1" dirty="0"/>
                        <a:t>4</a:t>
                      </a:r>
                    </a:p>
                  </a:txBody>
                  <a:tcPr marL="68580" marR="68580" marT="34290" marB="34290"/>
                </a:tc>
                <a:tc>
                  <a:txBody>
                    <a:bodyPr/>
                    <a:lstStyle/>
                    <a:p>
                      <a:pPr algn="ctr"/>
                      <a:r>
                        <a:rPr lang="en-GB" sz="1000" b="1" dirty="0"/>
                        <a:t>5</a:t>
                      </a:r>
                    </a:p>
                  </a:txBody>
                  <a:tcPr marL="68580" marR="68580" marT="34290" marB="34290"/>
                </a:tc>
                <a:extLst>
                  <a:ext uri="{0D108BD9-81ED-4DB2-BD59-A6C34878D82A}">
                    <a16:rowId xmlns:a16="http://schemas.microsoft.com/office/drawing/2014/main" val="1637574168"/>
                  </a:ext>
                </a:extLst>
              </a:tr>
            </a:tbl>
          </a:graphicData>
        </a:graphic>
      </p:graphicFrame>
      <p:graphicFrame>
        <p:nvGraphicFramePr>
          <p:cNvPr id="5" name="Table 5">
            <a:extLst>
              <a:ext uri="{FF2B5EF4-FFF2-40B4-BE49-F238E27FC236}">
                <a16:creationId xmlns:a16="http://schemas.microsoft.com/office/drawing/2014/main" id="{4E3BE133-F41E-4B8B-BFD0-117E485B2825}"/>
              </a:ext>
            </a:extLst>
          </p:cNvPr>
          <p:cNvGraphicFramePr>
            <a:graphicFrameLocks noGrp="1"/>
          </p:cNvGraphicFramePr>
          <p:nvPr>
            <p:extLst>
              <p:ext uri="{D42A27DB-BD31-4B8C-83A1-F6EECF244321}">
                <p14:modId xmlns:p14="http://schemas.microsoft.com/office/powerpoint/2010/main" val="1835466075"/>
              </p:ext>
            </p:extLst>
          </p:nvPr>
        </p:nvGraphicFramePr>
        <p:xfrm>
          <a:off x="4579140" y="993212"/>
          <a:ext cx="1960960" cy="278130"/>
        </p:xfrm>
        <a:graphic>
          <a:graphicData uri="http://schemas.openxmlformats.org/drawingml/2006/table">
            <a:tbl>
              <a:tblPr firstRow="1" bandRow="1">
                <a:tableStyleId>{5940675A-B579-460E-94D1-54222C63F5DA}</a:tableStyleId>
              </a:tblPr>
              <a:tblGrid>
                <a:gridCol w="392192">
                  <a:extLst>
                    <a:ext uri="{9D8B030D-6E8A-4147-A177-3AD203B41FA5}">
                      <a16:colId xmlns:a16="http://schemas.microsoft.com/office/drawing/2014/main" val="4129894488"/>
                    </a:ext>
                  </a:extLst>
                </a:gridCol>
                <a:gridCol w="392192">
                  <a:extLst>
                    <a:ext uri="{9D8B030D-6E8A-4147-A177-3AD203B41FA5}">
                      <a16:colId xmlns:a16="http://schemas.microsoft.com/office/drawing/2014/main" val="2286089752"/>
                    </a:ext>
                  </a:extLst>
                </a:gridCol>
                <a:gridCol w="392192">
                  <a:extLst>
                    <a:ext uri="{9D8B030D-6E8A-4147-A177-3AD203B41FA5}">
                      <a16:colId xmlns:a16="http://schemas.microsoft.com/office/drawing/2014/main" val="1819952233"/>
                    </a:ext>
                  </a:extLst>
                </a:gridCol>
                <a:gridCol w="392192">
                  <a:extLst>
                    <a:ext uri="{9D8B030D-6E8A-4147-A177-3AD203B41FA5}">
                      <a16:colId xmlns:a16="http://schemas.microsoft.com/office/drawing/2014/main" val="4122817940"/>
                    </a:ext>
                  </a:extLst>
                </a:gridCol>
                <a:gridCol w="392192">
                  <a:extLst>
                    <a:ext uri="{9D8B030D-6E8A-4147-A177-3AD203B41FA5}">
                      <a16:colId xmlns:a16="http://schemas.microsoft.com/office/drawing/2014/main" val="2619154945"/>
                    </a:ext>
                  </a:extLst>
                </a:gridCol>
              </a:tblGrid>
              <a:tr h="278130">
                <a:tc>
                  <a:txBody>
                    <a:bodyPr/>
                    <a:lstStyle/>
                    <a:p>
                      <a:pPr algn="ctr"/>
                      <a:r>
                        <a:rPr lang="en-GB" sz="1000" b="1" dirty="0"/>
                        <a:t>1</a:t>
                      </a:r>
                    </a:p>
                  </a:txBody>
                  <a:tcPr marL="68580" marR="68580" marT="34290" marB="34290"/>
                </a:tc>
                <a:tc>
                  <a:txBody>
                    <a:bodyPr/>
                    <a:lstStyle/>
                    <a:p>
                      <a:pPr algn="ctr"/>
                      <a:r>
                        <a:rPr lang="en-GB" sz="1000" b="1" dirty="0"/>
                        <a:t>2</a:t>
                      </a:r>
                    </a:p>
                  </a:txBody>
                  <a:tcPr marL="68580" marR="68580" marT="34290" marB="34290"/>
                </a:tc>
                <a:tc>
                  <a:txBody>
                    <a:bodyPr/>
                    <a:lstStyle/>
                    <a:p>
                      <a:pPr algn="ctr"/>
                      <a:r>
                        <a:rPr lang="en-GB" sz="1000" b="1" dirty="0"/>
                        <a:t>3</a:t>
                      </a:r>
                    </a:p>
                  </a:txBody>
                  <a:tcPr marL="68580" marR="68580" marT="34290" marB="34290"/>
                </a:tc>
                <a:tc>
                  <a:txBody>
                    <a:bodyPr/>
                    <a:lstStyle/>
                    <a:p>
                      <a:pPr algn="ctr"/>
                      <a:r>
                        <a:rPr lang="en-GB" sz="1000" b="1" dirty="0"/>
                        <a:t>4</a:t>
                      </a:r>
                    </a:p>
                  </a:txBody>
                  <a:tcPr marL="68580" marR="68580" marT="34290" marB="34290"/>
                </a:tc>
                <a:tc>
                  <a:txBody>
                    <a:bodyPr/>
                    <a:lstStyle/>
                    <a:p>
                      <a:pPr algn="ctr"/>
                      <a:r>
                        <a:rPr lang="en-GB" sz="1000" b="1" dirty="0"/>
                        <a:t>5</a:t>
                      </a:r>
                    </a:p>
                  </a:txBody>
                  <a:tcPr marL="68580" marR="68580" marT="34290" marB="34290"/>
                </a:tc>
                <a:extLst>
                  <a:ext uri="{0D108BD9-81ED-4DB2-BD59-A6C34878D82A}">
                    <a16:rowId xmlns:a16="http://schemas.microsoft.com/office/drawing/2014/main" val="2711840529"/>
                  </a:ext>
                </a:extLst>
              </a:tr>
            </a:tbl>
          </a:graphicData>
        </a:graphic>
      </p:graphicFrame>
      <p:pic>
        <p:nvPicPr>
          <p:cNvPr id="6" name="Picture 2" descr="ALEX | Alabama Learning Exchange">
            <a:extLst>
              <a:ext uri="{FF2B5EF4-FFF2-40B4-BE49-F238E27FC236}">
                <a16:creationId xmlns:a16="http://schemas.microsoft.com/office/drawing/2014/main" id="{D6FD9996-B4B4-49DB-879F-4501802989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701" y="5095260"/>
            <a:ext cx="2904543" cy="276563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AD1699CB-5C81-4D1F-9FBA-BB2761F8B11E}"/>
              </a:ext>
            </a:extLst>
          </p:cNvPr>
          <p:cNvSpPr/>
          <p:nvPr/>
        </p:nvSpPr>
        <p:spPr>
          <a:xfrm>
            <a:off x="103983" y="7860890"/>
            <a:ext cx="3063977" cy="461665"/>
          </a:xfrm>
          <a:prstGeom prst="rect">
            <a:avLst/>
          </a:prstGeom>
        </p:spPr>
        <p:txBody>
          <a:bodyPr wrap="square">
            <a:spAutoFit/>
          </a:bodyPr>
          <a:lstStyle/>
          <a:p>
            <a:r>
              <a:rPr lang="en-GB" sz="1200" b="1" dirty="0"/>
              <a:t>Source A: An American cartoon called ‘</a:t>
            </a:r>
            <a:r>
              <a:rPr lang="en-GB" sz="1200" b="1" dirty="0" err="1"/>
              <a:t>Seein</a:t>
            </a:r>
            <a:r>
              <a:rPr lang="en-GB" sz="1200" b="1" dirty="0"/>
              <a:t>’ things’, published in the Brooklyn Eagle, 1919</a:t>
            </a:r>
          </a:p>
        </p:txBody>
      </p:sp>
      <p:sp>
        <p:nvSpPr>
          <p:cNvPr id="8" name="TextBox 7">
            <a:extLst>
              <a:ext uri="{FF2B5EF4-FFF2-40B4-BE49-F238E27FC236}">
                <a16:creationId xmlns:a16="http://schemas.microsoft.com/office/drawing/2014/main" id="{ED5537C3-DE7D-4AE1-B907-6878A6B8AC0A}"/>
              </a:ext>
            </a:extLst>
          </p:cNvPr>
          <p:cNvSpPr txBox="1"/>
          <p:nvPr/>
        </p:nvSpPr>
        <p:spPr>
          <a:xfrm>
            <a:off x="3428998" y="5340495"/>
            <a:ext cx="3063977" cy="2462213"/>
          </a:xfrm>
          <a:prstGeom prst="rect">
            <a:avLst/>
          </a:prstGeom>
          <a:noFill/>
          <a:ln>
            <a:solidFill>
              <a:schemeClr val="tx1"/>
            </a:solidFill>
          </a:ln>
        </p:spPr>
        <p:txBody>
          <a:bodyPr wrap="square" rtlCol="0">
            <a:spAutoFit/>
          </a:bodyPr>
          <a:lstStyle/>
          <a:p>
            <a:r>
              <a:rPr lang="en-GB" sz="1400" b="1" u="sng" dirty="0"/>
              <a:t>Exam Practice</a:t>
            </a:r>
          </a:p>
          <a:p>
            <a:r>
              <a:rPr lang="en-GB" sz="1400" dirty="0"/>
              <a:t>Source A supports Wilson’s view of the Treaty of Versailles. How do you know?</a:t>
            </a:r>
          </a:p>
          <a:p>
            <a:r>
              <a:rPr lang="en-GB" sz="1400" dirty="0"/>
              <a:t>(4 marks)</a:t>
            </a:r>
          </a:p>
          <a:p>
            <a:endParaRPr lang="en-GB" sz="1400" b="1" u="sng" dirty="0"/>
          </a:p>
          <a:p>
            <a:endParaRPr lang="en-GB" sz="1400" b="1" u="sng" dirty="0"/>
          </a:p>
          <a:p>
            <a:r>
              <a:rPr lang="en-GB" sz="1400" b="1" u="sng" dirty="0"/>
              <a:t>How to Answer</a:t>
            </a:r>
          </a:p>
          <a:p>
            <a:r>
              <a:rPr lang="en-GB" sz="1400" dirty="0"/>
              <a:t>Describe what the cartoon shows and use your knowledge to explain why it shows this. </a:t>
            </a:r>
          </a:p>
          <a:p>
            <a:endParaRPr lang="en-GB" sz="1400" b="1" u="sng" dirty="0"/>
          </a:p>
        </p:txBody>
      </p:sp>
      <p:sp>
        <p:nvSpPr>
          <p:cNvPr id="9" name="TextBox 8">
            <a:extLst>
              <a:ext uri="{FF2B5EF4-FFF2-40B4-BE49-F238E27FC236}">
                <a16:creationId xmlns:a16="http://schemas.microsoft.com/office/drawing/2014/main" id="{1989A8E8-75AF-44A8-BDF6-E86556629782}"/>
              </a:ext>
            </a:extLst>
          </p:cNvPr>
          <p:cNvSpPr txBox="1"/>
          <p:nvPr/>
        </p:nvSpPr>
        <p:spPr>
          <a:xfrm>
            <a:off x="328612" y="8583561"/>
            <a:ext cx="6211488" cy="2123658"/>
          </a:xfrm>
          <a:prstGeom prst="rect">
            <a:avLst/>
          </a:prstGeom>
          <a:noFill/>
          <a:ln>
            <a:solidFill>
              <a:schemeClr val="tx1"/>
            </a:solidFill>
          </a:ln>
        </p:spPr>
        <p:txBody>
          <a:bodyPr wrap="square" rtlCol="0">
            <a:spAutoFit/>
          </a:bodyPr>
          <a:lstStyle/>
          <a:p>
            <a:r>
              <a:rPr lang="en-GB" sz="1200" dirty="0"/>
              <a:t>Use this model answer to help you improve your answer to this exam question:</a:t>
            </a:r>
          </a:p>
          <a:p>
            <a:endParaRPr lang="en-GB" sz="1200" dirty="0"/>
          </a:p>
          <a:p>
            <a:endParaRPr lang="en-GB" sz="1200" dirty="0"/>
          </a:p>
          <a:p>
            <a:r>
              <a:rPr lang="en-GB" sz="1200" dirty="0"/>
              <a:t>Source A supports Wilson’s view of the Treaty of Versailles because it shows a Senator hiding in his bed mistaking a peaceful dove for a vulture. The dove represents the League of Nations and the Senator is shouting for it to be taken away. Wilson argued that the USA needed to join the League of Nations to protect the USA and the world from future conflict. However, the Senate preferred a policy of isolationism so they refused to allow the USA to join the League. This cartoon shows that isolationism by referring to the dove as a vulture, suggesting that the Senate believed the League would prey on the USA and cause damage. </a:t>
            </a:r>
          </a:p>
          <a:p>
            <a:endParaRPr lang="en-GB" sz="1200" dirty="0"/>
          </a:p>
        </p:txBody>
      </p:sp>
    </p:spTree>
    <p:extLst>
      <p:ext uri="{BB962C8B-B14F-4D97-AF65-F5344CB8AC3E}">
        <p14:creationId xmlns:p14="http://schemas.microsoft.com/office/powerpoint/2010/main" val="1609526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491A35-9974-49D9-A7AC-7F66CF697F5C}"/>
              </a:ext>
            </a:extLst>
          </p:cNvPr>
          <p:cNvSpPr txBox="1"/>
          <p:nvPr/>
        </p:nvSpPr>
        <p:spPr>
          <a:xfrm>
            <a:off x="398206" y="339213"/>
            <a:ext cx="5928852" cy="3416320"/>
          </a:xfrm>
          <a:prstGeom prst="rect">
            <a:avLst/>
          </a:prstGeom>
          <a:noFill/>
        </p:spPr>
        <p:txBody>
          <a:bodyPr wrap="square" rtlCol="0">
            <a:spAutoFit/>
          </a:bodyPr>
          <a:lstStyle/>
          <a:p>
            <a:pPr algn="ctr"/>
            <a:r>
              <a:rPr lang="en-GB" sz="2400" b="1" u="sng" dirty="0"/>
              <a:t>Lesson 4: German Reaction to the Treaty</a:t>
            </a:r>
          </a:p>
          <a:p>
            <a:pPr algn="ctr"/>
            <a:endParaRPr lang="en-GB" sz="2400" b="1" u="sng" dirty="0"/>
          </a:p>
          <a:p>
            <a:r>
              <a:rPr lang="en-GB" sz="1200" dirty="0"/>
              <a:t>The German people had suffered during the war and had hoped for compassion to help them rebuild. </a:t>
            </a:r>
          </a:p>
          <a:p>
            <a:endParaRPr lang="en-GB" sz="1200" dirty="0"/>
          </a:p>
          <a:p>
            <a:r>
              <a:rPr lang="en-GB" sz="1200" dirty="0"/>
              <a:t>The Kaiser had abdicated so they felt that the person to blame for the war had been punished already.</a:t>
            </a:r>
          </a:p>
          <a:p>
            <a:endParaRPr lang="en-GB" sz="1200" dirty="0"/>
          </a:p>
          <a:p>
            <a:r>
              <a:rPr lang="en-GB" sz="1200" dirty="0"/>
              <a:t>They were shocked by the severity of the Treaty. Germany had not even been allowed to negotiate and they felt the Diktat was unfair and unjustified. </a:t>
            </a:r>
          </a:p>
          <a:p>
            <a:endParaRPr lang="en-GB" sz="1200" dirty="0"/>
          </a:p>
          <a:p>
            <a:r>
              <a:rPr lang="en-GB" sz="1200" dirty="0"/>
              <a:t>Many wanted to reject it but knew the only alternative was more war. </a:t>
            </a:r>
          </a:p>
          <a:p>
            <a:endParaRPr lang="en-GB" sz="1200" dirty="0"/>
          </a:p>
          <a:p>
            <a:r>
              <a:rPr lang="en-GB" sz="1200" dirty="0"/>
              <a:t>The population hated the government for signing the Treaty. They said the government had stabbed Germany in the back.</a:t>
            </a:r>
          </a:p>
          <a:p>
            <a:endParaRPr lang="en-GB" sz="1200" b="1" u="sng" dirty="0"/>
          </a:p>
        </p:txBody>
      </p:sp>
      <p:sp>
        <p:nvSpPr>
          <p:cNvPr id="3" name="TextBox 2">
            <a:extLst>
              <a:ext uri="{FF2B5EF4-FFF2-40B4-BE49-F238E27FC236}">
                <a16:creationId xmlns:a16="http://schemas.microsoft.com/office/drawing/2014/main" id="{628A18F8-1455-4E40-A780-FBEFE7ED32F8}"/>
              </a:ext>
            </a:extLst>
          </p:cNvPr>
          <p:cNvSpPr txBox="1"/>
          <p:nvPr/>
        </p:nvSpPr>
        <p:spPr>
          <a:xfrm>
            <a:off x="398206" y="3755533"/>
            <a:ext cx="5928852" cy="738664"/>
          </a:xfrm>
          <a:prstGeom prst="rect">
            <a:avLst/>
          </a:prstGeom>
          <a:noFill/>
          <a:ln>
            <a:solidFill>
              <a:schemeClr val="tx1"/>
            </a:solidFill>
          </a:ln>
        </p:spPr>
        <p:txBody>
          <a:bodyPr wrap="square" rtlCol="0">
            <a:spAutoFit/>
          </a:bodyPr>
          <a:lstStyle/>
          <a:p>
            <a:r>
              <a:rPr lang="en-GB" sz="1400" b="1" u="sng" dirty="0"/>
              <a:t>Task</a:t>
            </a:r>
          </a:p>
          <a:p>
            <a:r>
              <a:rPr lang="en-GB" sz="1400" dirty="0"/>
              <a:t>Why were the German people shocked at the terms in the Treaty of Versailles?</a:t>
            </a:r>
          </a:p>
          <a:p>
            <a:endParaRPr lang="en-GB" sz="1400" b="1" u="sng" dirty="0"/>
          </a:p>
        </p:txBody>
      </p:sp>
      <p:sp>
        <p:nvSpPr>
          <p:cNvPr id="4" name="TextBox 3">
            <a:extLst>
              <a:ext uri="{FF2B5EF4-FFF2-40B4-BE49-F238E27FC236}">
                <a16:creationId xmlns:a16="http://schemas.microsoft.com/office/drawing/2014/main" id="{EA344E84-34E5-45C2-B8BE-1828D8877BBB}"/>
              </a:ext>
            </a:extLst>
          </p:cNvPr>
          <p:cNvSpPr txBox="1"/>
          <p:nvPr/>
        </p:nvSpPr>
        <p:spPr>
          <a:xfrm>
            <a:off x="398206" y="4793226"/>
            <a:ext cx="5928852" cy="1200329"/>
          </a:xfrm>
          <a:prstGeom prst="rect">
            <a:avLst/>
          </a:prstGeom>
          <a:noFill/>
        </p:spPr>
        <p:txBody>
          <a:bodyPr wrap="square" rtlCol="0">
            <a:spAutoFit/>
          </a:bodyPr>
          <a:lstStyle/>
          <a:p>
            <a:r>
              <a:rPr lang="en-GB" sz="1200" b="1" u="sng" dirty="0"/>
              <a:t>Politics in Germany</a:t>
            </a:r>
          </a:p>
          <a:p>
            <a:r>
              <a:rPr lang="en-GB" sz="1200" dirty="0"/>
              <a:t>When the Kaiser abdicated, the Weimar Republic was set up. But a lot of people didn’t think it would be strong enough to run the country. </a:t>
            </a:r>
          </a:p>
          <a:p>
            <a:endParaRPr lang="en-GB" sz="1200" dirty="0"/>
          </a:p>
          <a:p>
            <a:r>
              <a:rPr lang="en-GB" sz="1200" dirty="0"/>
              <a:t>Many revolts broke out and the first five years after the war were unstable and violent. </a:t>
            </a:r>
          </a:p>
          <a:p>
            <a:endParaRPr lang="en-GB" sz="1200" b="1" u="sng" dirty="0"/>
          </a:p>
        </p:txBody>
      </p:sp>
      <p:sp>
        <p:nvSpPr>
          <p:cNvPr id="5" name="TextBox 4">
            <a:extLst>
              <a:ext uri="{FF2B5EF4-FFF2-40B4-BE49-F238E27FC236}">
                <a16:creationId xmlns:a16="http://schemas.microsoft.com/office/drawing/2014/main" id="{0EAB3142-A340-4293-851C-E15A4F4BA9FB}"/>
              </a:ext>
            </a:extLst>
          </p:cNvPr>
          <p:cNvSpPr txBox="1"/>
          <p:nvPr/>
        </p:nvSpPr>
        <p:spPr>
          <a:xfrm>
            <a:off x="398206" y="5993555"/>
            <a:ext cx="5928852" cy="523220"/>
          </a:xfrm>
          <a:prstGeom prst="rect">
            <a:avLst/>
          </a:prstGeom>
          <a:noFill/>
          <a:ln>
            <a:solidFill>
              <a:schemeClr val="tx1"/>
            </a:solidFill>
          </a:ln>
        </p:spPr>
        <p:txBody>
          <a:bodyPr wrap="square" rtlCol="0">
            <a:spAutoFit/>
          </a:bodyPr>
          <a:lstStyle/>
          <a:p>
            <a:r>
              <a:rPr lang="en-GB" sz="1400" b="1" u="sng" dirty="0"/>
              <a:t>Task</a:t>
            </a:r>
          </a:p>
          <a:p>
            <a:r>
              <a:rPr lang="en-GB" sz="1400" dirty="0"/>
              <a:t>Why were there protests all over Germany?</a:t>
            </a:r>
          </a:p>
        </p:txBody>
      </p:sp>
      <p:sp>
        <p:nvSpPr>
          <p:cNvPr id="6" name="TextBox 5">
            <a:extLst>
              <a:ext uri="{FF2B5EF4-FFF2-40B4-BE49-F238E27FC236}">
                <a16:creationId xmlns:a16="http://schemas.microsoft.com/office/drawing/2014/main" id="{3B46ECE4-BAD1-4A3C-A80E-8384082754FE}"/>
              </a:ext>
            </a:extLst>
          </p:cNvPr>
          <p:cNvSpPr txBox="1"/>
          <p:nvPr/>
        </p:nvSpPr>
        <p:spPr>
          <a:xfrm>
            <a:off x="398206" y="6710516"/>
            <a:ext cx="5928852" cy="2492990"/>
          </a:xfrm>
          <a:prstGeom prst="rect">
            <a:avLst/>
          </a:prstGeom>
          <a:noFill/>
        </p:spPr>
        <p:txBody>
          <a:bodyPr wrap="square" rtlCol="0">
            <a:spAutoFit/>
          </a:bodyPr>
          <a:lstStyle/>
          <a:p>
            <a:r>
              <a:rPr lang="en-GB" sz="1200" b="1" u="sng" dirty="0"/>
              <a:t>Hatred for the Treaty</a:t>
            </a:r>
          </a:p>
          <a:p>
            <a:r>
              <a:rPr lang="en-GB" sz="1200" dirty="0"/>
              <a:t>The Germans hated Article 231 the most, the war guilt clause. Germany had to accept responsibility for starting the war and pay reparations. The economy was ruined. The government claimed that 763,000 civilians had died of starvation. </a:t>
            </a:r>
          </a:p>
          <a:p>
            <a:endParaRPr lang="en-GB" sz="1200" dirty="0"/>
          </a:p>
          <a:p>
            <a:r>
              <a:rPr lang="en-GB" sz="1200" dirty="0"/>
              <a:t>Giving up the Saar resulted in losing 16% of their coal and 48% of their steel. They also lost land. Nearly 6 million German nationals now found themselves living in different countries, often under governments who resented Germany. </a:t>
            </a:r>
          </a:p>
          <a:p>
            <a:endParaRPr lang="en-GB" sz="1200" dirty="0"/>
          </a:p>
          <a:p>
            <a:r>
              <a:rPr lang="en-GB" sz="1200" dirty="0"/>
              <a:t>Germany was also humiliated by the restrictions to the army. They felt vulnerable and alone, surrounded by hostile countries. Many thought France could attack at any point. The new communist government in Russia may also be a threat from the east. </a:t>
            </a:r>
          </a:p>
          <a:p>
            <a:endParaRPr lang="en-GB" sz="1200" b="1" u="sng" dirty="0"/>
          </a:p>
        </p:txBody>
      </p:sp>
      <p:sp>
        <p:nvSpPr>
          <p:cNvPr id="7" name="TextBox 6">
            <a:extLst>
              <a:ext uri="{FF2B5EF4-FFF2-40B4-BE49-F238E27FC236}">
                <a16:creationId xmlns:a16="http://schemas.microsoft.com/office/drawing/2014/main" id="{A028AD39-D5DC-496B-97B9-34008CDD13AA}"/>
              </a:ext>
            </a:extLst>
          </p:cNvPr>
          <p:cNvSpPr txBox="1"/>
          <p:nvPr/>
        </p:nvSpPr>
        <p:spPr>
          <a:xfrm>
            <a:off x="398206" y="9203506"/>
            <a:ext cx="5928852" cy="523220"/>
          </a:xfrm>
          <a:prstGeom prst="rect">
            <a:avLst/>
          </a:prstGeom>
          <a:noFill/>
          <a:ln>
            <a:solidFill>
              <a:schemeClr val="tx1"/>
            </a:solidFill>
          </a:ln>
        </p:spPr>
        <p:txBody>
          <a:bodyPr wrap="square" rtlCol="0">
            <a:spAutoFit/>
          </a:bodyPr>
          <a:lstStyle/>
          <a:p>
            <a:r>
              <a:rPr lang="en-GB" sz="1400" b="1" u="sng" dirty="0"/>
              <a:t>Task</a:t>
            </a:r>
          </a:p>
          <a:p>
            <a:r>
              <a:rPr lang="en-GB" sz="1400" dirty="0"/>
              <a:t>Why did the Germans hate the Treaty  of Versailles?</a:t>
            </a:r>
          </a:p>
        </p:txBody>
      </p:sp>
    </p:spTree>
    <p:extLst>
      <p:ext uri="{BB962C8B-B14F-4D97-AF65-F5344CB8AC3E}">
        <p14:creationId xmlns:p14="http://schemas.microsoft.com/office/powerpoint/2010/main" val="9037819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297</TotalTime>
  <Words>2636</Words>
  <Application>Microsoft Office PowerPoint</Application>
  <PresentationFormat>Widescreen</PresentationFormat>
  <Paragraphs>288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Year 11 History Workbook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History Workbook</dc:title>
  <dc:creator>Mrs P Brooks</dc:creator>
  <cp:lastModifiedBy>Mrs P Brooks</cp:lastModifiedBy>
  <cp:revision>10</cp:revision>
  <dcterms:created xsi:type="dcterms:W3CDTF">2020-09-03T09:49:52Z</dcterms:created>
  <dcterms:modified xsi:type="dcterms:W3CDTF">2020-09-04T06:43:13Z</dcterms:modified>
</cp:coreProperties>
</file>