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74" r:id="rId14"/>
    <p:sldId id="275" r:id="rId15"/>
    <p:sldId id="276" r:id="rId16"/>
    <p:sldId id="277" r:id="rId17"/>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3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2162C6-4C62-4BAD-B224-F2714DB0E04F}"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6F51C-B0CA-43C1-9995-FFC344F32972}" type="slidenum">
              <a:rPr lang="en-GB" smtClean="0"/>
              <a:t>‹#›</a:t>
            </a:fld>
            <a:endParaRPr lang="en-GB"/>
          </a:p>
        </p:txBody>
      </p:sp>
    </p:spTree>
    <p:extLst>
      <p:ext uri="{BB962C8B-B14F-4D97-AF65-F5344CB8AC3E}">
        <p14:creationId xmlns:p14="http://schemas.microsoft.com/office/powerpoint/2010/main" val="180320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2162C6-4C62-4BAD-B224-F2714DB0E04F}"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6F51C-B0CA-43C1-9995-FFC344F32972}" type="slidenum">
              <a:rPr lang="en-GB" smtClean="0"/>
              <a:t>‹#›</a:t>
            </a:fld>
            <a:endParaRPr lang="en-GB"/>
          </a:p>
        </p:txBody>
      </p:sp>
    </p:spTree>
    <p:extLst>
      <p:ext uri="{BB962C8B-B14F-4D97-AF65-F5344CB8AC3E}">
        <p14:creationId xmlns:p14="http://schemas.microsoft.com/office/powerpoint/2010/main" val="213074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2162C6-4C62-4BAD-B224-F2714DB0E04F}"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6F51C-B0CA-43C1-9995-FFC344F32972}" type="slidenum">
              <a:rPr lang="en-GB" smtClean="0"/>
              <a:t>‹#›</a:t>
            </a:fld>
            <a:endParaRPr lang="en-GB"/>
          </a:p>
        </p:txBody>
      </p:sp>
    </p:spTree>
    <p:extLst>
      <p:ext uri="{BB962C8B-B14F-4D97-AF65-F5344CB8AC3E}">
        <p14:creationId xmlns:p14="http://schemas.microsoft.com/office/powerpoint/2010/main" val="5568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2162C6-4C62-4BAD-B224-F2714DB0E04F}"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6F51C-B0CA-43C1-9995-FFC344F32972}" type="slidenum">
              <a:rPr lang="en-GB" smtClean="0"/>
              <a:t>‹#›</a:t>
            </a:fld>
            <a:endParaRPr lang="en-GB"/>
          </a:p>
        </p:txBody>
      </p:sp>
    </p:spTree>
    <p:extLst>
      <p:ext uri="{BB962C8B-B14F-4D97-AF65-F5344CB8AC3E}">
        <p14:creationId xmlns:p14="http://schemas.microsoft.com/office/powerpoint/2010/main" val="148625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2162C6-4C62-4BAD-B224-F2714DB0E04F}"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6F51C-B0CA-43C1-9995-FFC344F32972}" type="slidenum">
              <a:rPr lang="en-GB" smtClean="0"/>
              <a:t>‹#›</a:t>
            </a:fld>
            <a:endParaRPr lang="en-GB"/>
          </a:p>
        </p:txBody>
      </p:sp>
    </p:spTree>
    <p:extLst>
      <p:ext uri="{BB962C8B-B14F-4D97-AF65-F5344CB8AC3E}">
        <p14:creationId xmlns:p14="http://schemas.microsoft.com/office/powerpoint/2010/main" val="425793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2162C6-4C62-4BAD-B224-F2714DB0E04F}"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6F51C-B0CA-43C1-9995-FFC344F32972}" type="slidenum">
              <a:rPr lang="en-GB" smtClean="0"/>
              <a:t>‹#›</a:t>
            </a:fld>
            <a:endParaRPr lang="en-GB"/>
          </a:p>
        </p:txBody>
      </p:sp>
    </p:spTree>
    <p:extLst>
      <p:ext uri="{BB962C8B-B14F-4D97-AF65-F5344CB8AC3E}">
        <p14:creationId xmlns:p14="http://schemas.microsoft.com/office/powerpoint/2010/main" val="4686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2162C6-4C62-4BAD-B224-F2714DB0E04F}" type="datetimeFigureOut">
              <a:rPr lang="en-GB" smtClean="0"/>
              <a:t>03/09/2020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96F51C-B0CA-43C1-9995-FFC344F32972}" type="slidenum">
              <a:rPr lang="en-GB" smtClean="0"/>
              <a:t>‹#›</a:t>
            </a:fld>
            <a:endParaRPr lang="en-GB"/>
          </a:p>
        </p:txBody>
      </p:sp>
    </p:spTree>
    <p:extLst>
      <p:ext uri="{BB962C8B-B14F-4D97-AF65-F5344CB8AC3E}">
        <p14:creationId xmlns:p14="http://schemas.microsoft.com/office/powerpoint/2010/main" val="198721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2162C6-4C62-4BAD-B224-F2714DB0E04F}" type="datetimeFigureOut">
              <a:rPr lang="en-GB" smtClean="0"/>
              <a:t>03/09/2020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96F51C-B0CA-43C1-9995-FFC344F32972}" type="slidenum">
              <a:rPr lang="en-GB" smtClean="0"/>
              <a:t>‹#›</a:t>
            </a:fld>
            <a:endParaRPr lang="en-GB"/>
          </a:p>
        </p:txBody>
      </p:sp>
    </p:spTree>
    <p:extLst>
      <p:ext uri="{BB962C8B-B14F-4D97-AF65-F5344CB8AC3E}">
        <p14:creationId xmlns:p14="http://schemas.microsoft.com/office/powerpoint/2010/main" val="265227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162C6-4C62-4BAD-B224-F2714DB0E04F}" type="datetimeFigureOut">
              <a:rPr lang="en-GB" smtClean="0"/>
              <a:t>03/09/2020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96F51C-B0CA-43C1-9995-FFC344F32972}" type="slidenum">
              <a:rPr lang="en-GB" smtClean="0"/>
              <a:t>‹#›</a:t>
            </a:fld>
            <a:endParaRPr lang="en-GB"/>
          </a:p>
        </p:txBody>
      </p:sp>
    </p:spTree>
    <p:extLst>
      <p:ext uri="{BB962C8B-B14F-4D97-AF65-F5344CB8AC3E}">
        <p14:creationId xmlns:p14="http://schemas.microsoft.com/office/powerpoint/2010/main" val="178379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2162C6-4C62-4BAD-B224-F2714DB0E04F}"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6F51C-B0CA-43C1-9995-FFC344F32972}" type="slidenum">
              <a:rPr lang="en-GB" smtClean="0"/>
              <a:t>‹#›</a:t>
            </a:fld>
            <a:endParaRPr lang="en-GB"/>
          </a:p>
        </p:txBody>
      </p:sp>
    </p:spTree>
    <p:extLst>
      <p:ext uri="{BB962C8B-B14F-4D97-AF65-F5344CB8AC3E}">
        <p14:creationId xmlns:p14="http://schemas.microsoft.com/office/powerpoint/2010/main" val="102936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2162C6-4C62-4BAD-B224-F2714DB0E04F}"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6F51C-B0CA-43C1-9995-FFC344F32972}" type="slidenum">
              <a:rPr lang="en-GB" smtClean="0"/>
              <a:t>‹#›</a:t>
            </a:fld>
            <a:endParaRPr lang="en-GB"/>
          </a:p>
        </p:txBody>
      </p:sp>
    </p:spTree>
    <p:extLst>
      <p:ext uri="{BB962C8B-B14F-4D97-AF65-F5344CB8AC3E}">
        <p14:creationId xmlns:p14="http://schemas.microsoft.com/office/powerpoint/2010/main" val="389506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812162C6-4C62-4BAD-B224-F2714DB0E04F}" type="datetimeFigureOut">
              <a:rPr lang="en-GB" smtClean="0"/>
              <a:t>03/09/2020</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3C96F51C-B0CA-43C1-9995-FFC344F32972}" type="slidenum">
              <a:rPr lang="en-GB" smtClean="0"/>
              <a:t>‹#›</a:t>
            </a:fld>
            <a:endParaRPr lang="en-GB"/>
          </a:p>
        </p:txBody>
      </p:sp>
    </p:spTree>
    <p:extLst>
      <p:ext uri="{BB962C8B-B14F-4D97-AF65-F5344CB8AC3E}">
        <p14:creationId xmlns:p14="http://schemas.microsoft.com/office/powerpoint/2010/main" val="3674592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7910-2C33-4F1A-BC70-C2C30A4C2701}"/>
              </a:ext>
            </a:extLst>
          </p:cNvPr>
          <p:cNvSpPr>
            <a:spLocks noGrp="1"/>
          </p:cNvSpPr>
          <p:nvPr>
            <p:ph type="ctrTitle"/>
          </p:nvPr>
        </p:nvSpPr>
        <p:spPr/>
        <p:txBody>
          <a:bodyPr>
            <a:normAutofit/>
          </a:bodyPr>
          <a:lstStyle/>
          <a:p>
            <a:r>
              <a:rPr lang="en-GB" sz="8800" dirty="0">
                <a:solidFill>
                  <a:srgbClr val="FF0000"/>
                </a:solidFill>
              </a:rPr>
              <a:t>Year 10</a:t>
            </a:r>
            <a:br>
              <a:rPr lang="en-GB" sz="8800" dirty="0">
                <a:solidFill>
                  <a:srgbClr val="FF0000"/>
                </a:solidFill>
              </a:rPr>
            </a:br>
            <a:r>
              <a:rPr lang="en-GB" sz="8800" dirty="0">
                <a:solidFill>
                  <a:srgbClr val="FF0000"/>
                </a:solidFill>
              </a:rPr>
              <a:t>History Workbook</a:t>
            </a:r>
          </a:p>
        </p:txBody>
      </p:sp>
      <p:sp>
        <p:nvSpPr>
          <p:cNvPr id="3" name="Subtitle 2">
            <a:extLst>
              <a:ext uri="{FF2B5EF4-FFF2-40B4-BE49-F238E27FC236}">
                <a16:creationId xmlns:a16="http://schemas.microsoft.com/office/drawing/2014/main" id="{A77BC5DD-9380-4D61-A28B-0FF07CC1EE09}"/>
              </a:ext>
            </a:extLst>
          </p:cNvPr>
          <p:cNvSpPr>
            <a:spLocks noGrp="1"/>
          </p:cNvSpPr>
          <p:nvPr>
            <p:ph type="subTitle" idx="1"/>
          </p:nvPr>
        </p:nvSpPr>
        <p:spPr/>
        <p:txBody>
          <a:bodyPr/>
          <a:lstStyle/>
          <a:p>
            <a:r>
              <a:rPr lang="en-GB" sz="4400" dirty="0">
                <a:solidFill>
                  <a:schemeClr val="accent1">
                    <a:lumMod val="75000"/>
                  </a:schemeClr>
                </a:solidFill>
              </a:rPr>
              <a:t>The Development of the USA</a:t>
            </a:r>
          </a:p>
          <a:p>
            <a:r>
              <a:rPr lang="en-GB" sz="4400" dirty="0">
                <a:solidFill>
                  <a:schemeClr val="accent1">
                    <a:lumMod val="75000"/>
                  </a:schemeClr>
                </a:solidFill>
              </a:rPr>
              <a:t>1929-2000</a:t>
            </a:r>
          </a:p>
          <a:p>
            <a:r>
              <a:rPr lang="en-GB" sz="3200" dirty="0">
                <a:solidFill>
                  <a:schemeClr val="accent6">
                    <a:lumMod val="75000"/>
                  </a:schemeClr>
                </a:solidFill>
              </a:rPr>
              <a:t>The Great Depression</a:t>
            </a:r>
          </a:p>
        </p:txBody>
      </p:sp>
      <p:pic>
        <p:nvPicPr>
          <p:cNvPr id="4" name="Picture 3">
            <a:extLst>
              <a:ext uri="{FF2B5EF4-FFF2-40B4-BE49-F238E27FC236}">
                <a16:creationId xmlns:a16="http://schemas.microsoft.com/office/drawing/2014/main" id="{7D24AEEC-C359-4DB8-A19D-100C82BDE135}"/>
              </a:ext>
            </a:extLst>
          </p:cNvPr>
          <p:cNvPicPr>
            <a:picLocks noChangeAspect="1"/>
          </p:cNvPicPr>
          <p:nvPr/>
        </p:nvPicPr>
        <p:blipFill>
          <a:blip r:embed="rId2"/>
          <a:stretch>
            <a:fillRect/>
          </a:stretch>
        </p:blipFill>
        <p:spPr>
          <a:xfrm>
            <a:off x="4677038" y="235974"/>
            <a:ext cx="2062975" cy="820369"/>
          </a:xfrm>
          <a:prstGeom prst="rect">
            <a:avLst/>
          </a:prstGeom>
          <a:ln>
            <a:solidFill>
              <a:schemeClr val="tx1"/>
            </a:solidFill>
          </a:ln>
        </p:spPr>
      </p:pic>
    </p:spTree>
    <p:extLst>
      <p:ext uri="{BB962C8B-B14F-4D97-AF65-F5344CB8AC3E}">
        <p14:creationId xmlns:p14="http://schemas.microsoft.com/office/powerpoint/2010/main" val="3458368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55BB2E-89AA-4797-B769-9E61E0F7457C}"/>
              </a:ext>
            </a:extLst>
          </p:cNvPr>
          <p:cNvSpPr txBox="1"/>
          <p:nvPr/>
        </p:nvSpPr>
        <p:spPr>
          <a:xfrm>
            <a:off x="530942" y="368710"/>
            <a:ext cx="5737123" cy="1384995"/>
          </a:xfrm>
          <a:prstGeom prst="rect">
            <a:avLst/>
          </a:prstGeom>
          <a:noFill/>
        </p:spPr>
        <p:txBody>
          <a:bodyPr wrap="square" rtlCol="0">
            <a:spAutoFit/>
          </a:bodyPr>
          <a:lstStyle/>
          <a:p>
            <a:pPr algn="ctr"/>
            <a:r>
              <a:rPr lang="en-GB" sz="2400" b="1" u="sng" dirty="0"/>
              <a:t>Lesson 4: The Second New Deal</a:t>
            </a:r>
          </a:p>
          <a:p>
            <a:pPr algn="ctr"/>
            <a:endParaRPr lang="en-GB" sz="2400" b="1" u="sng" dirty="0"/>
          </a:p>
          <a:p>
            <a:r>
              <a:rPr lang="en-GB" sz="1200" dirty="0"/>
              <a:t>By the end of 1934, there were still 10 million unemployed. In January 1935, Roosevelt introduced his Second New Deal to help farmers, workers, the poor and the unemployed. </a:t>
            </a:r>
          </a:p>
          <a:p>
            <a:endParaRPr lang="en-GB" sz="1200" b="1" u="sng" dirty="0"/>
          </a:p>
        </p:txBody>
      </p:sp>
      <p:sp>
        <p:nvSpPr>
          <p:cNvPr id="3" name="TextBox 2">
            <a:extLst>
              <a:ext uri="{FF2B5EF4-FFF2-40B4-BE49-F238E27FC236}">
                <a16:creationId xmlns:a16="http://schemas.microsoft.com/office/drawing/2014/main" id="{4FAF3742-0DC4-4726-970D-BA999FDB8179}"/>
              </a:ext>
            </a:extLst>
          </p:cNvPr>
          <p:cNvSpPr txBox="1"/>
          <p:nvPr/>
        </p:nvSpPr>
        <p:spPr>
          <a:xfrm>
            <a:off x="530942" y="1753705"/>
            <a:ext cx="5796116" cy="738664"/>
          </a:xfrm>
          <a:prstGeom prst="rect">
            <a:avLst/>
          </a:prstGeom>
          <a:noFill/>
          <a:ln>
            <a:solidFill>
              <a:schemeClr val="tx1"/>
            </a:solidFill>
          </a:ln>
        </p:spPr>
        <p:txBody>
          <a:bodyPr wrap="square" rtlCol="0">
            <a:spAutoFit/>
          </a:bodyPr>
          <a:lstStyle/>
          <a:p>
            <a:r>
              <a:rPr lang="en-GB" sz="1400" b="1" u="sng" dirty="0"/>
              <a:t>Task</a:t>
            </a:r>
          </a:p>
          <a:p>
            <a:r>
              <a:rPr lang="en-GB" sz="1400" dirty="0"/>
              <a:t>As you go through the information below, make a mind map about the Second New Deal.</a:t>
            </a:r>
          </a:p>
        </p:txBody>
      </p:sp>
      <p:sp>
        <p:nvSpPr>
          <p:cNvPr id="4" name="TextBox 3">
            <a:extLst>
              <a:ext uri="{FF2B5EF4-FFF2-40B4-BE49-F238E27FC236}">
                <a16:creationId xmlns:a16="http://schemas.microsoft.com/office/drawing/2014/main" id="{1DA7EB81-D1E1-4CB8-B71A-5F5AFB64DE46}"/>
              </a:ext>
            </a:extLst>
          </p:cNvPr>
          <p:cNvSpPr txBox="1"/>
          <p:nvPr/>
        </p:nvSpPr>
        <p:spPr>
          <a:xfrm>
            <a:off x="530942" y="2713703"/>
            <a:ext cx="5737123" cy="6924973"/>
          </a:xfrm>
          <a:prstGeom prst="rect">
            <a:avLst/>
          </a:prstGeom>
          <a:noFill/>
        </p:spPr>
        <p:txBody>
          <a:bodyPr wrap="square" rtlCol="0">
            <a:spAutoFit/>
          </a:bodyPr>
          <a:lstStyle/>
          <a:p>
            <a:r>
              <a:rPr lang="en-GB" sz="1200" b="1" u="sng" dirty="0"/>
              <a:t>The Works Progress Administration (WPA)</a:t>
            </a:r>
          </a:p>
          <a:p>
            <a:r>
              <a:rPr lang="en-GB" sz="1200" dirty="0"/>
              <a:t>This funded building projects to create employment. </a:t>
            </a:r>
          </a:p>
          <a:p>
            <a:endParaRPr lang="en-GB" sz="1200" dirty="0"/>
          </a:p>
          <a:p>
            <a:r>
              <a:rPr lang="en-GB" sz="1200" dirty="0"/>
              <a:t>It organised a $4.8 billion relief programme, put unemployed teachers back to work and created community service schemes to employ writers, artists and actors. </a:t>
            </a:r>
          </a:p>
          <a:p>
            <a:endParaRPr lang="en-GB" sz="1200" b="1" u="sng" dirty="0"/>
          </a:p>
          <a:p>
            <a:endParaRPr lang="en-GB" sz="1200" b="1" u="sng" dirty="0"/>
          </a:p>
          <a:p>
            <a:endParaRPr lang="en-GB" sz="1200" b="1" u="sng" dirty="0"/>
          </a:p>
          <a:p>
            <a:r>
              <a:rPr lang="en-GB" sz="1200" b="1" u="sng" dirty="0"/>
              <a:t>The National Labour Relations Act (The Wagner Act)</a:t>
            </a:r>
          </a:p>
          <a:p>
            <a:r>
              <a:rPr lang="en-GB" sz="1200" dirty="0"/>
              <a:t>This Act allowed workers to organise and enter into collective bargaining. </a:t>
            </a:r>
          </a:p>
          <a:p>
            <a:endParaRPr lang="en-GB" sz="1200" dirty="0"/>
          </a:p>
          <a:p>
            <a:r>
              <a:rPr lang="en-GB" sz="1200" dirty="0"/>
              <a:t>The number of union members increased to 9 million by 1939. </a:t>
            </a:r>
          </a:p>
          <a:p>
            <a:endParaRPr lang="en-GB" sz="1200" dirty="0"/>
          </a:p>
          <a:p>
            <a:r>
              <a:rPr lang="en-GB" sz="1200" dirty="0"/>
              <a:t>It also set up the National Relations Board, which was given power to act against employers who used unfair practices, such as sacking workers who joined a union. </a:t>
            </a:r>
          </a:p>
          <a:p>
            <a:endParaRPr lang="en-GB" sz="1200" b="1" u="sng" dirty="0"/>
          </a:p>
          <a:p>
            <a:endParaRPr lang="en-GB" sz="1200" b="1" u="sng" dirty="0"/>
          </a:p>
          <a:p>
            <a:endParaRPr lang="en-GB" sz="1200" b="1" u="sng" dirty="0"/>
          </a:p>
          <a:p>
            <a:r>
              <a:rPr lang="en-GB" sz="1200" b="1" u="sng" dirty="0"/>
              <a:t>Fair Labour Standards Act</a:t>
            </a:r>
          </a:p>
          <a:p>
            <a:r>
              <a:rPr lang="en-GB" sz="1200" dirty="0"/>
              <a:t>Minimum wages and maximum hours were set in commerce. </a:t>
            </a:r>
          </a:p>
          <a:p>
            <a:endParaRPr lang="en-GB" sz="1200" dirty="0"/>
          </a:p>
          <a:p>
            <a:r>
              <a:rPr lang="en-GB" sz="1200" dirty="0"/>
              <a:t>This gave 300,000 workers higher wages and more than a million had a shorter working week. </a:t>
            </a:r>
          </a:p>
          <a:p>
            <a:endParaRPr lang="en-GB" sz="1200" dirty="0"/>
          </a:p>
          <a:p>
            <a:r>
              <a:rPr lang="en-GB" sz="1200" dirty="0"/>
              <a:t>Child labour was only allowed on farms.</a:t>
            </a:r>
          </a:p>
          <a:p>
            <a:endParaRPr lang="en-GB" sz="1200" b="1" u="sng" dirty="0"/>
          </a:p>
          <a:p>
            <a:endParaRPr lang="en-GB" sz="1200" b="1" u="sng" dirty="0"/>
          </a:p>
          <a:p>
            <a:endParaRPr lang="en-GB" sz="1200" b="1" u="sng" dirty="0"/>
          </a:p>
          <a:p>
            <a:r>
              <a:rPr lang="en-GB" sz="1200" b="1" u="sng" dirty="0"/>
              <a:t>Social Security Act</a:t>
            </a:r>
          </a:p>
          <a:p>
            <a:r>
              <a:rPr lang="en-GB" sz="1200" dirty="0"/>
              <a:t>This established pensions for the elderly, the orphaned and those injured in industrial accidents. </a:t>
            </a:r>
          </a:p>
          <a:p>
            <a:endParaRPr lang="en-GB" sz="1200" dirty="0"/>
          </a:p>
          <a:p>
            <a:r>
              <a:rPr lang="en-GB" sz="1200" dirty="0"/>
              <a:t>Unemployment benefits were funded by a tax on employers. </a:t>
            </a:r>
          </a:p>
          <a:p>
            <a:endParaRPr lang="en-GB" sz="1200" dirty="0"/>
          </a:p>
          <a:p>
            <a:r>
              <a:rPr lang="en-GB" sz="1200" dirty="0"/>
              <a:t>This is a very significant act because it represented the government finally acknowledging that they had a responsibility for meeting the basic needs of its citizens. </a:t>
            </a:r>
          </a:p>
          <a:p>
            <a:endParaRPr lang="en-GB" sz="1200" b="1" u="sng" dirty="0"/>
          </a:p>
        </p:txBody>
      </p:sp>
    </p:spTree>
    <p:extLst>
      <p:ext uri="{BB962C8B-B14F-4D97-AF65-F5344CB8AC3E}">
        <p14:creationId xmlns:p14="http://schemas.microsoft.com/office/powerpoint/2010/main" val="49253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w Deal Cartoons A cartoon about Roosevelt's New Deal, March 1933 ...">
            <a:extLst>
              <a:ext uri="{FF2B5EF4-FFF2-40B4-BE49-F238E27FC236}">
                <a16:creationId xmlns:a16="http://schemas.microsoft.com/office/drawing/2014/main" id="{B707996B-9DA7-49C1-B69B-4DBD3A3AF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721" y="348310"/>
            <a:ext cx="3708558" cy="27778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1A46426-D8CA-4C57-BF05-8BB28B457563}"/>
              </a:ext>
            </a:extLst>
          </p:cNvPr>
          <p:cNvSpPr/>
          <p:nvPr/>
        </p:nvSpPr>
        <p:spPr>
          <a:xfrm>
            <a:off x="1891480" y="3243410"/>
            <a:ext cx="3429000" cy="461665"/>
          </a:xfrm>
          <a:prstGeom prst="rect">
            <a:avLst/>
          </a:prstGeom>
        </p:spPr>
        <p:txBody>
          <a:bodyPr>
            <a:spAutoFit/>
          </a:bodyPr>
          <a:lstStyle/>
          <a:p>
            <a:r>
              <a:rPr lang="en-GB" sz="1200" b="1" dirty="0"/>
              <a:t>Source A: A cartoon from 1935: ‘Roosevelt the friend of the poor’</a:t>
            </a:r>
          </a:p>
        </p:txBody>
      </p:sp>
      <p:sp>
        <p:nvSpPr>
          <p:cNvPr id="4" name="Rectangle 3">
            <a:extLst>
              <a:ext uri="{FF2B5EF4-FFF2-40B4-BE49-F238E27FC236}">
                <a16:creationId xmlns:a16="http://schemas.microsoft.com/office/drawing/2014/main" id="{38DDB8D7-201C-488B-A53E-AE9D02F583A7}"/>
              </a:ext>
            </a:extLst>
          </p:cNvPr>
          <p:cNvSpPr/>
          <p:nvPr/>
        </p:nvSpPr>
        <p:spPr>
          <a:xfrm>
            <a:off x="752167" y="3828186"/>
            <a:ext cx="5707626" cy="523220"/>
          </a:xfrm>
          <a:prstGeom prst="rect">
            <a:avLst/>
          </a:prstGeom>
          <a:ln>
            <a:solidFill>
              <a:schemeClr val="tx1"/>
            </a:solidFill>
          </a:ln>
        </p:spPr>
        <p:txBody>
          <a:bodyPr wrap="square">
            <a:spAutoFit/>
          </a:bodyPr>
          <a:lstStyle/>
          <a:p>
            <a:r>
              <a:rPr lang="en-GB" sz="1400" b="1" u="sng" dirty="0"/>
              <a:t>Task</a:t>
            </a:r>
          </a:p>
          <a:p>
            <a:r>
              <a:rPr lang="en-GB" sz="1400" dirty="0"/>
              <a:t>What does Source A show you about the Second New Deal?</a:t>
            </a:r>
          </a:p>
        </p:txBody>
      </p:sp>
      <p:sp>
        <p:nvSpPr>
          <p:cNvPr id="5" name="TextBox 4">
            <a:extLst>
              <a:ext uri="{FF2B5EF4-FFF2-40B4-BE49-F238E27FC236}">
                <a16:creationId xmlns:a16="http://schemas.microsoft.com/office/drawing/2014/main" id="{4C2CE12C-5A0B-4562-BA41-2971ABBDB894}"/>
              </a:ext>
            </a:extLst>
          </p:cNvPr>
          <p:cNvSpPr txBox="1"/>
          <p:nvPr/>
        </p:nvSpPr>
        <p:spPr>
          <a:xfrm>
            <a:off x="294967" y="4647040"/>
            <a:ext cx="5840361" cy="954107"/>
          </a:xfrm>
          <a:prstGeom prst="rect">
            <a:avLst/>
          </a:prstGeom>
          <a:noFill/>
          <a:ln>
            <a:solidFill>
              <a:schemeClr val="tx1"/>
            </a:solidFill>
          </a:ln>
        </p:spPr>
        <p:txBody>
          <a:bodyPr wrap="square" rtlCol="0">
            <a:spAutoFit/>
          </a:bodyPr>
          <a:lstStyle/>
          <a:p>
            <a:r>
              <a:rPr lang="en-GB" sz="1400" b="1" u="sng" dirty="0"/>
              <a:t>How Successful was the New Deal?</a:t>
            </a:r>
          </a:p>
          <a:p>
            <a:r>
              <a:rPr lang="en-GB" sz="1400" b="1" u="sng" dirty="0"/>
              <a:t>Task</a:t>
            </a:r>
          </a:p>
          <a:p>
            <a:r>
              <a:rPr lang="en-GB" sz="1400" dirty="0"/>
              <a:t>Highlight or code each statement below to show whether it was a success or a failure.</a:t>
            </a:r>
          </a:p>
        </p:txBody>
      </p:sp>
      <p:sp>
        <p:nvSpPr>
          <p:cNvPr id="8" name="TextBox 7">
            <a:extLst>
              <a:ext uri="{FF2B5EF4-FFF2-40B4-BE49-F238E27FC236}">
                <a16:creationId xmlns:a16="http://schemas.microsoft.com/office/drawing/2014/main" id="{0A0EE82C-F80B-4E42-A591-12AA52F8009E}"/>
              </a:ext>
            </a:extLst>
          </p:cNvPr>
          <p:cNvSpPr txBox="1"/>
          <p:nvPr/>
        </p:nvSpPr>
        <p:spPr>
          <a:xfrm>
            <a:off x="140108" y="5616537"/>
            <a:ext cx="6577781" cy="6524863"/>
          </a:xfrm>
          <a:prstGeom prst="rect">
            <a:avLst/>
          </a:prstGeom>
          <a:noFill/>
        </p:spPr>
        <p:txBody>
          <a:bodyPr wrap="square" rtlCol="0">
            <a:spAutoFit/>
          </a:bodyPr>
          <a:lstStyle/>
          <a:p>
            <a:r>
              <a:rPr lang="en-GB" sz="1100" b="1" u="sng" dirty="0"/>
              <a:t>Role of government and the president</a:t>
            </a:r>
          </a:p>
          <a:p>
            <a:pPr marL="128588" indent="-128588">
              <a:buFont typeface="Arial" panose="020B0604020202020204" pitchFamily="34" charset="0"/>
              <a:buChar char="•"/>
            </a:pPr>
            <a:r>
              <a:rPr lang="en-GB" sz="1100" dirty="0"/>
              <a:t>The New Deal restored the faith of the people in government after the laissez-faire approach of Hoover.</a:t>
            </a:r>
          </a:p>
          <a:p>
            <a:pPr marL="128588" indent="-128588">
              <a:buFont typeface="Arial" panose="020B0604020202020204" pitchFamily="34" charset="0"/>
              <a:buChar char="•"/>
            </a:pPr>
            <a:r>
              <a:rPr lang="en-GB" sz="1100" dirty="0"/>
              <a:t>It preserved democracy and ensured there was no mass support of right-wing politicians.</a:t>
            </a:r>
          </a:p>
          <a:p>
            <a:pPr marL="128588" indent="-128588">
              <a:buFont typeface="Arial" panose="020B0604020202020204" pitchFamily="34" charset="0"/>
              <a:buChar char="•"/>
            </a:pPr>
            <a:r>
              <a:rPr lang="en-GB" sz="1100" dirty="0"/>
              <a:t>It greatly extended the role of central government and the president.</a:t>
            </a:r>
          </a:p>
          <a:p>
            <a:pPr marL="128588" indent="-128588">
              <a:buFont typeface="Arial" panose="020B0604020202020204" pitchFamily="34" charset="0"/>
              <a:buChar char="•"/>
            </a:pPr>
            <a:r>
              <a:rPr lang="en-GB" sz="1100" dirty="0"/>
              <a:t>Roosevelt gave too much power to the federal government – it was too directly involved in areas traditionally managed by states. </a:t>
            </a:r>
          </a:p>
          <a:p>
            <a:pPr marL="128588" indent="-128588">
              <a:buFont typeface="Arial" panose="020B0604020202020204" pitchFamily="34" charset="0"/>
              <a:buChar char="•"/>
            </a:pPr>
            <a:endParaRPr lang="en-GB" sz="1100" dirty="0"/>
          </a:p>
          <a:p>
            <a:r>
              <a:rPr lang="en-GB" sz="1100" b="1" u="sng" dirty="0"/>
              <a:t>Economy</a:t>
            </a:r>
          </a:p>
          <a:p>
            <a:pPr marL="128588" indent="-128588">
              <a:buFont typeface="Arial" panose="020B0604020202020204" pitchFamily="34" charset="0"/>
              <a:buChar char="•"/>
            </a:pPr>
            <a:r>
              <a:rPr lang="en-GB" sz="1100" dirty="0"/>
              <a:t>The banking system was stabilised and fewer businesses failed.</a:t>
            </a:r>
          </a:p>
          <a:p>
            <a:pPr marL="128588" indent="-128588">
              <a:buFont typeface="Arial" panose="020B0604020202020204" pitchFamily="34" charset="0"/>
              <a:buChar char="•"/>
            </a:pPr>
            <a:r>
              <a:rPr lang="en-GB" sz="1100" dirty="0"/>
              <a:t>It provided only short term solutions and did not solve underlying economic problems. </a:t>
            </a:r>
          </a:p>
          <a:p>
            <a:pPr marL="128588" indent="-128588">
              <a:buFont typeface="Arial" panose="020B0604020202020204" pitchFamily="34" charset="0"/>
              <a:buChar char="•"/>
            </a:pPr>
            <a:r>
              <a:rPr lang="en-GB" sz="1100" dirty="0"/>
              <a:t>It improved the infrastructure of the USA by providing roads, schools and power stations. </a:t>
            </a:r>
          </a:p>
          <a:p>
            <a:pPr marL="128588" indent="-128588">
              <a:buFont typeface="Arial" panose="020B0604020202020204" pitchFamily="34" charset="0"/>
              <a:buChar char="•"/>
            </a:pPr>
            <a:r>
              <a:rPr lang="en-GB" sz="1100" dirty="0"/>
              <a:t>The US economy took longer to recover than most European countries.</a:t>
            </a:r>
          </a:p>
          <a:p>
            <a:pPr marL="128588" indent="-128588">
              <a:buFont typeface="Arial" panose="020B0604020202020204" pitchFamily="34" charset="0"/>
              <a:buChar char="•"/>
            </a:pPr>
            <a:endParaRPr lang="en-GB" sz="1100" dirty="0"/>
          </a:p>
          <a:p>
            <a:r>
              <a:rPr lang="en-GB" sz="1100" b="1" u="sng" dirty="0"/>
              <a:t>Unemployed and industrial workers</a:t>
            </a:r>
          </a:p>
          <a:p>
            <a:pPr marL="128588" indent="-128588">
              <a:buFont typeface="Arial" panose="020B0604020202020204" pitchFamily="34" charset="0"/>
              <a:buChar char="•"/>
            </a:pPr>
            <a:r>
              <a:rPr lang="en-GB" sz="1100" dirty="0"/>
              <a:t>The Alphabet Agencies provided only short term jobs. Even at its best, there were still over 14 million unemployed.</a:t>
            </a:r>
          </a:p>
          <a:p>
            <a:pPr marL="128588" indent="-128588">
              <a:buFont typeface="Arial" panose="020B0604020202020204" pitchFamily="34" charset="0"/>
              <a:buChar char="•"/>
            </a:pPr>
            <a:r>
              <a:rPr lang="en-GB" sz="1100" dirty="0"/>
              <a:t>Unemployment fell from 24.9 million in 1933 to 14.3 million in 1937.</a:t>
            </a:r>
          </a:p>
          <a:p>
            <a:pPr marL="128588" indent="-128588">
              <a:buFont typeface="Arial" panose="020B0604020202020204" pitchFamily="34" charset="0"/>
              <a:buChar char="•"/>
            </a:pPr>
            <a:r>
              <a:rPr lang="en-GB" sz="1100" dirty="0"/>
              <a:t>The position of unions was strengthened.</a:t>
            </a:r>
          </a:p>
          <a:p>
            <a:pPr marL="128588" indent="-128588">
              <a:buFont typeface="Arial" panose="020B0604020202020204" pitchFamily="34" charset="0"/>
              <a:buChar char="•"/>
            </a:pPr>
            <a:r>
              <a:rPr lang="en-GB" sz="1100" dirty="0"/>
              <a:t>Unions were still treated with suspicion by employers and make strikes were broken up with brutal violence.</a:t>
            </a:r>
          </a:p>
          <a:p>
            <a:pPr marL="128588" indent="-128588">
              <a:buFont typeface="Arial" panose="020B0604020202020204" pitchFamily="34" charset="0"/>
              <a:buChar char="•"/>
            </a:pPr>
            <a:endParaRPr lang="en-GB" sz="1100" dirty="0"/>
          </a:p>
          <a:p>
            <a:r>
              <a:rPr lang="en-GB" sz="1100" b="1" u="sng" dirty="0"/>
              <a:t>Social welfare</a:t>
            </a:r>
          </a:p>
          <a:p>
            <a:pPr marL="128588" indent="-128588">
              <a:buFont typeface="Arial" panose="020B0604020202020204" pitchFamily="34" charset="0"/>
              <a:buChar char="•"/>
            </a:pPr>
            <a:r>
              <a:rPr lang="en-GB" sz="1100" dirty="0"/>
              <a:t>The USA now had a semi-welfare state which included pensions for the elderly and help for the sick and disabled. </a:t>
            </a:r>
          </a:p>
          <a:p>
            <a:pPr marL="128588" indent="-128588">
              <a:buFont typeface="Arial" panose="020B0604020202020204" pitchFamily="34" charset="0"/>
              <a:buChar char="•"/>
            </a:pPr>
            <a:r>
              <a:rPr lang="en-GB" sz="1100" dirty="0"/>
              <a:t>Some argued the social welfare measures put too much pressure on tax payers and encouraged people to ‘sponge’ off the state.</a:t>
            </a:r>
          </a:p>
          <a:p>
            <a:pPr marL="128588" indent="-128588">
              <a:buFont typeface="Arial" panose="020B0604020202020204" pitchFamily="34" charset="0"/>
              <a:buChar char="•"/>
            </a:pPr>
            <a:endParaRPr lang="en-GB" sz="1100" dirty="0"/>
          </a:p>
          <a:p>
            <a:r>
              <a:rPr lang="en-GB" sz="1100" b="1" u="sng" dirty="0"/>
              <a:t>Black Americans</a:t>
            </a:r>
          </a:p>
          <a:p>
            <a:pPr marL="128588" indent="-128588">
              <a:buFont typeface="Arial" panose="020B0604020202020204" pitchFamily="34" charset="0"/>
              <a:buChar char="•"/>
            </a:pPr>
            <a:r>
              <a:rPr lang="en-GB" sz="1100" dirty="0"/>
              <a:t>Many New Deal agencies discriminated against black people. They were given no work or received worse treatment and lower pay.</a:t>
            </a:r>
          </a:p>
          <a:p>
            <a:pPr marL="128588" indent="-128588">
              <a:buFont typeface="Arial" panose="020B0604020202020204" pitchFamily="34" charset="0"/>
              <a:buChar char="•"/>
            </a:pPr>
            <a:r>
              <a:rPr lang="en-GB" sz="1100" dirty="0"/>
              <a:t>Around 200,000 black Americans received benefits from the CCC and other agencies. Many benefitted from housing projects.</a:t>
            </a:r>
          </a:p>
          <a:p>
            <a:pPr marL="128588" indent="-128588">
              <a:buFont typeface="Arial" panose="020B0604020202020204" pitchFamily="34" charset="0"/>
              <a:buChar char="•"/>
            </a:pPr>
            <a:r>
              <a:rPr lang="en-GB" sz="1100" dirty="0"/>
              <a:t>Roosevelt did little to end segregation and discrimination. </a:t>
            </a:r>
          </a:p>
          <a:p>
            <a:pPr marL="128588" indent="-128588">
              <a:buFont typeface="Arial" panose="020B0604020202020204" pitchFamily="34" charset="0"/>
              <a:buChar char="•"/>
            </a:pPr>
            <a:endParaRPr lang="en-GB" sz="1100" dirty="0"/>
          </a:p>
          <a:p>
            <a:r>
              <a:rPr lang="en-GB" sz="1100" b="1" u="sng" dirty="0"/>
              <a:t>Women</a:t>
            </a:r>
          </a:p>
          <a:p>
            <a:pPr marL="128588" indent="-128588">
              <a:buFont typeface="Arial" panose="020B0604020202020204" pitchFamily="34" charset="0"/>
              <a:buChar char="•"/>
            </a:pPr>
            <a:r>
              <a:rPr lang="en-GB" sz="1100" dirty="0"/>
              <a:t>Some state governments tried to avoid social security payments to women.</a:t>
            </a:r>
          </a:p>
          <a:p>
            <a:pPr marL="128588" indent="-128588">
              <a:buFont typeface="Arial" panose="020B0604020202020204" pitchFamily="34" charset="0"/>
              <a:buChar char="•"/>
            </a:pPr>
            <a:r>
              <a:rPr lang="en-GB" sz="1100" dirty="0"/>
              <a:t>Some women were promoted. Eleanor Roosevelt became an important campaigner for social reform. </a:t>
            </a:r>
          </a:p>
          <a:p>
            <a:pPr marL="128588" indent="-128588">
              <a:buFont typeface="Arial" panose="020B0604020202020204" pitchFamily="34" charset="0"/>
              <a:buChar char="•"/>
            </a:pPr>
            <a:r>
              <a:rPr lang="en-GB" sz="1100" dirty="0"/>
              <a:t>Some of the National Industrial Recovery Act codes actually required women to be paid less than men.</a:t>
            </a:r>
          </a:p>
          <a:p>
            <a:pPr marL="128588" indent="-128588">
              <a:buFont typeface="Arial" panose="020B0604020202020204" pitchFamily="34" charset="0"/>
              <a:buChar char="•"/>
            </a:pPr>
            <a:r>
              <a:rPr lang="en-GB" sz="1100" dirty="0"/>
              <a:t>Only 8000 women were employed by the CCC out of the 2.75 million involved in it. </a:t>
            </a:r>
          </a:p>
        </p:txBody>
      </p:sp>
    </p:spTree>
    <p:extLst>
      <p:ext uri="{BB962C8B-B14F-4D97-AF65-F5344CB8AC3E}">
        <p14:creationId xmlns:p14="http://schemas.microsoft.com/office/powerpoint/2010/main" val="153242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A689DC-8E09-44DD-814C-82EE1CBEAB08}"/>
              </a:ext>
            </a:extLst>
          </p:cNvPr>
          <p:cNvSpPr txBox="1"/>
          <p:nvPr/>
        </p:nvSpPr>
        <p:spPr>
          <a:xfrm>
            <a:off x="427703" y="457200"/>
            <a:ext cx="5958349" cy="3754874"/>
          </a:xfrm>
          <a:prstGeom prst="rect">
            <a:avLst/>
          </a:prstGeom>
          <a:noFill/>
        </p:spPr>
        <p:txBody>
          <a:bodyPr wrap="square" rtlCol="0">
            <a:spAutoFit/>
          </a:bodyPr>
          <a:lstStyle/>
          <a:p>
            <a:r>
              <a:rPr lang="en-GB" sz="1400" b="1" u="sng" dirty="0"/>
              <a:t>Task</a:t>
            </a:r>
          </a:p>
          <a:p>
            <a:r>
              <a:rPr lang="en-GB" sz="1400" dirty="0"/>
              <a:t>How successful was the New Deal?</a:t>
            </a:r>
          </a:p>
          <a:p>
            <a:endParaRPr lang="en-GB" sz="1400" dirty="0"/>
          </a:p>
          <a:p>
            <a:r>
              <a:rPr lang="en-GB" sz="1400" dirty="0"/>
              <a:t>Look at both sides of the argument before reaching a decision. </a:t>
            </a:r>
          </a:p>
          <a:p>
            <a:endParaRPr lang="en-GB" sz="1400" dirty="0"/>
          </a:p>
          <a:p>
            <a:pPr marL="342900" indent="-342900">
              <a:buFont typeface="Arial" panose="020B0604020202020204" pitchFamily="34" charset="0"/>
              <a:buChar char="•"/>
            </a:pPr>
            <a:r>
              <a:rPr lang="en-GB" sz="1400" dirty="0"/>
              <a:t>How was the New Deal successful?</a:t>
            </a:r>
          </a:p>
          <a:p>
            <a:pPr marL="342900" indent="-342900">
              <a:buFont typeface="Arial" panose="020B0604020202020204" pitchFamily="34" charset="0"/>
              <a:buChar char="•"/>
            </a:pPr>
            <a:r>
              <a:rPr lang="en-GB" sz="1400" dirty="0"/>
              <a:t>What were the limitations or failures?</a:t>
            </a:r>
          </a:p>
          <a:p>
            <a:pPr marL="342900" indent="-342900">
              <a:buFont typeface="Arial" panose="020B0604020202020204" pitchFamily="34" charset="0"/>
              <a:buChar char="•"/>
            </a:pPr>
            <a:r>
              <a:rPr lang="en-GB" sz="1400" dirty="0"/>
              <a:t>Conclusion – what is your overall opinion?</a:t>
            </a:r>
          </a:p>
          <a:p>
            <a:endParaRPr lang="en-GB" sz="1400" dirty="0"/>
          </a:p>
          <a:p>
            <a:r>
              <a:rPr lang="en-GB" sz="1400" b="1" u="sng" dirty="0"/>
              <a:t>Sentence Starters</a:t>
            </a:r>
          </a:p>
          <a:p>
            <a:pPr marL="342900" indent="-342900">
              <a:buFont typeface="Arial" panose="020B0604020202020204" pitchFamily="34" charset="0"/>
              <a:buChar char="•"/>
            </a:pPr>
            <a:endParaRPr lang="en-GB" sz="1400" dirty="0"/>
          </a:p>
          <a:p>
            <a:r>
              <a:rPr lang="en-GB" sz="1400" dirty="0"/>
              <a:t>The New Deal was successful because….</a:t>
            </a:r>
          </a:p>
          <a:p>
            <a:endParaRPr lang="en-GB" sz="1400" dirty="0"/>
          </a:p>
          <a:p>
            <a:r>
              <a:rPr lang="en-GB" sz="1400" dirty="0"/>
              <a:t>However, there were limitations….</a:t>
            </a:r>
          </a:p>
          <a:p>
            <a:endParaRPr lang="en-GB" sz="1400" dirty="0"/>
          </a:p>
          <a:p>
            <a:r>
              <a:rPr lang="en-GB" sz="1400" dirty="0"/>
              <a:t>Overall, I think the New Deal was successful/unsuccessful because….</a:t>
            </a:r>
          </a:p>
          <a:p>
            <a:endParaRPr lang="en-GB" sz="1400" b="1" u="sng" dirty="0"/>
          </a:p>
        </p:txBody>
      </p:sp>
    </p:spTree>
    <p:extLst>
      <p:ext uri="{BB962C8B-B14F-4D97-AF65-F5344CB8AC3E}">
        <p14:creationId xmlns:p14="http://schemas.microsoft.com/office/powerpoint/2010/main" val="15122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3BDBFA-8F2C-47CB-A5AD-36092EFD3341}"/>
              </a:ext>
            </a:extLst>
          </p:cNvPr>
          <p:cNvSpPr txBox="1"/>
          <p:nvPr/>
        </p:nvSpPr>
        <p:spPr>
          <a:xfrm>
            <a:off x="471948" y="442452"/>
            <a:ext cx="5943600" cy="3600986"/>
          </a:xfrm>
          <a:prstGeom prst="rect">
            <a:avLst/>
          </a:prstGeom>
          <a:noFill/>
        </p:spPr>
        <p:txBody>
          <a:bodyPr wrap="square" rtlCol="0">
            <a:spAutoFit/>
          </a:bodyPr>
          <a:lstStyle/>
          <a:p>
            <a:pPr algn="ctr"/>
            <a:r>
              <a:rPr lang="en-GB" sz="2400" b="1" u="sng" dirty="0"/>
              <a:t>Lesson 5: Opposition to the New Deal</a:t>
            </a:r>
          </a:p>
          <a:p>
            <a:pPr algn="ctr"/>
            <a:endParaRPr lang="en-GB" sz="2400" b="1" u="sng" dirty="0"/>
          </a:p>
          <a:p>
            <a:r>
              <a:rPr lang="en-GB" sz="1200" b="1" u="sng" dirty="0"/>
              <a:t>Who Opposed the New Deal?</a:t>
            </a:r>
          </a:p>
          <a:p>
            <a:r>
              <a:rPr lang="en-GB" sz="1200" dirty="0"/>
              <a:t>A key point to remember is that Roosevelt was a Democrat, so the Republicans were always going to oppose him. They still believed in rugged individualism so they thought the New Deal went too far in helping people. </a:t>
            </a:r>
          </a:p>
          <a:p>
            <a:endParaRPr lang="en-GB" sz="1200" dirty="0"/>
          </a:p>
          <a:p>
            <a:r>
              <a:rPr lang="en-GB" sz="1200" dirty="0"/>
              <a:t>Some key individuals argued the opposite – the New Deal did not go far enough. </a:t>
            </a:r>
          </a:p>
          <a:p>
            <a:endParaRPr lang="en-GB" sz="1200" dirty="0"/>
          </a:p>
          <a:p>
            <a:r>
              <a:rPr lang="en-GB" sz="1200" dirty="0"/>
              <a:t>And then there was the </a:t>
            </a:r>
            <a:r>
              <a:rPr lang="en-GB" sz="1200" dirty="0">
                <a:solidFill>
                  <a:srgbClr val="FF0000"/>
                </a:solidFill>
              </a:rPr>
              <a:t>Supreme Court</a:t>
            </a:r>
            <a:r>
              <a:rPr lang="en-GB" sz="1200" dirty="0"/>
              <a:t>. As the judges were mainly Republican, they did not support Roosevelt. </a:t>
            </a:r>
          </a:p>
          <a:p>
            <a:endParaRPr lang="en-GB" sz="1200" b="1" u="sng" dirty="0"/>
          </a:p>
          <a:p>
            <a:r>
              <a:rPr lang="en-GB" sz="1200" dirty="0">
                <a:solidFill>
                  <a:srgbClr val="FF0000"/>
                </a:solidFill>
              </a:rPr>
              <a:t>Supreme Court – the highest court in the USA. It made sure everyone, including the President, followed the Constitution. </a:t>
            </a:r>
          </a:p>
          <a:p>
            <a:endParaRPr lang="en-GB" sz="1200" b="1" u="sng" dirty="0"/>
          </a:p>
          <a:p>
            <a:endParaRPr lang="en-GB" sz="1200" b="1" u="sng" dirty="0"/>
          </a:p>
          <a:p>
            <a:endParaRPr lang="en-GB" sz="1200" b="1" u="sng" dirty="0"/>
          </a:p>
        </p:txBody>
      </p:sp>
      <p:sp>
        <p:nvSpPr>
          <p:cNvPr id="3" name="TextBox 2">
            <a:extLst>
              <a:ext uri="{FF2B5EF4-FFF2-40B4-BE49-F238E27FC236}">
                <a16:creationId xmlns:a16="http://schemas.microsoft.com/office/drawing/2014/main" id="{878F33E6-9128-4C03-9E16-E1D539C54B5C}"/>
              </a:ext>
            </a:extLst>
          </p:cNvPr>
          <p:cNvSpPr txBox="1"/>
          <p:nvPr/>
        </p:nvSpPr>
        <p:spPr>
          <a:xfrm>
            <a:off x="471948" y="3672348"/>
            <a:ext cx="5914104" cy="738664"/>
          </a:xfrm>
          <a:prstGeom prst="rect">
            <a:avLst/>
          </a:prstGeom>
          <a:noFill/>
          <a:ln>
            <a:solidFill>
              <a:schemeClr val="tx1"/>
            </a:solidFill>
          </a:ln>
        </p:spPr>
        <p:txBody>
          <a:bodyPr wrap="square" rtlCol="0">
            <a:spAutoFit/>
          </a:bodyPr>
          <a:lstStyle/>
          <a:p>
            <a:r>
              <a:rPr lang="en-GB" sz="1400" b="1" u="sng" dirty="0"/>
              <a:t>Task</a:t>
            </a:r>
          </a:p>
          <a:p>
            <a:r>
              <a:rPr lang="en-GB" sz="1400" dirty="0"/>
              <a:t>There is a worksheet on the next page. Use the information that follows the worksheet to fill it in. </a:t>
            </a:r>
          </a:p>
        </p:txBody>
      </p:sp>
    </p:spTree>
    <p:extLst>
      <p:ext uri="{BB962C8B-B14F-4D97-AF65-F5344CB8AC3E}">
        <p14:creationId xmlns:p14="http://schemas.microsoft.com/office/powerpoint/2010/main" val="315174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A62C63-99A5-4CA0-A804-74D83579AFB9}"/>
              </a:ext>
            </a:extLst>
          </p:cNvPr>
          <p:cNvPicPr>
            <a:picLocks noChangeAspect="1"/>
          </p:cNvPicPr>
          <p:nvPr/>
        </p:nvPicPr>
        <p:blipFill rotWithShape="1">
          <a:blip r:embed="rId2"/>
          <a:srcRect l="44516" t="20816" r="27527" b="7690"/>
          <a:stretch/>
        </p:blipFill>
        <p:spPr>
          <a:xfrm>
            <a:off x="0" y="243348"/>
            <a:ext cx="6858000" cy="11705304"/>
          </a:xfrm>
          <a:prstGeom prst="rect">
            <a:avLst/>
          </a:prstGeom>
        </p:spPr>
      </p:pic>
    </p:spTree>
    <p:extLst>
      <p:ext uri="{BB962C8B-B14F-4D97-AF65-F5344CB8AC3E}">
        <p14:creationId xmlns:p14="http://schemas.microsoft.com/office/powerpoint/2010/main" val="89262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12557-50E9-4B09-8729-211FF0B218DC}"/>
              </a:ext>
            </a:extLst>
          </p:cNvPr>
          <p:cNvSpPr txBox="1"/>
          <p:nvPr/>
        </p:nvSpPr>
        <p:spPr>
          <a:xfrm>
            <a:off x="471948" y="457200"/>
            <a:ext cx="5796117" cy="10618291"/>
          </a:xfrm>
          <a:prstGeom prst="rect">
            <a:avLst/>
          </a:prstGeom>
          <a:noFill/>
        </p:spPr>
        <p:txBody>
          <a:bodyPr wrap="square" rtlCol="0">
            <a:spAutoFit/>
          </a:bodyPr>
          <a:lstStyle/>
          <a:p>
            <a:r>
              <a:rPr lang="en-GB" sz="1200" b="1" u="sng" dirty="0"/>
              <a:t>Individuals</a:t>
            </a:r>
            <a:endParaRPr lang="en-GB" sz="1200" dirty="0"/>
          </a:p>
          <a:p>
            <a:r>
              <a:rPr lang="en-GB" sz="1200" dirty="0"/>
              <a:t>Several people argued that the New Deal did not do enough.</a:t>
            </a:r>
          </a:p>
          <a:p>
            <a:pPr lvl="0"/>
            <a:r>
              <a:rPr lang="en-GB" sz="1200" b="1" dirty="0"/>
              <a:t>Huey Long</a:t>
            </a:r>
            <a:endParaRPr lang="en-GB" sz="1200" dirty="0"/>
          </a:p>
          <a:p>
            <a:r>
              <a:rPr lang="en-GB" sz="1200" dirty="0"/>
              <a:t>Huey Long had been the Governor of Louisiana. He said that Roosevelt hadn’t shared the wealth of the USA out fairly. He planned a campaign called Share Our Wealth. He had a lot of support, but he was killed by a doctor whose career he had ruined. </a:t>
            </a:r>
          </a:p>
          <a:p>
            <a:r>
              <a:rPr lang="en-GB" sz="1200" dirty="0"/>
              <a:t> </a:t>
            </a:r>
          </a:p>
          <a:p>
            <a:pPr lvl="0"/>
            <a:r>
              <a:rPr lang="en-GB" sz="1200" b="1" dirty="0"/>
              <a:t>Charles Coughlin</a:t>
            </a:r>
            <a:endParaRPr lang="en-GB" sz="1200" dirty="0"/>
          </a:p>
          <a:p>
            <a:r>
              <a:rPr lang="en-GB" sz="1200" dirty="0"/>
              <a:t>Charles Coughlin was a Catholic priest. He called Roosevelt the ‘anti-God’ because he hadn’t done enough to help the poor. He was influential because he broadcast weekly radio shows to over 40 million listeners. </a:t>
            </a:r>
          </a:p>
          <a:p>
            <a:r>
              <a:rPr lang="en-GB" sz="1200" dirty="0"/>
              <a:t> </a:t>
            </a:r>
          </a:p>
          <a:p>
            <a:pPr lvl="0"/>
            <a:r>
              <a:rPr lang="en-GB" sz="1200" b="1" dirty="0"/>
              <a:t>Frances Townsend</a:t>
            </a:r>
            <a:endParaRPr lang="en-GB" sz="1200" dirty="0"/>
          </a:p>
          <a:p>
            <a:r>
              <a:rPr lang="en-GB" sz="1200" dirty="0"/>
              <a:t>Frances Townsend was a former doctor and old-age activist. He had a lot of support from the elderly who gained little from the New Deal. He set up Townend clubs which had five million members by 1935. </a:t>
            </a:r>
          </a:p>
          <a:p>
            <a:endParaRPr lang="en-GB" sz="1200" dirty="0"/>
          </a:p>
          <a:p>
            <a:endParaRPr lang="en-GB" sz="1200" dirty="0"/>
          </a:p>
          <a:p>
            <a:r>
              <a:rPr lang="en-GB" sz="1200" b="1" u="sng" dirty="0"/>
              <a:t>Opposition from Politicians</a:t>
            </a:r>
            <a:endParaRPr lang="en-GB" sz="1200" dirty="0"/>
          </a:p>
          <a:p>
            <a:r>
              <a:rPr lang="en-GB" sz="1200" b="1" dirty="0"/>
              <a:t> </a:t>
            </a:r>
            <a:endParaRPr lang="en-GB" sz="1200" dirty="0"/>
          </a:p>
          <a:p>
            <a:r>
              <a:rPr lang="en-GB" sz="1200" dirty="0"/>
              <a:t>The Republicans were strong opponents. They represented the interests of America’s richest families and large businesses. These people believed Roosevelt was doing too much to help poor people and was changing the accepted role of the government. </a:t>
            </a:r>
          </a:p>
          <a:p>
            <a:r>
              <a:rPr lang="en-GB" sz="1200" dirty="0"/>
              <a:t> </a:t>
            </a:r>
          </a:p>
          <a:p>
            <a:r>
              <a:rPr lang="en-GB" sz="1200" dirty="0"/>
              <a:t>The America Liberty League was set up in 1934 to preserve individual freedom. It was backed by wealthy businessmen. It believed that the New Deal threatened the constitution of the USA and the freedom of the individual. </a:t>
            </a:r>
          </a:p>
          <a:p>
            <a:r>
              <a:rPr lang="en-GB" sz="1200" dirty="0"/>
              <a:t> </a:t>
            </a:r>
          </a:p>
          <a:p>
            <a:r>
              <a:rPr lang="en-GB" sz="1200" dirty="0"/>
              <a:t>Conservative Democrats opposed the New Deal. Many of them were from the South and represented farming areas. They particularly opposed the Wagner Act which had given greater powers to the trade unions. </a:t>
            </a:r>
          </a:p>
          <a:p>
            <a:endParaRPr lang="en-GB" sz="1200" dirty="0"/>
          </a:p>
          <a:p>
            <a:endParaRPr lang="en-GB" sz="1200" dirty="0"/>
          </a:p>
          <a:p>
            <a:endParaRPr lang="en-GB" sz="1200" dirty="0"/>
          </a:p>
          <a:p>
            <a:r>
              <a:rPr lang="en-GB" sz="1200" b="1" u="sng" dirty="0"/>
              <a:t>The Supreme Court</a:t>
            </a:r>
            <a:endParaRPr lang="en-GB" sz="1200" dirty="0"/>
          </a:p>
          <a:p>
            <a:r>
              <a:rPr lang="en-GB" sz="1200" b="1" dirty="0"/>
              <a:t> </a:t>
            </a:r>
            <a:endParaRPr lang="en-GB" sz="1200" dirty="0"/>
          </a:p>
          <a:p>
            <a:r>
              <a:rPr lang="en-GB" sz="1200" dirty="0"/>
              <a:t>The Supreme Court was dominated by Republican judges. </a:t>
            </a:r>
          </a:p>
          <a:p>
            <a:r>
              <a:rPr lang="en-GB" sz="1200" dirty="0"/>
              <a:t> </a:t>
            </a:r>
          </a:p>
          <a:p>
            <a:r>
              <a:rPr lang="en-GB" sz="1200" dirty="0"/>
              <a:t>Out of 16 cases concerning the Alphabet Agencies, the judges declared that in 11 of the cases Roosevelt had acted unconstitutionally. In reality, he was using central or federal powers which the Constitution had not given him. </a:t>
            </a:r>
          </a:p>
          <a:p>
            <a:r>
              <a:rPr lang="en-GB" sz="1200" dirty="0"/>
              <a:t> </a:t>
            </a:r>
          </a:p>
          <a:p>
            <a:r>
              <a:rPr lang="en-GB" sz="1200" b="1" dirty="0"/>
              <a:t>The Sick Chickens Case</a:t>
            </a:r>
            <a:endParaRPr lang="en-GB" sz="1200" dirty="0"/>
          </a:p>
          <a:p>
            <a:r>
              <a:rPr lang="en-GB" sz="1200" dirty="0"/>
              <a:t>The Schechter brothers ran a poultry business. In 1933 the signed the rules of the National Recovery Administration (NRA) which had been set up by the National Industrial Recovery Act (NIRA). The rules governed fair prices, wages and competition. In 1935, NIRA took the </a:t>
            </a:r>
            <a:r>
              <a:rPr lang="en-GB" sz="1200" dirty="0" err="1"/>
              <a:t>Schechters</a:t>
            </a:r>
            <a:r>
              <a:rPr lang="en-GB" sz="1200" dirty="0"/>
              <a:t> to court for selling a batch of diseased chickens. The </a:t>
            </a:r>
            <a:r>
              <a:rPr lang="en-GB" sz="1200" dirty="0" err="1"/>
              <a:t>Schechters</a:t>
            </a:r>
            <a:r>
              <a:rPr lang="en-GB" sz="1200" dirty="0"/>
              <a:t> appealed to the Supreme Court which declared NIRA illegal because its activities were unconstitutional. It gave the federal government powers that it should not have to interfere in state affairs. As a result, 750 NRA codes of practice were immediately scrapped.</a:t>
            </a:r>
          </a:p>
          <a:p>
            <a:r>
              <a:rPr lang="en-GB" sz="1200" dirty="0"/>
              <a:t> </a:t>
            </a:r>
          </a:p>
          <a:p>
            <a:r>
              <a:rPr lang="en-GB" sz="1200" b="1" dirty="0"/>
              <a:t>US v Butler</a:t>
            </a:r>
            <a:endParaRPr lang="en-GB" sz="1200" dirty="0"/>
          </a:p>
          <a:p>
            <a:r>
              <a:rPr lang="en-GB" sz="1200" dirty="0"/>
              <a:t>In this case the Supreme Court declared the Agricultural Adjustment Act (AAA) illegal. The judges decided that giving help to farmers was a matter for each state government, not the federal government. It resulted in all help to farmers ending. </a:t>
            </a:r>
          </a:p>
          <a:p>
            <a:endParaRPr lang="en-GB" sz="1200" dirty="0"/>
          </a:p>
        </p:txBody>
      </p:sp>
    </p:spTree>
    <p:extLst>
      <p:ext uri="{BB962C8B-B14F-4D97-AF65-F5344CB8AC3E}">
        <p14:creationId xmlns:p14="http://schemas.microsoft.com/office/powerpoint/2010/main" val="134688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4EF25F-8D4F-45F4-B6AB-E3355323EA2C}"/>
              </a:ext>
            </a:extLst>
          </p:cNvPr>
          <p:cNvSpPr txBox="1"/>
          <p:nvPr/>
        </p:nvSpPr>
        <p:spPr>
          <a:xfrm>
            <a:off x="368710" y="339213"/>
            <a:ext cx="6061587" cy="5755422"/>
          </a:xfrm>
          <a:prstGeom prst="rect">
            <a:avLst/>
          </a:prstGeom>
          <a:noFill/>
        </p:spPr>
        <p:txBody>
          <a:bodyPr wrap="square" rtlCol="0">
            <a:spAutoFit/>
          </a:bodyPr>
          <a:lstStyle/>
          <a:p>
            <a:r>
              <a:rPr lang="en-GB" sz="1400" b="1" u="sng" dirty="0"/>
              <a:t>Exam Practice</a:t>
            </a:r>
          </a:p>
          <a:p>
            <a:r>
              <a:rPr lang="en-GB" sz="1400" dirty="0"/>
              <a:t>Explain why many Republicans opposed the New Deal. (8 marks)</a:t>
            </a:r>
          </a:p>
          <a:p>
            <a:endParaRPr lang="en-GB" sz="1400" dirty="0"/>
          </a:p>
          <a:p>
            <a:r>
              <a:rPr lang="en-GB" sz="1200" b="1" u="sng" dirty="0"/>
              <a:t>How to Answer</a:t>
            </a:r>
          </a:p>
          <a:p>
            <a:pPr marL="457200" indent="-457200">
              <a:buAutoNum type="arabicParenR"/>
            </a:pPr>
            <a:r>
              <a:rPr lang="en-GB" sz="1200" dirty="0"/>
              <a:t>‘Explain why’ means give a reason for something.</a:t>
            </a:r>
          </a:p>
          <a:p>
            <a:pPr marL="457200" indent="-457200">
              <a:buAutoNum type="arabicParenR"/>
            </a:pPr>
            <a:r>
              <a:rPr lang="en-GB" sz="1200" dirty="0"/>
              <a:t>You need to provide a range of reasons. </a:t>
            </a:r>
          </a:p>
          <a:p>
            <a:pPr marL="457200" indent="-457200">
              <a:buAutoNum type="arabicParenR"/>
            </a:pPr>
            <a:r>
              <a:rPr lang="en-GB" sz="1200" dirty="0"/>
              <a:t>Each reason needs to be supported by factual detail. </a:t>
            </a:r>
          </a:p>
          <a:p>
            <a:pPr marL="457200" indent="-457200">
              <a:buAutoNum type="arabicParenR"/>
            </a:pPr>
            <a:endParaRPr lang="en-GB" sz="1200" dirty="0"/>
          </a:p>
          <a:p>
            <a:r>
              <a:rPr lang="en-GB" sz="1200" dirty="0"/>
              <a:t>Aim to have two or three reasons and use </a:t>
            </a:r>
            <a:r>
              <a:rPr lang="en-GB" sz="1200" dirty="0">
                <a:solidFill>
                  <a:srgbClr val="FF0000"/>
                </a:solidFill>
              </a:rPr>
              <a:t>P</a:t>
            </a:r>
            <a:r>
              <a:rPr lang="en-GB" sz="1200" dirty="0">
                <a:solidFill>
                  <a:srgbClr val="0070C0"/>
                </a:solidFill>
              </a:rPr>
              <a:t>E</a:t>
            </a:r>
            <a:r>
              <a:rPr lang="en-GB" sz="1200" dirty="0">
                <a:solidFill>
                  <a:schemeClr val="accent6">
                    <a:lumMod val="75000"/>
                  </a:schemeClr>
                </a:solidFill>
              </a:rPr>
              <a:t>A</a:t>
            </a:r>
            <a:r>
              <a:rPr lang="en-GB" sz="1200" dirty="0"/>
              <a:t> to help you keep the answer relevant. </a:t>
            </a:r>
          </a:p>
          <a:p>
            <a:endParaRPr lang="en-GB" sz="1200" dirty="0"/>
          </a:p>
          <a:p>
            <a:r>
              <a:rPr lang="en-GB" sz="1200" dirty="0"/>
              <a:t>What could the reasons be:</a:t>
            </a:r>
          </a:p>
          <a:p>
            <a:endParaRPr lang="en-GB" sz="1200" dirty="0"/>
          </a:p>
          <a:p>
            <a:r>
              <a:rPr lang="en-GB" sz="1200" dirty="0"/>
              <a:t>1) Traditional opponents of the Democrats</a:t>
            </a:r>
          </a:p>
          <a:p>
            <a:endParaRPr lang="en-GB" sz="1200" dirty="0"/>
          </a:p>
          <a:p>
            <a:r>
              <a:rPr lang="en-GB" sz="1200" dirty="0"/>
              <a:t>2) Dominated the Supreme Court</a:t>
            </a:r>
          </a:p>
          <a:p>
            <a:endParaRPr lang="en-GB" sz="1200" dirty="0"/>
          </a:p>
          <a:p>
            <a:r>
              <a:rPr lang="en-GB" sz="1200" dirty="0"/>
              <a:t>3) Had the support of wealthy businesses</a:t>
            </a:r>
          </a:p>
          <a:p>
            <a:endParaRPr lang="en-GB" sz="1200" dirty="0"/>
          </a:p>
          <a:p>
            <a:endParaRPr lang="en-GB" sz="1200" dirty="0"/>
          </a:p>
          <a:p>
            <a:r>
              <a:rPr lang="en-GB" sz="1200" dirty="0"/>
              <a:t>This is an example of the first paragraph:</a:t>
            </a:r>
          </a:p>
          <a:p>
            <a:endParaRPr lang="en-GB" sz="1200" dirty="0"/>
          </a:p>
          <a:p>
            <a:r>
              <a:rPr lang="en-GB" sz="1200" dirty="0">
                <a:solidFill>
                  <a:srgbClr val="FF0000"/>
                </a:solidFill>
              </a:rPr>
              <a:t>Many Republicans opposed the New Deal because they disagreed with the Democratic ideas that the state should help individuals. </a:t>
            </a:r>
            <a:r>
              <a:rPr lang="en-GB" sz="1200" dirty="0">
                <a:solidFill>
                  <a:srgbClr val="0070C0"/>
                </a:solidFill>
              </a:rPr>
              <a:t>Republicans believed in laissez-faire and rugged individualism. This means that people should be responsible for their own lives and not rely on support from the government. They argued that the New Deal went too far in interfering in the lives of people. It was the first time the federal government had offered this level of support and the Republicans believed it was a dangerous precedent to set. </a:t>
            </a:r>
            <a:r>
              <a:rPr lang="en-GB" sz="1200" dirty="0">
                <a:solidFill>
                  <a:schemeClr val="accent6">
                    <a:lumMod val="75000"/>
                  </a:schemeClr>
                </a:solidFill>
              </a:rPr>
              <a:t>Therefore, many Republicans opposed the New Deal because it went against their political beliefs. </a:t>
            </a:r>
            <a:endParaRPr lang="en-GB" sz="1200" dirty="0">
              <a:solidFill>
                <a:srgbClr val="FF0000"/>
              </a:solidFill>
            </a:endParaRPr>
          </a:p>
          <a:p>
            <a:endParaRPr lang="en-GB" sz="1200" dirty="0"/>
          </a:p>
          <a:p>
            <a:endParaRPr lang="en-GB" sz="1400" dirty="0"/>
          </a:p>
        </p:txBody>
      </p:sp>
    </p:spTree>
    <p:extLst>
      <p:ext uri="{BB962C8B-B14F-4D97-AF65-F5344CB8AC3E}">
        <p14:creationId xmlns:p14="http://schemas.microsoft.com/office/powerpoint/2010/main" val="352180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A36ED0-3283-42DF-9B98-158602A63A7B}"/>
              </a:ext>
            </a:extLst>
          </p:cNvPr>
          <p:cNvSpPr txBox="1"/>
          <p:nvPr/>
        </p:nvSpPr>
        <p:spPr>
          <a:xfrm>
            <a:off x="442452" y="294968"/>
            <a:ext cx="5973096" cy="5262979"/>
          </a:xfrm>
          <a:prstGeom prst="rect">
            <a:avLst/>
          </a:prstGeom>
          <a:noFill/>
        </p:spPr>
        <p:txBody>
          <a:bodyPr wrap="square" rtlCol="0">
            <a:spAutoFit/>
          </a:bodyPr>
          <a:lstStyle/>
          <a:p>
            <a:pPr algn="ctr"/>
            <a:r>
              <a:rPr lang="en-GB" sz="2400" b="1" u="sng" dirty="0"/>
              <a:t>Lesson 1: The Wall Street Crash</a:t>
            </a:r>
          </a:p>
          <a:p>
            <a:endParaRPr lang="en-GB" sz="1200" b="1" u="sng" dirty="0"/>
          </a:p>
          <a:p>
            <a:r>
              <a:rPr lang="en-GB" sz="1200" b="1" u="sng" dirty="0"/>
              <a:t>The Wall Street Crash</a:t>
            </a:r>
          </a:p>
          <a:p>
            <a:r>
              <a:rPr lang="en-GB" sz="1200" dirty="0"/>
              <a:t>During the 1920s, there was an economic boom and share prices were high. But in 1929 share prices began to fall and experts began to sell their shares. </a:t>
            </a:r>
          </a:p>
          <a:p>
            <a:endParaRPr lang="en-GB" sz="1200" dirty="0"/>
          </a:p>
          <a:p>
            <a:r>
              <a:rPr lang="en-GB" sz="1200" dirty="0"/>
              <a:t>This led to panic selling from small investors. </a:t>
            </a:r>
          </a:p>
          <a:p>
            <a:endParaRPr lang="en-GB" sz="1200" dirty="0"/>
          </a:p>
          <a:p>
            <a:r>
              <a:rPr lang="en-GB" sz="1200" dirty="0"/>
              <a:t>On Black Thursday, 24</a:t>
            </a:r>
            <a:r>
              <a:rPr lang="en-GB" sz="1200" baseline="30000" dirty="0"/>
              <a:t>th</a:t>
            </a:r>
            <a:r>
              <a:rPr lang="en-GB" sz="1200" dirty="0"/>
              <a:t> October 1929, 13 million shares were sold and share prices collapsed. </a:t>
            </a:r>
          </a:p>
          <a:p>
            <a:endParaRPr lang="en-GB" sz="1200" dirty="0"/>
          </a:p>
          <a:p>
            <a:r>
              <a:rPr lang="en-GB" sz="1200" dirty="0"/>
              <a:t>Thousands of investors lost millions of dollars and were ruined. </a:t>
            </a:r>
          </a:p>
          <a:p>
            <a:endParaRPr lang="en-GB" sz="1200" dirty="0"/>
          </a:p>
          <a:p>
            <a:r>
              <a:rPr lang="en-GB" sz="1200" dirty="0"/>
              <a:t>This became known as the </a:t>
            </a:r>
            <a:r>
              <a:rPr lang="en-GB" sz="1200" dirty="0">
                <a:solidFill>
                  <a:srgbClr val="FF0000"/>
                </a:solidFill>
              </a:rPr>
              <a:t>Wall Street Crash.</a:t>
            </a:r>
          </a:p>
          <a:p>
            <a:endParaRPr lang="en-GB" sz="1200" dirty="0">
              <a:solidFill>
                <a:srgbClr val="FF0000"/>
              </a:solidFill>
            </a:endParaRPr>
          </a:p>
          <a:p>
            <a:endParaRPr lang="en-GB" sz="1200" dirty="0">
              <a:solidFill>
                <a:srgbClr val="FF0000"/>
              </a:solidFill>
            </a:endParaRPr>
          </a:p>
          <a:p>
            <a:r>
              <a:rPr lang="en-GB" sz="1200" b="1" u="sng" dirty="0"/>
              <a:t>The Impact</a:t>
            </a:r>
          </a:p>
          <a:p>
            <a:r>
              <a:rPr lang="en-GB" sz="1200" dirty="0"/>
              <a:t>The Wall Street Crash led to the </a:t>
            </a:r>
            <a:r>
              <a:rPr lang="en-GB" sz="1200" dirty="0">
                <a:solidFill>
                  <a:srgbClr val="FF0000"/>
                </a:solidFill>
              </a:rPr>
              <a:t>Great Depression</a:t>
            </a:r>
            <a:r>
              <a:rPr lang="en-GB" sz="1200" dirty="0"/>
              <a:t>.</a:t>
            </a:r>
          </a:p>
          <a:p>
            <a:endParaRPr lang="en-GB" sz="1200" dirty="0"/>
          </a:p>
          <a:p>
            <a:r>
              <a:rPr lang="en-GB" sz="1200" dirty="0"/>
              <a:t>There were four consequences:</a:t>
            </a:r>
          </a:p>
          <a:p>
            <a:endParaRPr lang="en-GB" sz="1200" dirty="0"/>
          </a:p>
          <a:p>
            <a:pPr marL="342900" indent="-342900">
              <a:buFont typeface="Arial" panose="020B0604020202020204" pitchFamily="34" charset="0"/>
              <a:buChar char="•"/>
            </a:pPr>
            <a:r>
              <a:rPr lang="en-GB" sz="1200" dirty="0"/>
              <a:t>Unemployment</a:t>
            </a:r>
          </a:p>
          <a:p>
            <a:pPr marL="342900" indent="-342900">
              <a:buFont typeface="Arial" panose="020B0604020202020204" pitchFamily="34" charset="0"/>
              <a:buChar char="•"/>
            </a:pPr>
            <a:r>
              <a:rPr lang="en-GB" sz="1200" dirty="0"/>
              <a:t>Depression in the cities</a:t>
            </a:r>
          </a:p>
          <a:p>
            <a:pPr marL="342900" indent="-342900">
              <a:buFont typeface="Arial" panose="020B0604020202020204" pitchFamily="34" charset="0"/>
              <a:buChar char="•"/>
            </a:pPr>
            <a:r>
              <a:rPr lang="en-GB" sz="1200" dirty="0"/>
              <a:t>Depression in the countryside</a:t>
            </a:r>
          </a:p>
          <a:p>
            <a:pPr marL="342900" indent="-342900">
              <a:buFont typeface="Arial" panose="020B0604020202020204" pitchFamily="34" charset="0"/>
              <a:buChar char="•"/>
            </a:pPr>
            <a:r>
              <a:rPr lang="en-GB" sz="1200" dirty="0"/>
              <a:t>Family life</a:t>
            </a:r>
          </a:p>
          <a:p>
            <a:endParaRPr lang="en-GB" sz="1200" b="1" u="sng" dirty="0"/>
          </a:p>
          <a:p>
            <a:endParaRPr lang="en-GB" sz="1200" b="1" u="sng" dirty="0"/>
          </a:p>
          <a:p>
            <a:endParaRPr lang="en-GB" sz="1200" b="1" u="sng" dirty="0"/>
          </a:p>
        </p:txBody>
      </p:sp>
      <p:sp>
        <p:nvSpPr>
          <p:cNvPr id="3" name="TextBox 2">
            <a:extLst>
              <a:ext uri="{FF2B5EF4-FFF2-40B4-BE49-F238E27FC236}">
                <a16:creationId xmlns:a16="http://schemas.microsoft.com/office/drawing/2014/main" id="{32C6808E-5C33-4278-A877-4530045B1FBD}"/>
              </a:ext>
            </a:extLst>
          </p:cNvPr>
          <p:cNvSpPr txBox="1"/>
          <p:nvPr/>
        </p:nvSpPr>
        <p:spPr>
          <a:xfrm>
            <a:off x="442452" y="5162212"/>
            <a:ext cx="5973096" cy="738664"/>
          </a:xfrm>
          <a:prstGeom prst="rect">
            <a:avLst/>
          </a:prstGeom>
          <a:noFill/>
          <a:ln>
            <a:solidFill>
              <a:schemeClr val="tx1"/>
            </a:solidFill>
          </a:ln>
        </p:spPr>
        <p:txBody>
          <a:bodyPr wrap="square" rtlCol="0">
            <a:spAutoFit/>
          </a:bodyPr>
          <a:lstStyle/>
          <a:p>
            <a:r>
              <a:rPr lang="en-GB" sz="1400" b="1" u="sng" dirty="0"/>
              <a:t>Task</a:t>
            </a:r>
          </a:p>
          <a:p>
            <a:r>
              <a:rPr lang="en-GB" sz="1400" dirty="0"/>
              <a:t>As you go through the information below and on the next page, make a mind map of the four consequences of the Great Depression.  </a:t>
            </a:r>
          </a:p>
        </p:txBody>
      </p:sp>
      <p:sp>
        <p:nvSpPr>
          <p:cNvPr id="4" name="TextBox 3">
            <a:extLst>
              <a:ext uri="{FF2B5EF4-FFF2-40B4-BE49-F238E27FC236}">
                <a16:creationId xmlns:a16="http://schemas.microsoft.com/office/drawing/2014/main" id="{1214A291-3936-44DA-98AF-6DF6763DF2B9}"/>
              </a:ext>
            </a:extLst>
          </p:cNvPr>
          <p:cNvSpPr txBox="1"/>
          <p:nvPr/>
        </p:nvSpPr>
        <p:spPr>
          <a:xfrm>
            <a:off x="442452" y="6096000"/>
            <a:ext cx="5973096" cy="1384995"/>
          </a:xfrm>
          <a:prstGeom prst="rect">
            <a:avLst/>
          </a:prstGeom>
          <a:noFill/>
        </p:spPr>
        <p:txBody>
          <a:bodyPr wrap="square" rtlCol="0">
            <a:spAutoFit/>
          </a:bodyPr>
          <a:lstStyle/>
          <a:p>
            <a:r>
              <a:rPr lang="en-GB" sz="1200" b="1" u="sng" dirty="0"/>
              <a:t>Consequence 1: Unemployment</a:t>
            </a:r>
          </a:p>
          <a:p>
            <a:r>
              <a:rPr lang="en-GB" sz="1200" dirty="0"/>
              <a:t> The collapse of the economy led to many businesses closing. </a:t>
            </a:r>
          </a:p>
          <a:p>
            <a:endParaRPr lang="en-GB" sz="1200" dirty="0"/>
          </a:p>
          <a:p>
            <a:r>
              <a:rPr lang="en-GB" sz="1200" dirty="0"/>
              <a:t>Before the crash, unemployment was at 1.5 million.</a:t>
            </a:r>
          </a:p>
          <a:p>
            <a:endParaRPr lang="en-GB" sz="1200" dirty="0"/>
          </a:p>
          <a:p>
            <a:r>
              <a:rPr lang="en-GB" sz="1200" dirty="0"/>
              <a:t>By 1932, 13 million people were unemployed. </a:t>
            </a:r>
          </a:p>
          <a:p>
            <a:endParaRPr lang="en-GB" sz="1200" dirty="0"/>
          </a:p>
        </p:txBody>
      </p:sp>
      <p:pic>
        <p:nvPicPr>
          <p:cNvPr id="5" name="Picture 4">
            <a:extLst>
              <a:ext uri="{FF2B5EF4-FFF2-40B4-BE49-F238E27FC236}">
                <a16:creationId xmlns:a16="http://schemas.microsoft.com/office/drawing/2014/main" id="{9A687053-2119-4C7F-9FA4-9C46A261328D}"/>
              </a:ext>
            </a:extLst>
          </p:cNvPr>
          <p:cNvPicPr>
            <a:picLocks noChangeAspect="1"/>
          </p:cNvPicPr>
          <p:nvPr/>
        </p:nvPicPr>
        <p:blipFill rotWithShape="1">
          <a:blip r:embed="rId2"/>
          <a:srcRect t="11385" r="22035" b="20300"/>
          <a:stretch/>
        </p:blipFill>
        <p:spPr>
          <a:xfrm rot="16200000">
            <a:off x="2309328" y="7635489"/>
            <a:ext cx="2239344" cy="2616214"/>
          </a:xfrm>
          <a:prstGeom prst="rect">
            <a:avLst/>
          </a:prstGeom>
        </p:spPr>
      </p:pic>
    </p:spTree>
    <p:extLst>
      <p:ext uri="{BB962C8B-B14F-4D97-AF65-F5344CB8AC3E}">
        <p14:creationId xmlns:p14="http://schemas.microsoft.com/office/powerpoint/2010/main" val="293250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44A5B6-4851-4B79-B828-9710F446B64A}"/>
              </a:ext>
            </a:extLst>
          </p:cNvPr>
          <p:cNvSpPr txBox="1"/>
          <p:nvPr/>
        </p:nvSpPr>
        <p:spPr>
          <a:xfrm>
            <a:off x="412955" y="398206"/>
            <a:ext cx="6046839" cy="3231654"/>
          </a:xfrm>
          <a:prstGeom prst="rect">
            <a:avLst/>
          </a:prstGeom>
          <a:noFill/>
        </p:spPr>
        <p:txBody>
          <a:bodyPr wrap="square" rtlCol="0">
            <a:spAutoFit/>
          </a:bodyPr>
          <a:lstStyle/>
          <a:p>
            <a:r>
              <a:rPr lang="en-GB" sz="1200" b="1" u="sng" dirty="0"/>
              <a:t>Consequence 2: Depression in the Cities</a:t>
            </a:r>
          </a:p>
          <a:p>
            <a:r>
              <a:rPr lang="en-GB" sz="1200" dirty="0"/>
              <a:t>As people stopped spending, production had to slow down or stop. This increased unemployment in cities. </a:t>
            </a:r>
          </a:p>
          <a:p>
            <a:endParaRPr lang="en-GB" sz="1200" dirty="0"/>
          </a:p>
          <a:p>
            <a:r>
              <a:rPr lang="en-GB" sz="1200" dirty="0"/>
              <a:t>As people lost their jobs, they lost their homes. Many built alternative ‘homes’ in areas which became known as </a:t>
            </a:r>
            <a:r>
              <a:rPr lang="en-GB" sz="1200" dirty="0" err="1">
                <a:solidFill>
                  <a:srgbClr val="FF0000"/>
                </a:solidFill>
              </a:rPr>
              <a:t>Hoovervilles</a:t>
            </a:r>
            <a:r>
              <a:rPr lang="en-GB" sz="1200" dirty="0"/>
              <a:t>. These were shanty towns build on the edge of cities. </a:t>
            </a:r>
          </a:p>
          <a:p>
            <a:endParaRPr lang="en-GB" sz="1200" dirty="0"/>
          </a:p>
          <a:p>
            <a:r>
              <a:rPr lang="en-GB" sz="1200" dirty="0"/>
              <a:t>Many of the unemployed in cities slept on the streets. Some moved across the country as </a:t>
            </a:r>
            <a:r>
              <a:rPr lang="en-GB" sz="1200" dirty="0">
                <a:solidFill>
                  <a:srgbClr val="FF0000"/>
                </a:solidFill>
              </a:rPr>
              <a:t>hobos </a:t>
            </a:r>
            <a:r>
              <a:rPr lang="en-GB" sz="1200" dirty="0"/>
              <a:t>(someone who is unemployed and wanders around between cities). They caught rides on freight trains in search of work. By 1932 there were 2 million hobos.</a:t>
            </a:r>
          </a:p>
          <a:p>
            <a:endParaRPr lang="en-GB" sz="1200" dirty="0"/>
          </a:p>
          <a:p>
            <a:r>
              <a:rPr lang="en-GB" sz="1200" dirty="0"/>
              <a:t>Black workers were often the first to be sacked. Black unemployment was 50% by 1933. It was 20% for white Americans. </a:t>
            </a:r>
          </a:p>
          <a:p>
            <a:endParaRPr lang="en-GB" sz="1200" b="1" u="sng" dirty="0"/>
          </a:p>
          <a:p>
            <a:endParaRPr lang="en-GB" sz="1200" b="1" u="sng" dirty="0"/>
          </a:p>
          <a:p>
            <a:endParaRPr lang="en-GB" sz="1200" b="1" u="sng" dirty="0"/>
          </a:p>
          <a:p>
            <a:endParaRPr lang="en-GB" sz="1200" b="1" u="sng" dirty="0"/>
          </a:p>
        </p:txBody>
      </p:sp>
      <p:pic>
        <p:nvPicPr>
          <p:cNvPr id="3" name="Picture 4" descr="Freighthopping - Wikipedia">
            <a:extLst>
              <a:ext uri="{FF2B5EF4-FFF2-40B4-BE49-F238E27FC236}">
                <a16:creationId xmlns:a16="http://schemas.microsoft.com/office/drawing/2014/main" id="{F2425C09-59C1-4250-8CF4-E0361F9BB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885" y="3209401"/>
            <a:ext cx="2748544" cy="28865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solution for Seattle's homeless: Bring Hooverville back | Crosscut">
            <a:extLst>
              <a:ext uri="{FF2B5EF4-FFF2-40B4-BE49-F238E27FC236}">
                <a16:creationId xmlns:a16="http://schemas.microsoft.com/office/drawing/2014/main" id="{DB63C9D5-89A1-465A-A53D-02FBEC65D4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210"/>
          <a:stretch/>
        </p:blipFill>
        <p:spPr bwMode="auto">
          <a:xfrm>
            <a:off x="398206" y="3209401"/>
            <a:ext cx="3170904" cy="2886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EBDEBD-604C-46AD-870D-A6332241AFB5}"/>
              </a:ext>
            </a:extLst>
          </p:cNvPr>
          <p:cNvSpPr txBox="1"/>
          <p:nvPr/>
        </p:nvSpPr>
        <p:spPr>
          <a:xfrm>
            <a:off x="412955" y="6430297"/>
            <a:ext cx="6145474" cy="4893647"/>
          </a:xfrm>
          <a:prstGeom prst="rect">
            <a:avLst/>
          </a:prstGeom>
          <a:noFill/>
        </p:spPr>
        <p:txBody>
          <a:bodyPr wrap="square" rtlCol="0">
            <a:spAutoFit/>
          </a:bodyPr>
          <a:lstStyle/>
          <a:p>
            <a:r>
              <a:rPr lang="en-GB" sz="1200" b="1" u="sng" dirty="0"/>
              <a:t>Consequence 3: Depression in the Countryside</a:t>
            </a:r>
          </a:p>
          <a:p>
            <a:r>
              <a:rPr lang="en-GB" sz="1200" dirty="0"/>
              <a:t>Farmers went bankrupt because they could no longer sell their produce. </a:t>
            </a:r>
          </a:p>
          <a:p>
            <a:endParaRPr lang="en-GB" sz="1200" dirty="0"/>
          </a:p>
          <a:p>
            <a:r>
              <a:rPr lang="en-GB" sz="1200" dirty="0"/>
              <a:t>In 1931, a drought made prices fall even more. </a:t>
            </a:r>
          </a:p>
          <a:p>
            <a:endParaRPr lang="en-GB" sz="1200" dirty="0"/>
          </a:p>
          <a:p>
            <a:r>
              <a:rPr lang="en-GB" sz="1200" dirty="0"/>
              <a:t>Oklahoma, Colorado and New Mexico were the worst hit by the drought. Poor farming methods had exhausted the soil and in the drought the soil turned to dust. When the winds came, it blew the soil away. The area became known as the ‘dust bowl’. </a:t>
            </a:r>
          </a:p>
          <a:p>
            <a:endParaRPr lang="en-GB" sz="1200" dirty="0"/>
          </a:p>
          <a:p>
            <a:r>
              <a:rPr lang="en-GB" sz="1200" dirty="0"/>
              <a:t>More than a million people moved to the west coast. They set up camps on the edge of towns and got work wherever they could. </a:t>
            </a:r>
          </a:p>
          <a:p>
            <a:endParaRPr lang="en-GB" sz="1200" dirty="0"/>
          </a:p>
          <a:p>
            <a:r>
              <a:rPr lang="en-GB" sz="1200" dirty="0"/>
              <a:t>The locals often resented them for taking their jobs. </a:t>
            </a:r>
          </a:p>
          <a:p>
            <a:endParaRPr lang="en-GB" sz="1200" b="1" u="sng" dirty="0"/>
          </a:p>
          <a:p>
            <a:endParaRPr lang="en-GB" sz="1200" b="1" u="sng" dirty="0"/>
          </a:p>
          <a:p>
            <a:r>
              <a:rPr lang="en-GB" sz="1200" b="1" u="sng" dirty="0"/>
              <a:t>Consequence 4: Family Life</a:t>
            </a:r>
          </a:p>
          <a:p>
            <a:r>
              <a:rPr lang="en-GB" sz="1200" dirty="0"/>
              <a:t>The number of marriages fell. The birth rate also fell. </a:t>
            </a:r>
          </a:p>
          <a:p>
            <a:endParaRPr lang="en-GB" sz="1200" dirty="0"/>
          </a:p>
          <a:p>
            <a:r>
              <a:rPr lang="en-GB" sz="1200" dirty="0"/>
              <a:t>The suicide rate rose dramatically. </a:t>
            </a:r>
          </a:p>
          <a:p>
            <a:endParaRPr lang="en-GB" sz="1200" dirty="0"/>
          </a:p>
          <a:p>
            <a:r>
              <a:rPr lang="en-GB" sz="1200" dirty="0"/>
              <a:t>In some states, schools were closed down for ten months of the year because there was no money to pay the teachers.</a:t>
            </a:r>
          </a:p>
          <a:p>
            <a:endParaRPr lang="en-GB" sz="1200" dirty="0"/>
          </a:p>
          <a:p>
            <a:r>
              <a:rPr lang="en-GB" sz="1200" dirty="0"/>
              <a:t>By 1932, about 25% of the population was receiving no income. There was no social security system so the unemployed relied on charities to support them. </a:t>
            </a:r>
          </a:p>
          <a:p>
            <a:endParaRPr lang="en-GB" sz="1200" b="1" u="sng" dirty="0"/>
          </a:p>
        </p:txBody>
      </p:sp>
    </p:spTree>
    <p:extLst>
      <p:ext uri="{BB962C8B-B14F-4D97-AF65-F5344CB8AC3E}">
        <p14:creationId xmlns:p14="http://schemas.microsoft.com/office/powerpoint/2010/main" val="65883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4B400A-8FDC-4919-B1A7-9A03BBF5FD24}"/>
              </a:ext>
            </a:extLst>
          </p:cNvPr>
          <p:cNvSpPr txBox="1"/>
          <p:nvPr/>
        </p:nvSpPr>
        <p:spPr>
          <a:xfrm>
            <a:off x="412955" y="309716"/>
            <a:ext cx="6046839" cy="3600986"/>
          </a:xfrm>
          <a:prstGeom prst="rect">
            <a:avLst/>
          </a:prstGeom>
          <a:noFill/>
        </p:spPr>
        <p:txBody>
          <a:bodyPr wrap="square" rtlCol="0">
            <a:spAutoFit/>
          </a:bodyPr>
          <a:lstStyle/>
          <a:p>
            <a:r>
              <a:rPr lang="en-GB" sz="1200" b="1" u="sng" dirty="0"/>
              <a:t>The Bonus Marchers</a:t>
            </a:r>
          </a:p>
          <a:p>
            <a:r>
              <a:rPr lang="en-GB" sz="1200" dirty="0"/>
              <a:t>The Bonus Marchers were WW1 veterans who had been promised a bonus for serving in the war. It was due to be paid in 1945, but the veterans didn’t want to wait that long to be paid. </a:t>
            </a:r>
          </a:p>
          <a:p>
            <a:endParaRPr lang="en-GB" sz="1200" dirty="0"/>
          </a:p>
          <a:p>
            <a:r>
              <a:rPr lang="en-GB" sz="1200" dirty="0"/>
              <a:t>In 1932, 12,000 unemployed and homeless veterans marched to Washington to support a bill which would allow for early payment of the bonus.</a:t>
            </a:r>
          </a:p>
          <a:p>
            <a:endParaRPr lang="en-GB" sz="1200" dirty="0"/>
          </a:p>
          <a:p>
            <a:r>
              <a:rPr lang="en-GB" sz="1200" dirty="0"/>
              <a:t>They took their wives and children with them and built a Hooverville on the edge of Washington. </a:t>
            </a:r>
          </a:p>
          <a:p>
            <a:endParaRPr lang="en-GB" sz="1200" dirty="0"/>
          </a:p>
          <a:p>
            <a:r>
              <a:rPr lang="en-GB" sz="1200" dirty="0"/>
              <a:t>It would have cost $2.3 million to pay the bonuses and Hoover felt this was too much. Money was provided to pay for transport home for the marchers, but 5000 refused to go. The police were sent in to clear the Hooverville.</a:t>
            </a:r>
          </a:p>
          <a:p>
            <a:endParaRPr lang="en-GB" sz="1200" dirty="0"/>
          </a:p>
          <a:p>
            <a:r>
              <a:rPr lang="en-GB" sz="1200" dirty="0"/>
              <a:t>Conflict broke out and the army was called in to control the situation. More than 100 people were injured. </a:t>
            </a:r>
          </a:p>
          <a:p>
            <a:endParaRPr lang="en-GB" sz="1200" dirty="0"/>
          </a:p>
          <a:p>
            <a:r>
              <a:rPr lang="en-GB" sz="1200" dirty="0"/>
              <a:t>Many people saw this as further proof that Hoover didn’t care.</a:t>
            </a:r>
          </a:p>
          <a:p>
            <a:endParaRPr lang="en-GB" sz="1200" dirty="0"/>
          </a:p>
        </p:txBody>
      </p:sp>
      <p:sp>
        <p:nvSpPr>
          <p:cNvPr id="3" name="TextBox 2">
            <a:extLst>
              <a:ext uri="{FF2B5EF4-FFF2-40B4-BE49-F238E27FC236}">
                <a16:creationId xmlns:a16="http://schemas.microsoft.com/office/drawing/2014/main" id="{D7E2F87C-FE7B-4093-97B7-03190A4354FB}"/>
              </a:ext>
            </a:extLst>
          </p:cNvPr>
          <p:cNvSpPr txBox="1"/>
          <p:nvPr/>
        </p:nvSpPr>
        <p:spPr>
          <a:xfrm>
            <a:off x="412955" y="3910702"/>
            <a:ext cx="6032090" cy="1169551"/>
          </a:xfrm>
          <a:prstGeom prst="rect">
            <a:avLst/>
          </a:prstGeom>
          <a:noFill/>
        </p:spPr>
        <p:txBody>
          <a:bodyPr wrap="square" rtlCol="0">
            <a:spAutoFit/>
          </a:bodyPr>
          <a:lstStyle/>
          <a:p>
            <a:r>
              <a:rPr lang="en-GB" sz="1400" b="1" u="sng" dirty="0"/>
              <a:t>Task</a:t>
            </a:r>
          </a:p>
          <a:p>
            <a:pPr marL="457200" indent="-457200">
              <a:buAutoNum type="arabicParenR"/>
            </a:pPr>
            <a:r>
              <a:rPr lang="en-GB" sz="1400" dirty="0"/>
              <a:t>Who were the Bonus Marchers?</a:t>
            </a:r>
          </a:p>
          <a:p>
            <a:pPr marL="457200" indent="-457200">
              <a:buAutoNum type="arabicParenR"/>
            </a:pPr>
            <a:r>
              <a:rPr lang="en-GB" sz="1400" dirty="0"/>
              <a:t>Why did Hoover refuse to pay the bonus?</a:t>
            </a:r>
          </a:p>
          <a:p>
            <a:pPr marL="457200" indent="-457200">
              <a:buAutoNum type="arabicParenR"/>
            </a:pPr>
            <a:r>
              <a:rPr lang="en-GB" sz="1400" dirty="0"/>
              <a:t>What happened to the 5000 people who refused to leave the Hooverville?</a:t>
            </a:r>
          </a:p>
          <a:p>
            <a:endParaRPr lang="en-GB" sz="1400" dirty="0"/>
          </a:p>
        </p:txBody>
      </p:sp>
    </p:spTree>
    <p:extLst>
      <p:ext uri="{BB962C8B-B14F-4D97-AF65-F5344CB8AC3E}">
        <p14:creationId xmlns:p14="http://schemas.microsoft.com/office/powerpoint/2010/main" val="230147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18D6D6-83C3-4FAD-AD0E-D42ACC0349EF}"/>
              </a:ext>
            </a:extLst>
          </p:cNvPr>
          <p:cNvSpPr txBox="1"/>
          <p:nvPr/>
        </p:nvSpPr>
        <p:spPr>
          <a:xfrm>
            <a:off x="471948" y="457200"/>
            <a:ext cx="5855110" cy="2123658"/>
          </a:xfrm>
          <a:prstGeom prst="rect">
            <a:avLst/>
          </a:prstGeom>
          <a:noFill/>
        </p:spPr>
        <p:txBody>
          <a:bodyPr wrap="square" rtlCol="0">
            <a:spAutoFit/>
          </a:bodyPr>
          <a:lstStyle/>
          <a:p>
            <a:pPr algn="ctr"/>
            <a:r>
              <a:rPr lang="en-GB" sz="2400" b="1" u="sng" dirty="0"/>
              <a:t>Lesson 2: The Republican Response to the Great Depression</a:t>
            </a:r>
          </a:p>
          <a:p>
            <a:pPr algn="ctr"/>
            <a:endParaRPr lang="en-GB" sz="2400" b="1" u="sng" dirty="0"/>
          </a:p>
          <a:p>
            <a:r>
              <a:rPr lang="en-GB" sz="1200" b="1" u="sng" dirty="0"/>
              <a:t>What did Hoover believe?</a:t>
            </a:r>
          </a:p>
          <a:p>
            <a:r>
              <a:rPr lang="en-GB" sz="1200" dirty="0"/>
              <a:t>The President at the time of the Great Depression was a Republican called Herbert Hoover.</a:t>
            </a:r>
          </a:p>
          <a:p>
            <a:r>
              <a:rPr lang="en-GB" sz="1200" dirty="0"/>
              <a:t>He believed:</a:t>
            </a:r>
          </a:p>
          <a:p>
            <a:endParaRPr lang="en-GB" sz="1200" dirty="0"/>
          </a:p>
          <a:p>
            <a:endParaRPr lang="en-GB" sz="1200" dirty="0"/>
          </a:p>
        </p:txBody>
      </p:sp>
      <p:pic>
        <p:nvPicPr>
          <p:cNvPr id="4" name="Picture 3">
            <a:extLst>
              <a:ext uri="{FF2B5EF4-FFF2-40B4-BE49-F238E27FC236}">
                <a16:creationId xmlns:a16="http://schemas.microsoft.com/office/drawing/2014/main" id="{E1F2E79A-EE7D-48F8-BF57-A9D7784E439A}"/>
              </a:ext>
            </a:extLst>
          </p:cNvPr>
          <p:cNvPicPr>
            <a:picLocks noChangeAspect="1"/>
          </p:cNvPicPr>
          <p:nvPr/>
        </p:nvPicPr>
        <p:blipFill rotWithShape="1">
          <a:blip r:embed="rId2"/>
          <a:srcRect l="30538" t="27698" r="16129" b="17251"/>
          <a:stretch/>
        </p:blipFill>
        <p:spPr>
          <a:xfrm>
            <a:off x="1066583" y="2389129"/>
            <a:ext cx="4724834" cy="2743310"/>
          </a:xfrm>
          <a:prstGeom prst="rect">
            <a:avLst/>
          </a:prstGeom>
        </p:spPr>
      </p:pic>
      <p:sp>
        <p:nvSpPr>
          <p:cNvPr id="5" name="TextBox 4">
            <a:extLst>
              <a:ext uri="{FF2B5EF4-FFF2-40B4-BE49-F238E27FC236}">
                <a16:creationId xmlns:a16="http://schemas.microsoft.com/office/drawing/2014/main" id="{82F7CEB6-F17A-404F-A4F4-AB0977A74F8E}"/>
              </a:ext>
            </a:extLst>
          </p:cNvPr>
          <p:cNvSpPr txBox="1"/>
          <p:nvPr/>
        </p:nvSpPr>
        <p:spPr>
          <a:xfrm>
            <a:off x="471948" y="5471652"/>
            <a:ext cx="5855110" cy="523220"/>
          </a:xfrm>
          <a:prstGeom prst="rect">
            <a:avLst/>
          </a:prstGeom>
          <a:noFill/>
          <a:ln>
            <a:solidFill>
              <a:schemeClr val="tx1"/>
            </a:solidFill>
          </a:ln>
        </p:spPr>
        <p:txBody>
          <a:bodyPr wrap="square" rtlCol="0">
            <a:spAutoFit/>
          </a:bodyPr>
          <a:lstStyle/>
          <a:p>
            <a:r>
              <a:rPr lang="en-GB" sz="1400" b="1" u="sng" dirty="0"/>
              <a:t>Task</a:t>
            </a:r>
          </a:p>
          <a:p>
            <a:r>
              <a:rPr lang="en-GB" sz="1400" dirty="0"/>
              <a:t>Summarise each belief into one sentence. </a:t>
            </a:r>
          </a:p>
        </p:txBody>
      </p:sp>
      <p:sp>
        <p:nvSpPr>
          <p:cNvPr id="6" name="TextBox 5">
            <a:extLst>
              <a:ext uri="{FF2B5EF4-FFF2-40B4-BE49-F238E27FC236}">
                <a16:creationId xmlns:a16="http://schemas.microsoft.com/office/drawing/2014/main" id="{F38BD17D-B24F-4DDC-AD76-ED1BEC6C077F}"/>
              </a:ext>
            </a:extLst>
          </p:cNvPr>
          <p:cNvSpPr txBox="1"/>
          <p:nvPr/>
        </p:nvSpPr>
        <p:spPr>
          <a:xfrm>
            <a:off x="471948" y="6341806"/>
            <a:ext cx="5855110" cy="3600986"/>
          </a:xfrm>
          <a:prstGeom prst="rect">
            <a:avLst/>
          </a:prstGeom>
          <a:noFill/>
        </p:spPr>
        <p:txBody>
          <a:bodyPr wrap="square" rtlCol="0">
            <a:spAutoFit/>
          </a:bodyPr>
          <a:lstStyle/>
          <a:p>
            <a:r>
              <a:rPr lang="en-GB" sz="1200" b="1" u="sng" dirty="0"/>
              <a:t>What did Hoover do?</a:t>
            </a:r>
          </a:p>
          <a:p>
            <a:r>
              <a:rPr lang="en-GB" sz="1200" dirty="0"/>
              <a:t>Hoover followed the Republican ideas of </a:t>
            </a:r>
            <a:r>
              <a:rPr lang="en-GB" sz="1200" dirty="0">
                <a:solidFill>
                  <a:srgbClr val="FF0000"/>
                </a:solidFill>
              </a:rPr>
              <a:t>laissez-faire</a:t>
            </a:r>
            <a:r>
              <a:rPr lang="en-GB" sz="1200" dirty="0"/>
              <a:t> and </a:t>
            </a:r>
            <a:r>
              <a:rPr lang="en-GB" sz="1200" dirty="0">
                <a:solidFill>
                  <a:srgbClr val="FF0000"/>
                </a:solidFill>
              </a:rPr>
              <a:t>rugged individualism</a:t>
            </a:r>
            <a:r>
              <a:rPr lang="en-GB" sz="1200" dirty="0"/>
              <a:t>.  He wanted to balance the budget and refused to borrow money.</a:t>
            </a:r>
          </a:p>
          <a:p>
            <a:endParaRPr lang="en-GB" sz="1200" dirty="0"/>
          </a:p>
          <a:p>
            <a:r>
              <a:rPr lang="en-GB" sz="1200" dirty="0"/>
              <a:t>But he did do something:</a:t>
            </a:r>
          </a:p>
          <a:p>
            <a:endParaRPr lang="en-GB" sz="1200" dirty="0"/>
          </a:p>
          <a:p>
            <a:pPr marL="342900" indent="-342900">
              <a:buFont typeface="Arial" panose="020B0604020202020204" pitchFamily="34" charset="0"/>
              <a:buChar char="•"/>
            </a:pPr>
            <a:r>
              <a:rPr lang="en-GB" sz="1200" dirty="0"/>
              <a:t>Hawley-Smoot Tariff Act – protected farmers by imposing import duties on foreign goods. Other countries refused to trade with the USA in response.</a:t>
            </a:r>
          </a:p>
          <a:p>
            <a:pPr marL="342900" indent="-342900">
              <a:buFont typeface="Arial" panose="020B0604020202020204" pitchFamily="34" charset="0"/>
              <a:buChar char="•"/>
            </a:pPr>
            <a:r>
              <a:rPr lang="en-GB" sz="1200" dirty="0"/>
              <a:t>Agricultural Marketing Act – allowed the government to lend money to farmers through groups which tried to fix price levels. </a:t>
            </a:r>
          </a:p>
          <a:p>
            <a:pPr marL="342900" indent="-342900">
              <a:buFont typeface="Arial" panose="020B0604020202020204" pitchFamily="34" charset="0"/>
              <a:buChar char="•"/>
            </a:pPr>
            <a:r>
              <a:rPr lang="en-GB" sz="1200" dirty="0"/>
              <a:t>Relief agencies – promoted local relief efforts. </a:t>
            </a:r>
          </a:p>
          <a:p>
            <a:pPr marL="342900" indent="-342900">
              <a:buFont typeface="Arial" panose="020B0604020202020204" pitchFamily="34" charset="0"/>
              <a:buChar char="•"/>
            </a:pPr>
            <a:r>
              <a:rPr lang="en-GB" sz="1200" dirty="0"/>
              <a:t>Cut taxes.</a:t>
            </a:r>
          </a:p>
          <a:p>
            <a:pPr marL="342900" indent="-342900">
              <a:buFont typeface="Arial" panose="020B0604020202020204" pitchFamily="34" charset="0"/>
              <a:buChar char="•"/>
            </a:pPr>
            <a:r>
              <a:rPr lang="en-GB" sz="1200" dirty="0"/>
              <a:t>Got approval for $1.8 billion for new construction and repairs to roads and dams. </a:t>
            </a:r>
          </a:p>
          <a:p>
            <a:endParaRPr lang="en-GB" sz="1200" b="1" u="sng" dirty="0"/>
          </a:p>
          <a:p>
            <a:endParaRPr lang="en-GB" sz="1200" b="1" u="sng" dirty="0"/>
          </a:p>
          <a:p>
            <a:r>
              <a:rPr lang="en-GB" sz="1200" dirty="0">
                <a:solidFill>
                  <a:srgbClr val="FF0000"/>
                </a:solidFill>
              </a:rPr>
              <a:t>Laissez-faire – the belief that people should help themselves</a:t>
            </a:r>
          </a:p>
          <a:p>
            <a:r>
              <a:rPr lang="en-GB" sz="1200" dirty="0">
                <a:solidFill>
                  <a:srgbClr val="FF0000"/>
                </a:solidFill>
              </a:rPr>
              <a:t>Rugged individualism – the belief that individuals are responsible for themselves and should not expect help from the government</a:t>
            </a:r>
          </a:p>
          <a:p>
            <a:endParaRPr lang="en-GB" sz="1200" b="1" u="sng" dirty="0"/>
          </a:p>
        </p:txBody>
      </p:sp>
      <p:sp>
        <p:nvSpPr>
          <p:cNvPr id="7" name="TextBox 6">
            <a:extLst>
              <a:ext uri="{FF2B5EF4-FFF2-40B4-BE49-F238E27FC236}">
                <a16:creationId xmlns:a16="http://schemas.microsoft.com/office/drawing/2014/main" id="{D265E128-3719-48B8-8B68-80B7185B0735}"/>
              </a:ext>
            </a:extLst>
          </p:cNvPr>
          <p:cNvSpPr txBox="1"/>
          <p:nvPr/>
        </p:nvSpPr>
        <p:spPr>
          <a:xfrm>
            <a:off x="471948" y="9942792"/>
            <a:ext cx="5914104" cy="954107"/>
          </a:xfrm>
          <a:prstGeom prst="rect">
            <a:avLst/>
          </a:prstGeom>
          <a:noFill/>
          <a:ln>
            <a:solidFill>
              <a:schemeClr val="tx1"/>
            </a:solidFill>
          </a:ln>
        </p:spPr>
        <p:txBody>
          <a:bodyPr wrap="square" rtlCol="0">
            <a:spAutoFit/>
          </a:bodyPr>
          <a:lstStyle/>
          <a:p>
            <a:r>
              <a:rPr lang="en-GB" sz="1400" b="1" u="sng" dirty="0"/>
              <a:t>Task</a:t>
            </a:r>
          </a:p>
          <a:p>
            <a:pPr marL="342900" indent="-342900">
              <a:buAutoNum type="arabicParenR"/>
            </a:pPr>
            <a:r>
              <a:rPr lang="en-GB" sz="1400" dirty="0"/>
              <a:t>How did Hoover try to help farmers?</a:t>
            </a:r>
          </a:p>
          <a:p>
            <a:pPr marL="342900" indent="-342900">
              <a:buAutoNum type="arabicParenR"/>
            </a:pPr>
            <a:r>
              <a:rPr lang="en-GB" sz="1400" dirty="0"/>
              <a:t>Do you think these measures will make much difference?</a:t>
            </a:r>
          </a:p>
          <a:p>
            <a:endParaRPr lang="en-GB" sz="1400" b="1" u="sng" dirty="0"/>
          </a:p>
        </p:txBody>
      </p:sp>
    </p:spTree>
    <p:extLst>
      <p:ext uri="{BB962C8B-B14F-4D97-AF65-F5344CB8AC3E}">
        <p14:creationId xmlns:p14="http://schemas.microsoft.com/office/powerpoint/2010/main" val="191403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12E8B-E72A-4811-B7A3-BA325DE7D943}"/>
              </a:ext>
            </a:extLst>
          </p:cNvPr>
          <p:cNvSpPr txBox="1"/>
          <p:nvPr/>
        </p:nvSpPr>
        <p:spPr>
          <a:xfrm>
            <a:off x="368710" y="339213"/>
            <a:ext cx="6223819" cy="1015663"/>
          </a:xfrm>
          <a:prstGeom prst="rect">
            <a:avLst/>
          </a:prstGeom>
          <a:noFill/>
        </p:spPr>
        <p:txBody>
          <a:bodyPr wrap="square" rtlCol="0">
            <a:spAutoFit/>
          </a:bodyPr>
          <a:lstStyle/>
          <a:p>
            <a:r>
              <a:rPr lang="en-GB" sz="1200" b="1" u="sng" dirty="0"/>
              <a:t>Hoover’s Policies in 1932</a:t>
            </a:r>
          </a:p>
          <a:p>
            <a:r>
              <a:rPr lang="en-GB" sz="1200" dirty="0"/>
              <a:t>As unemployment continued to rise, Hoover had to accept that his policies weren’t working. He introduced some new measures:</a:t>
            </a:r>
          </a:p>
          <a:p>
            <a:endParaRPr lang="en-GB" sz="1200" b="1" u="sng" dirty="0"/>
          </a:p>
          <a:p>
            <a:endParaRPr lang="en-GB" sz="1200" b="1" u="sng" dirty="0"/>
          </a:p>
        </p:txBody>
      </p:sp>
      <p:sp>
        <p:nvSpPr>
          <p:cNvPr id="4" name="TextBox 3">
            <a:extLst>
              <a:ext uri="{FF2B5EF4-FFF2-40B4-BE49-F238E27FC236}">
                <a16:creationId xmlns:a16="http://schemas.microsoft.com/office/drawing/2014/main" id="{5912D857-FB45-416F-A1C4-52702D6A6D5D}"/>
              </a:ext>
            </a:extLst>
          </p:cNvPr>
          <p:cNvSpPr txBox="1"/>
          <p:nvPr/>
        </p:nvSpPr>
        <p:spPr>
          <a:xfrm>
            <a:off x="501445" y="3082413"/>
            <a:ext cx="5751871" cy="523220"/>
          </a:xfrm>
          <a:prstGeom prst="rect">
            <a:avLst/>
          </a:prstGeom>
          <a:noFill/>
          <a:ln>
            <a:solidFill>
              <a:schemeClr val="tx1"/>
            </a:solidFill>
          </a:ln>
        </p:spPr>
        <p:txBody>
          <a:bodyPr wrap="square" rtlCol="0">
            <a:spAutoFit/>
          </a:bodyPr>
          <a:lstStyle/>
          <a:p>
            <a:r>
              <a:rPr lang="en-GB" sz="1400" b="1" u="sng" dirty="0"/>
              <a:t>Task</a:t>
            </a:r>
          </a:p>
          <a:p>
            <a:r>
              <a:rPr lang="en-GB" sz="1400" dirty="0"/>
              <a:t>What was the purpose of each measure?</a:t>
            </a:r>
          </a:p>
        </p:txBody>
      </p:sp>
      <p:pic>
        <p:nvPicPr>
          <p:cNvPr id="5" name="Picture 4">
            <a:extLst>
              <a:ext uri="{FF2B5EF4-FFF2-40B4-BE49-F238E27FC236}">
                <a16:creationId xmlns:a16="http://schemas.microsoft.com/office/drawing/2014/main" id="{DA3A60CF-73BD-4280-94BE-41D14BC17286}"/>
              </a:ext>
            </a:extLst>
          </p:cNvPr>
          <p:cNvPicPr>
            <a:picLocks noChangeAspect="1"/>
          </p:cNvPicPr>
          <p:nvPr/>
        </p:nvPicPr>
        <p:blipFill rotWithShape="1">
          <a:blip r:embed="rId2"/>
          <a:srcRect l="32043" t="19669" r="16129" b="47069"/>
          <a:stretch/>
        </p:blipFill>
        <p:spPr>
          <a:xfrm>
            <a:off x="919931" y="1147217"/>
            <a:ext cx="5018138" cy="1811528"/>
          </a:xfrm>
          <a:prstGeom prst="rect">
            <a:avLst/>
          </a:prstGeom>
        </p:spPr>
      </p:pic>
      <p:sp>
        <p:nvSpPr>
          <p:cNvPr id="6" name="TextBox 5">
            <a:extLst>
              <a:ext uri="{FF2B5EF4-FFF2-40B4-BE49-F238E27FC236}">
                <a16:creationId xmlns:a16="http://schemas.microsoft.com/office/drawing/2014/main" id="{311741CE-27C7-463C-B605-A1A2DE2191E0}"/>
              </a:ext>
            </a:extLst>
          </p:cNvPr>
          <p:cNvSpPr txBox="1"/>
          <p:nvPr/>
        </p:nvSpPr>
        <p:spPr>
          <a:xfrm>
            <a:off x="501445" y="3834581"/>
            <a:ext cx="5751871" cy="2492990"/>
          </a:xfrm>
          <a:prstGeom prst="rect">
            <a:avLst/>
          </a:prstGeom>
          <a:noFill/>
        </p:spPr>
        <p:txBody>
          <a:bodyPr wrap="square" rtlCol="0">
            <a:spAutoFit/>
          </a:bodyPr>
          <a:lstStyle/>
          <a:p>
            <a:r>
              <a:rPr lang="en-GB" sz="1200" b="1" u="sng" dirty="0"/>
              <a:t>How Successful was Hoover?</a:t>
            </a:r>
          </a:p>
          <a:p>
            <a:r>
              <a:rPr lang="en-GB" sz="1200" dirty="0"/>
              <a:t>Hoover’s measures failed to end the Depression. Unemployment continued to rise.</a:t>
            </a:r>
          </a:p>
          <a:p>
            <a:endParaRPr lang="en-GB" sz="1200" dirty="0"/>
          </a:p>
          <a:p>
            <a:r>
              <a:rPr lang="en-GB" sz="1200" dirty="0"/>
              <a:t>Many Americans saw him as uncaring. A popular slogan was ‘In Hoover we trusted, now we are busted’.</a:t>
            </a:r>
          </a:p>
          <a:p>
            <a:endParaRPr lang="en-GB" sz="1200" dirty="0"/>
          </a:p>
          <a:p>
            <a:r>
              <a:rPr lang="en-GB" sz="1200" dirty="0"/>
              <a:t>But he wasn’t a total failure:</a:t>
            </a:r>
          </a:p>
          <a:p>
            <a:endParaRPr lang="en-GB" sz="1200" dirty="0"/>
          </a:p>
          <a:p>
            <a:pPr marL="342900" indent="-342900">
              <a:buFont typeface="Arial" panose="020B0604020202020204" pitchFamily="34" charset="0"/>
              <a:buChar char="•"/>
            </a:pPr>
            <a:r>
              <a:rPr lang="en-GB" sz="1200" dirty="0"/>
              <a:t>He had persuaded state governments to expand their public works programmes.</a:t>
            </a:r>
          </a:p>
          <a:p>
            <a:pPr marL="342900" indent="-342900">
              <a:buFont typeface="Arial" panose="020B0604020202020204" pitchFamily="34" charset="0"/>
              <a:buChar char="•"/>
            </a:pPr>
            <a:r>
              <a:rPr lang="en-GB" sz="1200" dirty="0"/>
              <a:t>He began policies which were later followed by his successor, </a:t>
            </a:r>
            <a:r>
              <a:rPr lang="en-GB" sz="1200" dirty="0" err="1"/>
              <a:t>eg</a:t>
            </a:r>
            <a:r>
              <a:rPr lang="en-GB" sz="1200" dirty="0"/>
              <a:t>, helping banks and home owners.</a:t>
            </a:r>
          </a:p>
          <a:p>
            <a:pPr marL="342900" indent="-342900">
              <a:buFont typeface="Arial" panose="020B0604020202020204" pitchFamily="34" charset="0"/>
              <a:buChar char="•"/>
            </a:pPr>
            <a:r>
              <a:rPr lang="en-GB" sz="1200" dirty="0"/>
              <a:t>Federal spending on public works was higher than the previous 30 years. </a:t>
            </a:r>
          </a:p>
          <a:p>
            <a:endParaRPr lang="en-GB" sz="1200" b="1" u="sng" dirty="0"/>
          </a:p>
        </p:txBody>
      </p:sp>
      <p:sp>
        <p:nvSpPr>
          <p:cNvPr id="7" name="TextBox 6">
            <a:extLst>
              <a:ext uri="{FF2B5EF4-FFF2-40B4-BE49-F238E27FC236}">
                <a16:creationId xmlns:a16="http://schemas.microsoft.com/office/drawing/2014/main" id="{DDFFE6B6-6A97-407B-8344-E0D25BD58226}"/>
              </a:ext>
            </a:extLst>
          </p:cNvPr>
          <p:cNvSpPr txBox="1"/>
          <p:nvPr/>
        </p:nvSpPr>
        <p:spPr>
          <a:xfrm>
            <a:off x="501445" y="6327571"/>
            <a:ext cx="5751871" cy="738664"/>
          </a:xfrm>
          <a:prstGeom prst="rect">
            <a:avLst/>
          </a:prstGeom>
          <a:noFill/>
          <a:ln>
            <a:solidFill>
              <a:schemeClr val="tx1"/>
            </a:solidFill>
          </a:ln>
        </p:spPr>
        <p:txBody>
          <a:bodyPr wrap="square" rtlCol="0">
            <a:spAutoFit/>
          </a:bodyPr>
          <a:lstStyle/>
          <a:p>
            <a:r>
              <a:rPr lang="en-GB" sz="1400" b="1" u="sng" dirty="0"/>
              <a:t>Task</a:t>
            </a:r>
          </a:p>
          <a:p>
            <a:r>
              <a:rPr lang="en-GB" sz="1400" dirty="0"/>
              <a:t>How successful was Hoover in dealing with the problems caused by the Depression in the years 1929-32?</a:t>
            </a:r>
          </a:p>
        </p:txBody>
      </p:sp>
      <p:pic>
        <p:nvPicPr>
          <p:cNvPr id="8" name="Picture 2" descr="Amazon.com: Cartoon Great Depression Nduring The Presidential ...">
            <a:extLst>
              <a:ext uri="{FF2B5EF4-FFF2-40B4-BE49-F238E27FC236}">
                <a16:creationId xmlns:a16="http://schemas.microsoft.com/office/drawing/2014/main" id="{4F1BA98A-0E9C-4E6B-9646-F8DFAAD20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10" y="7471634"/>
            <a:ext cx="2898699" cy="35731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7CFC6B-BEC9-40E3-8B6A-36425C039BD3}"/>
              </a:ext>
            </a:extLst>
          </p:cNvPr>
          <p:cNvSpPr txBox="1"/>
          <p:nvPr/>
        </p:nvSpPr>
        <p:spPr>
          <a:xfrm>
            <a:off x="3377380" y="7856486"/>
            <a:ext cx="2639961" cy="1754326"/>
          </a:xfrm>
          <a:prstGeom prst="rect">
            <a:avLst/>
          </a:prstGeom>
          <a:noFill/>
        </p:spPr>
        <p:txBody>
          <a:bodyPr wrap="square" rtlCol="0">
            <a:spAutoFit/>
          </a:bodyPr>
          <a:lstStyle/>
          <a:p>
            <a:r>
              <a:rPr lang="en-GB" sz="1200" b="1" dirty="0"/>
              <a:t>Source A: A cartoon showing an unemployed man looking at Hoover’s optimistic assessment of the state of the country, 1932</a:t>
            </a:r>
          </a:p>
          <a:p>
            <a:endParaRPr lang="en-GB" sz="1200" b="1" dirty="0"/>
          </a:p>
          <a:p>
            <a:r>
              <a:rPr lang="en-GB" sz="1200" dirty="0"/>
              <a:t>The statement says ‘We have a solid backlog of assurance that there need be no hunger or cold in the United States. </a:t>
            </a:r>
          </a:p>
        </p:txBody>
      </p:sp>
      <p:sp>
        <p:nvSpPr>
          <p:cNvPr id="10" name="TextBox 9">
            <a:extLst>
              <a:ext uri="{FF2B5EF4-FFF2-40B4-BE49-F238E27FC236}">
                <a16:creationId xmlns:a16="http://schemas.microsoft.com/office/drawing/2014/main" id="{B32AAC30-7B7E-46B7-BAD8-762E2AE9273C}"/>
              </a:ext>
            </a:extLst>
          </p:cNvPr>
          <p:cNvSpPr txBox="1"/>
          <p:nvPr/>
        </p:nvSpPr>
        <p:spPr>
          <a:xfrm>
            <a:off x="3429000" y="9733935"/>
            <a:ext cx="2824316" cy="523220"/>
          </a:xfrm>
          <a:prstGeom prst="rect">
            <a:avLst/>
          </a:prstGeom>
          <a:noFill/>
          <a:ln>
            <a:solidFill>
              <a:schemeClr val="tx1"/>
            </a:solidFill>
          </a:ln>
        </p:spPr>
        <p:txBody>
          <a:bodyPr wrap="square" rtlCol="0">
            <a:spAutoFit/>
          </a:bodyPr>
          <a:lstStyle/>
          <a:p>
            <a:r>
              <a:rPr lang="en-GB" sz="1400" b="1" u="sng" dirty="0"/>
              <a:t>Task</a:t>
            </a:r>
          </a:p>
          <a:p>
            <a:r>
              <a:rPr lang="en-GB" sz="1400" dirty="0"/>
              <a:t>What is the message in Source A?</a:t>
            </a:r>
          </a:p>
        </p:txBody>
      </p:sp>
    </p:spTree>
    <p:extLst>
      <p:ext uri="{BB962C8B-B14F-4D97-AF65-F5344CB8AC3E}">
        <p14:creationId xmlns:p14="http://schemas.microsoft.com/office/powerpoint/2010/main" val="298887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B65495-068F-4B07-851E-C0CC6C68ED76}"/>
              </a:ext>
            </a:extLst>
          </p:cNvPr>
          <p:cNvSpPr txBox="1"/>
          <p:nvPr/>
        </p:nvSpPr>
        <p:spPr>
          <a:xfrm>
            <a:off x="575187" y="324465"/>
            <a:ext cx="5737123" cy="2677656"/>
          </a:xfrm>
          <a:prstGeom prst="rect">
            <a:avLst/>
          </a:prstGeom>
          <a:noFill/>
        </p:spPr>
        <p:txBody>
          <a:bodyPr wrap="square" rtlCol="0">
            <a:spAutoFit/>
          </a:bodyPr>
          <a:lstStyle/>
          <a:p>
            <a:pPr algn="ctr"/>
            <a:r>
              <a:rPr lang="en-GB" sz="2400" b="1" u="sng" dirty="0"/>
              <a:t>Lesson 3: The First New Deal</a:t>
            </a:r>
          </a:p>
          <a:p>
            <a:pPr algn="ctr"/>
            <a:endParaRPr lang="en-GB" sz="2400" b="1" u="sng" dirty="0"/>
          </a:p>
          <a:p>
            <a:r>
              <a:rPr lang="en-GB" sz="1200" b="1" u="sng" dirty="0"/>
              <a:t>The 1932 Election</a:t>
            </a:r>
          </a:p>
          <a:p>
            <a:r>
              <a:rPr lang="en-GB" sz="1200" dirty="0"/>
              <a:t>Roosevelt beat Hoover by a landslide – only 6 of the 48 states voted for Hoover. </a:t>
            </a:r>
          </a:p>
          <a:p>
            <a:endParaRPr lang="en-GB" sz="1200" dirty="0"/>
          </a:p>
          <a:p>
            <a:r>
              <a:rPr lang="en-GB" sz="1200" dirty="0"/>
              <a:t>This was partly due to Hoover’s unpopularity.</a:t>
            </a:r>
          </a:p>
          <a:p>
            <a:endParaRPr lang="en-GB" sz="1200" dirty="0"/>
          </a:p>
          <a:p>
            <a:r>
              <a:rPr lang="en-GB" sz="1200" dirty="0"/>
              <a:t>It was also because Roosevelt promised a New Deal which would create jobs and help agriculture and industry.</a:t>
            </a:r>
          </a:p>
          <a:p>
            <a:endParaRPr lang="en-GB" sz="1200" b="1" u="sng" dirty="0"/>
          </a:p>
          <a:p>
            <a:endParaRPr lang="en-GB" sz="1200" b="1" u="sng" dirty="0"/>
          </a:p>
          <a:p>
            <a:endParaRPr lang="en-GB" sz="1200" b="1" u="sng" dirty="0"/>
          </a:p>
        </p:txBody>
      </p:sp>
      <p:pic>
        <p:nvPicPr>
          <p:cNvPr id="3" name="Picture 2" descr="Electoral history of Franklin D. Roosevelt - Wikipedia">
            <a:extLst>
              <a:ext uri="{FF2B5EF4-FFF2-40B4-BE49-F238E27FC236}">
                <a16:creationId xmlns:a16="http://schemas.microsoft.com/office/drawing/2014/main" id="{5FEB600A-698F-4485-9250-90BCE3194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70404"/>
            <a:ext cx="1809118" cy="2132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6DEE7F-A4DB-41E4-B88E-37C6D4FE08D6}"/>
              </a:ext>
            </a:extLst>
          </p:cNvPr>
          <p:cNvSpPr txBox="1"/>
          <p:nvPr/>
        </p:nvSpPr>
        <p:spPr>
          <a:xfrm>
            <a:off x="575187" y="4925961"/>
            <a:ext cx="5737123" cy="646331"/>
          </a:xfrm>
          <a:prstGeom prst="rect">
            <a:avLst/>
          </a:prstGeom>
          <a:noFill/>
        </p:spPr>
        <p:txBody>
          <a:bodyPr wrap="square" rtlCol="0">
            <a:spAutoFit/>
          </a:bodyPr>
          <a:lstStyle/>
          <a:p>
            <a:r>
              <a:rPr lang="en-GB" sz="1200" b="1" u="sng" dirty="0"/>
              <a:t>The Aims of the New Deal</a:t>
            </a:r>
          </a:p>
          <a:p>
            <a:r>
              <a:rPr lang="en-GB" sz="1200" dirty="0"/>
              <a:t>The aims were based on the ‘three Rs’:</a:t>
            </a:r>
          </a:p>
          <a:p>
            <a:endParaRPr lang="en-GB" sz="1200" dirty="0"/>
          </a:p>
        </p:txBody>
      </p:sp>
      <p:pic>
        <p:nvPicPr>
          <p:cNvPr id="5" name="Picture 4">
            <a:extLst>
              <a:ext uri="{FF2B5EF4-FFF2-40B4-BE49-F238E27FC236}">
                <a16:creationId xmlns:a16="http://schemas.microsoft.com/office/drawing/2014/main" id="{AB095CE0-9787-4A94-A969-1F381834DBDB}"/>
              </a:ext>
            </a:extLst>
          </p:cNvPr>
          <p:cNvPicPr>
            <a:picLocks noChangeAspect="1"/>
          </p:cNvPicPr>
          <p:nvPr/>
        </p:nvPicPr>
        <p:blipFill rotWithShape="1">
          <a:blip r:embed="rId3"/>
          <a:srcRect l="31613" t="39168" r="16344" b="36242"/>
          <a:stretch/>
        </p:blipFill>
        <p:spPr>
          <a:xfrm>
            <a:off x="734002" y="5424009"/>
            <a:ext cx="5737123" cy="1524821"/>
          </a:xfrm>
          <a:prstGeom prst="rect">
            <a:avLst/>
          </a:prstGeom>
        </p:spPr>
      </p:pic>
      <p:sp>
        <p:nvSpPr>
          <p:cNvPr id="6" name="TextBox 5">
            <a:extLst>
              <a:ext uri="{FF2B5EF4-FFF2-40B4-BE49-F238E27FC236}">
                <a16:creationId xmlns:a16="http://schemas.microsoft.com/office/drawing/2014/main" id="{72FEA0E7-6DDC-4D48-9BF9-9273D8EEAF8C}"/>
              </a:ext>
            </a:extLst>
          </p:cNvPr>
          <p:cNvSpPr txBox="1"/>
          <p:nvPr/>
        </p:nvSpPr>
        <p:spPr>
          <a:xfrm>
            <a:off x="575187" y="7079226"/>
            <a:ext cx="5895938" cy="3231654"/>
          </a:xfrm>
          <a:prstGeom prst="rect">
            <a:avLst/>
          </a:prstGeom>
          <a:noFill/>
        </p:spPr>
        <p:txBody>
          <a:bodyPr wrap="square" rtlCol="0">
            <a:spAutoFit/>
          </a:bodyPr>
          <a:lstStyle/>
          <a:p>
            <a:r>
              <a:rPr lang="en-GB" sz="1200" b="1" u="sng" dirty="0"/>
              <a:t>The Hundred Days</a:t>
            </a:r>
          </a:p>
          <a:p>
            <a:r>
              <a:rPr lang="en-GB" sz="1200" dirty="0"/>
              <a:t>Roosevelt introduced a huge number of programmes in his first hundred days as President. </a:t>
            </a:r>
          </a:p>
          <a:p>
            <a:endParaRPr lang="en-GB" sz="1200" dirty="0"/>
          </a:p>
          <a:p>
            <a:r>
              <a:rPr lang="en-GB" sz="1200" dirty="0"/>
              <a:t>The first task was to stem the crisis in banking. </a:t>
            </a:r>
          </a:p>
          <a:p>
            <a:endParaRPr lang="en-GB" sz="1200" dirty="0"/>
          </a:p>
          <a:p>
            <a:r>
              <a:rPr lang="en-GB" sz="1200" dirty="0"/>
              <a:t>Roosevelt closed all banks for ten days. He then explained his plans on the radio to 60 million people. </a:t>
            </a:r>
          </a:p>
          <a:p>
            <a:endParaRPr lang="en-GB" sz="1200" dirty="0"/>
          </a:p>
          <a:p>
            <a:r>
              <a:rPr lang="en-GB" sz="1200" dirty="0"/>
              <a:t>He would allow banks with assets to re-open and those without assets would remain closed until they had a rescue programme. He assured people their money was safer in banks than at home. </a:t>
            </a:r>
          </a:p>
          <a:p>
            <a:endParaRPr lang="en-GB" sz="1200" dirty="0"/>
          </a:p>
          <a:p>
            <a:r>
              <a:rPr lang="en-GB" sz="1200" dirty="0"/>
              <a:t>This radio talk became the first of many </a:t>
            </a:r>
            <a:r>
              <a:rPr lang="en-GB" sz="1200" dirty="0">
                <a:solidFill>
                  <a:srgbClr val="FF0000"/>
                </a:solidFill>
              </a:rPr>
              <a:t>fireside chats </a:t>
            </a:r>
            <a:r>
              <a:rPr lang="en-GB" sz="1200" dirty="0"/>
              <a:t>and gave people confidence in the banks.</a:t>
            </a:r>
          </a:p>
          <a:p>
            <a:endParaRPr lang="en-GB" sz="1200" dirty="0"/>
          </a:p>
          <a:p>
            <a:r>
              <a:rPr lang="en-GB" sz="1200" dirty="0">
                <a:solidFill>
                  <a:srgbClr val="FF0000"/>
                </a:solidFill>
              </a:rPr>
              <a:t>Fireside chats – radio talks by Roosevelt to keep up the morale of the people</a:t>
            </a:r>
          </a:p>
          <a:p>
            <a:endParaRPr lang="en-GB" sz="1200" dirty="0"/>
          </a:p>
        </p:txBody>
      </p:sp>
      <p:sp>
        <p:nvSpPr>
          <p:cNvPr id="7" name="TextBox 6">
            <a:extLst>
              <a:ext uri="{FF2B5EF4-FFF2-40B4-BE49-F238E27FC236}">
                <a16:creationId xmlns:a16="http://schemas.microsoft.com/office/drawing/2014/main" id="{8E03BA4F-45D7-4277-9553-271164ECB0E0}"/>
              </a:ext>
            </a:extLst>
          </p:cNvPr>
          <p:cNvSpPr txBox="1"/>
          <p:nvPr/>
        </p:nvSpPr>
        <p:spPr>
          <a:xfrm>
            <a:off x="575187" y="10310880"/>
            <a:ext cx="5895938" cy="523220"/>
          </a:xfrm>
          <a:prstGeom prst="rect">
            <a:avLst/>
          </a:prstGeom>
          <a:noFill/>
          <a:ln>
            <a:solidFill>
              <a:schemeClr val="tx1"/>
            </a:solidFill>
          </a:ln>
        </p:spPr>
        <p:txBody>
          <a:bodyPr wrap="square" rtlCol="0">
            <a:spAutoFit/>
          </a:bodyPr>
          <a:lstStyle/>
          <a:p>
            <a:r>
              <a:rPr lang="en-GB" sz="1400" b="1" u="sng" dirty="0"/>
              <a:t>Task</a:t>
            </a:r>
          </a:p>
          <a:p>
            <a:r>
              <a:rPr lang="en-GB" sz="1400" dirty="0"/>
              <a:t>Summarise the Hundred Days.</a:t>
            </a:r>
          </a:p>
        </p:txBody>
      </p:sp>
    </p:spTree>
    <p:extLst>
      <p:ext uri="{BB962C8B-B14F-4D97-AF65-F5344CB8AC3E}">
        <p14:creationId xmlns:p14="http://schemas.microsoft.com/office/powerpoint/2010/main" val="58983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043DAA-CF5E-4329-A2BD-52B99AA38C7C}"/>
              </a:ext>
            </a:extLst>
          </p:cNvPr>
          <p:cNvSpPr txBox="1"/>
          <p:nvPr/>
        </p:nvSpPr>
        <p:spPr>
          <a:xfrm>
            <a:off x="412955" y="309716"/>
            <a:ext cx="6002593" cy="1015663"/>
          </a:xfrm>
          <a:prstGeom prst="rect">
            <a:avLst/>
          </a:prstGeom>
          <a:noFill/>
        </p:spPr>
        <p:txBody>
          <a:bodyPr wrap="square" rtlCol="0">
            <a:spAutoFit/>
          </a:bodyPr>
          <a:lstStyle/>
          <a:p>
            <a:r>
              <a:rPr lang="en-GB" sz="1200" b="1" u="sng" dirty="0"/>
              <a:t>The Alphabet Agencies</a:t>
            </a:r>
          </a:p>
          <a:p>
            <a:r>
              <a:rPr lang="en-GB" sz="1200" dirty="0"/>
              <a:t>The </a:t>
            </a:r>
            <a:r>
              <a:rPr lang="en-GB" sz="1200" dirty="0">
                <a:solidFill>
                  <a:srgbClr val="FF0000"/>
                </a:solidFill>
              </a:rPr>
              <a:t>Alphabet Agencies is the nickname given to the government programmes that Roosevelt introduced</a:t>
            </a:r>
            <a:r>
              <a:rPr lang="en-GB" sz="1200" dirty="0"/>
              <a:t>. </a:t>
            </a:r>
          </a:p>
          <a:p>
            <a:endParaRPr lang="en-GB" sz="1200" dirty="0"/>
          </a:p>
          <a:p>
            <a:r>
              <a:rPr lang="en-GB" sz="1200" dirty="0"/>
              <a:t>They were based on the three R’s. </a:t>
            </a:r>
          </a:p>
        </p:txBody>
      </p:sp>
      <p:graphicFrame>
        <p:nvGraphicFramePr>
          <p:cNvPr id="3" name="Table 2">
            <a:extLst>
              <a:ext uri="{FF2B5EF4-FFF2-40B4-BE49-F238E27FC236}">
                <a16:creationId xmlns:a16="http://schemas.microsoft.com/office/drawing/2014/main" id="{8EA2BC9B-2FB7-4868-AF73-255F57E3AFE0}"/>
              </a:ext>
            </a:extLst>
          </p:cNvPr>
          <p:cNvGraphicFramePr>
            <a:graphicFrameLocks noGrp="1"/>
          </p:cNvGraphicFramePr>
          <p:nvPr>
            <p:extLst>
              <p:ext uri="{D42A27DB-BD31-4B8C-83A1-F6EECF244321}">
                <p14:modId xmlns:p14="http://schemas.microsoft.com/office/powerpoint/2010/main" val="329818042"/>
              </p:ext>
            </p:extLst>
          </p:nvPr>
        </p:nvGraphicFramePr>
        <p:xfrm>
          <a:off x="75271" y="2818847"/>
          <a:ext cx="6707457" cy="5787390"/>
        </p:xfrm>
        <a:graphic>
          <a:graphicData uri="http://schemas.openxmlformats.org/drawingml/2006/table">
            <a:tbl>
              <a:tblPr firstRow="1" bandRow="1">
                <a:tableStyleId>{5940675A-B579-460E-94D1-54222C63F5DA}</a:tableStyleId>
              </a:tblPr>
              <a:tblGrid>
                <a:gridCol w="1088277">
                  <a:extLst>
                    <a:ext uri="{9D8B030D-6E8A-4147-A177-3AD203B41FA5}">
                      <a16:colId xmlns:a16="http://schemas.microsoft.com/office/drawing/2014/main" val="2822996094"/>
                    </a:ext>
                  </a:extLst>
                </a:gridCol>
                <a:gridCol w="1309956">
                  <a:extLst>
                    <a:ext uri="{9D8B030D-6E8A-4147-A177-3AD203B41FA5}">
                      <a16:colId xmlns:a16="http://schemas.microsoft.com/office/drawing/2014/main" val="3116738371"/>
                    </a:ext>
                  </a:extLst>
                </a:gridCol>
                <a:gridCol w="2632360">
                  <a:extLst>
                    <a:ext uri="{9D8B030D-6E8A-4147-A177-3AD203B41FA5}">
                      <a16:colId xmlns:a16="http://schemas.microsoft.com/office/drawing/2014/main" val="339785254"/>
                    </a:ext>
                  </a:extLst>
                </a:gridCol>
                <a:gridCol w="1676864">
                  <a:extLst>
                    <a:ext uri="{9D8B030D-6E8A-4147-A177-3AD203B41FA5}">
                      <a16:colId xmlns:a16="http://schemas.microsoft.com/office/drawing/2014/main" val="2257112500"/>
                    </a:ext>
                  </a:extLst>
                </a:gridCol>
              </a:tblGrid>
              <a:tr h="278130">
                <a:tc>
                  <a:txBody>
                    <a:bodyPr/>
                    <a:lstStyle/>
                    <a:p>
                      <a:r>
                        <a:rPr lang="en-GB" sz="1100" dirty="0"/>
                        <a:t>Agency</a:t>
                      </a:r>
                    </a:p>
                  </a:txBody>
                  <a:tcPr marL="68580" marR="68580" marT="34290" marB="34290"/>
                </a:tc>
                <a:tc>
                  <a:txBody>
                    <a:bodyPr/>
                    <a:lstStyle/>
                    <a:p>
                      <a:r>
                        <a:rPr lang="en-GB" sz="1100" dirty="0"/>
                        <a:t>Problem</a:t>
                      </a:r>
                    </a:p>
                  </a:txBody>
                  <a:tcPr marL="68580" marR="68580" marT="34290" marB="34290"/>
                </a:tc>
                <a:tc>
                  <a:txBody>
                    <a:bodyPr/>
                    <a:lstStyle/>
                    <a:p>
                      <a:r>
                        <a:rPr lang="en-GB" sz="1100" dirty="0"/>
                        <a:t>Action</a:t>
                      </a:r>
                    </a:p>
                  </a:txBody>
                  <a:tcPr marL="68580" marR="68580" marT="34290" marB="34290"/>
                </a:tc>
                <a:tc>
                  <a:txBody>
                    <a:bodyPr/>
                    <a:lstStyle/>
                    <a:p>
                      <a:r>
                        <a:rPr lang="en-GB" sz="1100" dirty="0"/>
                        <a:t>Three R’s</a:t>
                      </a:r>
                    </a:p>
                  </a:txBody>
                  <a:tcPr marL="68580" marR="68580" marT="34290" marB="34290"/>
                </a:tc>
                <a:extLst>
                  <a:ext uri="{0D108BD9-81ED-4DB2-BD59-A6C34878D82A}">
                    <a16:rowId xmlns:a16="http://schemas.microsoft.com/office/drawing/2014/main" val="3470421964"/>
                  </a:ext>
                </a:extLst>
              </a:tr>
              <a:tr h="548640">
                <a:tc>
                  <a:txBody>
                    <a:bodyPr/>
                    <a:lstStyle/>
                    <a:p>
                      <a:r>
                        <a:rPr lang="en-GB" sz="1100" dirty="0"/>
                        <a:t>Emergency Banking Act (EBA)</a:t>
                      </a:r>
                    </a:p>
                  </a:txBody>
                  <a:tcPr marL="68580" marR="68580" marT="34290" marB="34290"/>
                </a:tc>
                <a:tc>
                  <a:txBody>
                    <a:bodyPr/>
                    <a:lstStyle/>
                    <a:p>
                      <a:r>
                        <a:rPr lang="en-GB" sz="1100" dirty="0"/>
                        <a:t>Little confidence in banks, many banks bankrupt</a:t>
                      </a:r>
                    </a:p>
                  </a:txBody>
                  <a:tcPr marL="68580" marR="68580" marT="34290" marB="34290"/>
                </a:tc>
                <a:tc>
                  <a:txBody>
                    <a:bodyPr/>
                    <a:lstStyle/>
                    <a:p>
                      <a:r>
                        <a:rPr lang="en-GB" sz="1100" dirty="0"/>
                        <a:t>All banks closed for 10 days. Roosevelt assured the public their money was safe. The government officially backed 5000 banks.</a:t>
                      </a:r>
                    </a:p>
                  </a:txBody>
                  <a:tcPr marL="68580" marR="68580" marT="34290" marB="34290"/>
                </a:tc>
                <a:tc>
                  <a:txBody>
                    <a:bodyPr/>
                    <a:lstStyle/>
                    <a:p>
                      <a:endParaRPr lang="en-GB" sz="1100"/>
                    </a:p>
                  </a:txBody>
                  <a:tcPr marL="68580" marR="68580" marT="34290" marB="34290"/>
                </a:tc>
                <a:extLst>
                  <a:ext uri="{0D108BD9-81ED-4DB2-BD59-A6C34878D82A}">
                    <a16:rowId xmlns:a16="http://schemas.microsoft.com/office/drawing/2014/main" val="3904444427"/>
                  </a:ext>
                </a:extLst>
              </a:tr>
              <a:tr h="708660">
                <a:tc>
                  <a:txBody>
                    <a:bodyPr/>
                    <a:lstStyle/>
                    <a:p>
                      <a:r>
                        <a:rPr lang="en-GB" sz="1100" dirty="0"/>
                        <a:t>Federal Emergency Relief Administration (FERA)</a:t>
                      </a:r>
                    </a:p>
                  </a:txBody>
                  <a:tcPr marL="68580" marR="68580" marT="34290" marB="34290"/>
                </a:tc>
                <a:tc>
                  <a:txBody>
                    <a:bodyPr/>
                    <a:lstStyle/>
                    <a:p>
                      <a:r>
                        <a:rPr lang="en-GB" sz="1100" dirty="0"/>
                        <a:t>Poverty and unemployment</a:t>
                      </a:r>
                    </a:p>
                  </a:txBody>
                  <a:tcPr marL="68580" marR="68580" marT="34290" marB="34290"/>
                </a:tc>
                <a:tc>
                  <a:txBody>
                    <a:bodyPr/>
                    <a:lstStyle/>
                    <a:p>
                      <a:r>
                        <a:rPr lang="en-GB" sz="1100" dirty="0"/>
                        <a:t>Provided $500 million for emergency relief to help the poor and homeless, </a:t>
                      </a:r>
                      <a:r>
                        <a:rPr lang="en-GB" sz="1100" dirty="0" err="1"/>
                        <a:t>eg</a:t>
                      </a:r>
                      <a:r>
                        <a:rPr lang="en-GB" sz="1100" dirty="0"/>
                        <a:t>, providing food and clothing.</a:t>
                      </a:r>
                    </a:p>
                  </a:txBody>
                  <a:tcPr marL="68580" marR="68580" marT="34290" marB="34290"/>
                </a:tc>
                <a:tc>
                  <a:txBody>
                    <a:bodyPr/>
                    <a:lstStyle/>
                    <a:p>
                      <a:endParaRPr lang="en-GB" sz="1100"/>
                    </a:p>
                  </a:txBody>
                  <a:tcPr marL="68580" marR="68580" marT="34290" marB="34290"/>
                </a:tc>
                <a:extLst>
                  <a:ext uri="{0D108BD9-81ED-4DB2-BD59-A6C34878D82A}">
                    <a16:rowId xmlns:a16="http://schemas.microsoft.com/office/drawing/2014/main" val="1931878937"/>
                  </a:ext>
                </a:extLst>
              </a:tr>
              <a:tr h="548640">
                <a:tc>
                  <a:txBody>
                    <a:bodyPr/>
                    <a:lstStyle/>
                    <a:p>
                      <a:r>
                        <a:rPr lang="en-GB" sz="1100" dirty="0"/>
                        <a:t>Civilian Conservation Corps (CCC)</a:t>
                      </a:r>
                    </a:p>
                  </a:txBody>
                  <a:tcPr marL="68580" marR="68580" marT="34290" marB="34290"/>
                </a:tc>
                <a:tc>
                  <a:txBody>
                    <a:bodyPr/>
                    <a:lstStyle/>
                    <a:p>
                      <a:r>
                        <a:rPr lang="en-GB" sz="1100" dirty="0"/>
                        <a:t>Unemployment among young people</a:t>
                      </a:r>
                    </a:p>
                  </a:txBody>
                  <a:tcPr marL="68580" marR="68580" marT="34290" marB="34290"/>
                </a:tc>
                <a:tc>
                  <a:txBody>
                    <a:bodyPr/>
                    <a:lstStyle/>
                    <a:p>
                      <a:r>
                        <a:rPr lang="en-GB" sz="1100" dirty="0"/>
                        <a:t>Provided six months of work for men aged 18 to 25 in conservation projects such as planting trees to stop soil erosion. </a:t>
                      </a:r>
                    </a:p>
                  </a:txBody>
                  <a:tcPr marL="68580" marR="68580" marT="34290" marB="34290"/>
                </a:tc>
                <a:tc>
                  <a:txBody>
                    <a:bodyPr/>
                    <a:lstStyle/>
                    <a:p>
                      <a:endParaRPr lang="en-GB" sz="1100"/>
                    </a:p>
                  </a:txBody>
                  <a:tcPr marL="68580" marR="68580" marT="34290" marB="34290"/>
                </a:tc>
                <a:extLst>
                  <a:ext uri="{0D108BD9-81ED-4DB2-BD59-A6C34878D82A}">
                    <a16:rowId xmlns:a16="http://schemas.microsoft.com/office/drawing/2014/main" val="3655149256"/>
                  </a:ext>
                </a:extLst>
              </a:tr>
              <a:tr h="548640">
                <a:tc>
                  <a:txBody>
                    <a:bodyPr/>
                    <a:lstStyle/>
                    <a:p>
                      <a:r>
                        <a:rPr lang="en-GB" sz="1100" dirty="0"/>
                        <a:t>Public Works Administration (PWA)</a:t>
                      </a:r>
                    </a:p>
                  </a:txBody>
                  <a:tcPr marL="68580" marR="68580" marT="34290" marB="34290"/>
                </a:tc>
                <a:tc>
                  <a:txBody>
                    <a:bodyPr/>
                    <a:lstStyle/>
                    <a:p>
                      <a:r>
                        <a:rPr lang="en-GB" sz="1100" dirty="0"/>
                        <a:t>Unemployment</a:t>
                      </a:r>
                    </a:p>
                  </a:txBody>
                  <a:tcPr marL="68580" marR="68580" marT="34290" marB="34290"/>
                </a:tc>
                <a:tc>
                  <a:txBody>
                    <a:bodyPr/>
                    <a:lstStyle/>
                    <a:p>
                      <a:r>
                        <a:rPr lang="en-GB" sz="1100" dirty="0"/>
                        <a:t>Government spent $3300 million on public works projects for the unemployed – slum clearance, building schools, roads, hospitals.</a:t>
                      </a:r>
                    </a:p>
                  </a:txBody>
                  <a:tcPr marL="68580" marR="68580" marT="34290" marB="34290"/>
                </a:tc>
                <a:tc>
                  <a:txBody>
                    <a:bodyPr/>
                    <a:lstStyle/>
                    <a:p>
                      <a:endParaRPr lang="en-GB" sz="1100"/>
                    </a:p>
                  </a:txBody>
                  <a:tcPr marL="68580" marR="68580" marT="34290" marB="34290"/>
                </a:tc>
                <a:extLst>
                  <a:ext uri="{0D108BD9-81ED-4DB2-BD59-A6C34878D82A}">
                    <a16:rowId xmlns:a16="http://schemas.microsoft.com/office/drawing/2014/main" val="507728832"/>
                  </a:ext>
                </a:extLst>
              </a:tr>
              <a:tr h="708660">
                <a:tc>
                  <a:txBody>
                    <a:bodyPr/>
                    <a:lstStyle/>
                    <a:p>
                      <a:r>
                        <a:rPr lang="en-GB" sz="1100" dirty="0"/>
                        <a:t>Agricultural Adjustment Administration (AAA)</a:t>
                      </a:r>
                    </a:p>
                  </a:txBody>
                  <a:tcPr marL="68580" marR="68580" marT="34290" marB="34290"/>
                </a:tc>
                <a:tc>
                  <a:txBody>
                    <a:bodyPr/>
                    <a:lstStyle/>
                    <a:p>
                      <a:r>
                        <a:rPr lang="en-GB" sz="1100" dirty="0"/>
                        <a:t>Rural poverty, low crop prices</a:t>
                      </a:r>
                    </a:p>
                  </a:txBody>
                  <a:tcPr marL="68580" marR="68580" marT="34290" marB="34290"/>
                </a:tc>
                <a:tc>
                  <a:txBody>
                    <a:bodyPr/>
                    <a:lstStyle/>
                    <a:p>
                      <a:r>
                        <a:rPr lang="en-GB" sz="1100" dirty="0"/>
                        <a:t>Intended to help farmers increase their profits. Subsidies were paid to farmers to destroy their crops and slaughter animals to push up prices. </a:t>
                      </a:r>
                    </a:p>
                  </a:txBody>
                  <a:tcPr marL="68580" marR="68580" marT="34290" marB="34290"/>
                </a:tc>
                <a:tc>
                  <a:txBody>
                    <a:bodyPr/>
                    <a:lstStyle/>
                    <a:p>
                      <a:endParaRPr lang="en-GB" sz="1100"/>
                    </a:p>
                  </a:txBody>
                  <a:tcPr marL="68580" marR="68580" marT="34290" marB="34290"/>
                </a:tc>
                <a:extLst>
                  <a:ext uri="{0D108BD9-81ED-4DB2-BD59-A6C34878D82A}">
                    <a16:rowId xmlns:a16="http://schemas.microsoft.com/office/drawing/2014/main" val="4014453071"/>
                  </a:ext>
                </a:extLst>
              </a:tr>
              <a:tr h="708660">
                <a:tc>
                  <a:txBody>
                    <a:bodyPr/>
                    <a:lstStyle/>
                    <a:p>
                      <a:r>
                        <a:rPr lang="en-GB" sz="1100" dirty="0"/>
                        <a:t>National industrial Recovery Act (NIRA)</a:t>
                      </a:r>
                    </a:p>
                  </a:txBody>
                  <a:tcPr marL="68580" marR="68580" marT="34290" marB="34290"/>
                </a:tc>
                <a:tc>
                  <a:txBody>
                    <a:bodyPr/>
                    <a:lstStyle/>
                    <a:p>
                      <a:r>
                        <a:rPr lang="en-GB" sz="1100" dirty="0"/>
                        <a:t>Poor economic condition of the USA</a:t>
                      </a:r>
                    </a:p>
                  </a:txBody>
                  <a:tcPr marL="68580" marR="68580" marT="34290" marB="34290"/>
                </a:tc>
                <a:tc>
                  <a:txBody>
                    <a:bodyPr/>
                    <a:lstStyle/>
                    <a:p>
                      <a:r>
                        <a:rPr lang="en-GB" sz="1100" dirty="0"/>
                        <a:t>National Recovery Administration (NRA) was set up to encourage employers to improve conditions. It introduced codes of practice for minimum wages, hours and conditions.</a:t>
                      </a:r>
                    </a:p>
                  </a:txBody>
                  <a:tcPr marL="68580" marR="68580" marT="34290" marB="34290"/>
                </a:tc>
                <a:tc>
                  <a:txBody>
                    <a:bodyPr/>
                    <a:lstStyle/>
                    <a:p>
                      <a:endParaRPr lang="en-GB" sz="1100"/>
                    </a:p>
                  </a:txBody>
                  <a:tcPr marL="68580" marR="68580" marT="34290" marB="34290"/>
                </a:tc>
                <a:extLst>
                  <a:ext uri="{0D108BD9-81ED-4DB2-BD59-A6C34878D82A}">
                    <a16:rowId xmlns:a16="http://schemas.microsoft.com/office/drawing/2014/main" val="2429852628"/>
                  </a:ext>
                </a:extLst>
              </a:tr>
              <a:tr h="708660">
                <a:tc>
                  <a:txBody>
                    <a:bodyPr/>
                    <a:lstStyle/>
                    <a:p>
                      <a:r>
                        <a:rPr lang="en-GB" sz="1100" dirty="0"/>
                        <a:t>Tennessee Valley Authority (TVA)</a:t>
                      </a:r>
                    </a:p>
                  </a:txBody>
                  <a:tcPr marL="68580" marR="68580" marT="34290" marB="34290"/>
                </a:tc>
                <a:tc>
                  <a:txBody>
                    <a:bodyPr/>
                    <a:lstStyle/>
                    <a:p>
                      <a:r>
                        <a:rPr lang="en-GB" sz="1100" dirty="0"/>
                        <a:t>Agricultural over-production, regular flooding in the Tennessee Valley</a:t>
                      </a:r>
                    </a:p>
                  </a:txBody>
                  <a:tcPr marL="68580" marR="68580" marT="34290" marB="34290"/>
                </a:tc>
                <a:tc>
                  <a:txBody>
                    <a:bodyPr/>
                    <a:lstStyle/>
                    <a:p>
                      <a:r>
                        <a:rPr lang="en-GB" sz="1100" dirty="0"/>
                        <a:t>Huge public works programme set up to build 21 dams to irrigate the land and generate hydroelectric power. Farmers were given loans and training in soil conservation.</a:t>
                      </a:r>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val="2943946507"/>
                  </a:ext>
                </a:extLst>
              </a:tr>
            </a:tbl>
          </a:graphicData>
        </a:graphic>
      </p:graphicFrame>
      <p:sp>
        <p:nvSpPr>
          <p:cNvPr id="4" name="TextBox 3">
            <a:extLst>
              <a:ext uri="{FF2B5EF4-FFF2-40B4-BE49-F238E27FC236}">
                <a16:creationId xmlns:a16="http://schemas.microsoft.com/office/drawing/2014/main" id="{C926E86C-0F6A-4E14-9508-98279AB2C381}"/>
              </a:ext>
            </a:extLst>
          </p:cNvPr>
          <p:cNvSpPr txBox="1"/>
          <p:nvPr/>
        </p:nvSpPr>
        <p:spPr>
          <a:xfrm>
            <a:off x="412955" y="1489587"/>
            <a:ext cx="6002593" cy="954107"/>
          </a:xfrm>
          <a:prstGeom prst="rect">
            <a:avLst/>
          </a:prstGeom>
          <a:noFill/>
          <a:ln>
            <a:solidFill>
              <a:schemeClr val="tx1"/>
            </a:solidFill>
          </a:ln>
        </p:spPr>
        <p:txBody>
          <a:bodyPr wrap="square" rtlCol="0">
            <a:spAutoFit/>
          </a:bodyPr>
          <a:lstStyle/>
          <a:p>
            <a:r>
              <a:rPr lang="en-GB" sz="1400" b="1" u="sng" dirty="0"/>
              <a:t>Task</a:t>
            </a:r>
          </a:p>
          <a:p>
            <a:r>
              <a:rPr lang="en-GB" sz="1400" dirty="0"/>
              <a:t>In the fourth column of the table, write which of the three R’s the agency was designed to help. </a:t>
            </a:r>
          </a:p>
          <a:p>
            <a:endParaRPr lang="en-GB" sz="1400" dirty="0"/>
          </a:p>
        </p:txBody>
      </p:sp>
    </p:spTree>
    <p:extLst>
      <p:ext uri="{BB962C8B-B14F-4D97-AF65-F5344CB8AC3E}">
        <p14:creationId xmlns:p14="http://schemas.microsoft.com/office/powerpoint/2010/main" val="320734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3B6B12-0D11-46C3-95DA-E0B09BDD2177}"/>
              </a:ext>
            </a:extLst>
          </p:cNvPr>
          <p:cNvSpPr txBox="1"/>
          <p:nvPr/>
        </p:nvSpPr>
        <p:spPr>
          <a:xfrm>
            <a:off x="442452" y="427703"/>
            <a:ext cx="5958348" cy="4001095"/>
          </a:xfrm>
          <a:prstGeom prst="rect">
            <a:avLst/>
          </a:prstGeom>
          <a:noFill/>
        </p:spPr>
        <p:txBody>
          <a:bodyPr wrap="square" rtlCol="0">
            <a:spAutoFit/>
          </a:bodyPr>
          <a:lstStyle/>
          <a:p>
            <a:r>
              <a:rPr lang="en-GB" sz="1200" b="1" u="sng" dirty="0"/>
              <a:t>Exam Practice</a:t>
            </a:r>
          </a:p>
          <a:p>
            <a:r>
              <a:rPr lang="en-GB" sz="1400" dirty="0"/>
              <a:t>Describe the First New Deal. (5 marks</a:t>
            </a:r>
            <a:r>
              <a:rPr lang="en-GB" sz="1200" dirty="0"/>
              <a:t>)</a:t>
            </a:r>
          </a:p>
          <a:p>
            <a:endParaRPr lang="en-GB" sz="1200" dirty="0"/>
          </a:p>
          <a:p>
            <a:r>
              <a:rPr lang="en-GB" sz="1200" b="1" u="sng" dirty="0"/>
              <a:t>How to answer this question</a:t>
            </a:r>
          </a:p>
          <a:p>
            <a:pPr marL="342900" indent="-342900">
              <a:buFont typeface="Arial" panose="020B0604020202020204" pitchFamily="34" charset="0"/>
              <a:buChar char="•"/>
            </a:pPr>
            <a:r>
              <a:rPr lang="en-GB" sz="1200" dirty="0"/>
              <a:t>Make sure you only include information that is relevant.</a:t>
            </a:r>
          </a:p>
          <a:p>
            <a:pPr marL="342900" indent="-342900">
              <a:buFont typeface="Arial" panose="020B0604020202020204" pitchFamily="34" charset="0"/>
              <a:buChar char="•"/>
            </a:pPr>
            <a:r>
              <a:rPr lang="en-GB" sz="1200" dirty="0"/>
              <a:t>Use the words in the question to start your answer. (The First New Deal was…)</a:t>
            </a:r>
          </a:p>
          <a:p>
            <a:pPr marL="342900" indent="-342900">
              <a:buFont typeface="Arial" panose="020B0604020202020204" pitchFamily="34" charset="0"/>
              <a:buChar char="•"/>
            </a:pPr>
            <a:r>
              <a:rPr lang="en-GB" sz="1200" dirty="0"/>
              <a:t>Try to include specific factual detail such as dates, events and names.</a:t>
            </a:r>
          </a:p>
          <a:p>
            <a:pPr marL="342900" indent="-342900">
              <a:buFont typeface="Arial" panose="020B0604020202020204" pitchFamily="34" charset="0"/>
              <a:buChar char="•"/>
            </a:pPr>
            <a:r>
              <a:rPr lang="en-GB" sz="1200" dirty="0"/>
              <a:t>Aim for two or three features.</a:t>
            </a:r>
          </a:p>
          <a:p>
            <a:endParaRPr lang="en-GB" sz="1200" dirty="0"/>
          </a:p>
          <a:p>
            <a:endParaRPr lang="en-GB" sz="1200" dirty="0"/>
          </a:p>
          <a:p>
            <a:r>
              <a:rPr lang="en-GB" sz="1200" b="1" u="sng" dirty="0"/>
              <a:t>Writing Frame</a:t>
            </a:r>
          </a:p>
          <a:p>
            <a:r>
              <a:rPr lang="en-GB" sz="1200" dirty="0"/>
              <a:t>You can use this to help you answer the question:</a:t>
            </a:r>
          </a:p>
          <a:p>
            <a:endParaRPr lang="en-GB" sz="1200" dirty="0"/>
          </a:p>
          <a:p>
            <a:r>
              <a:rPr lang="en-GB" sz="1200" dirty="0"/>
              <a:t>The First New Deal was….</a:t>
            </a:r>
          </a:p>
          <a:p>
            <a:endParaRPr lang="en-GB" sz="1200" dirty="0"/>
          </a:p>
          <a:p>
            <a:r>
              <a:rPr lang="en-GB" sz="1200" dirty="0"/>
              <a:t>It was based on the three R’s of relief, recovery and reform. For example, ….</a:t>
            </a:r>
          </a:p>
          <a:p>
            <a:endParaRPr lang="en-GB" sz="1200" dirty="0"/>
          </a:p>
          <a:p>
            <a:r>
              <a:rPr lang="en-GB" sz="1200" dirty="0"/>
              <a:t>Another example is….</a:t>
            </a:r>
          </a:p>
          <a:p>
            <a:endParaRPr lang="en-GB" sz="1200" dirty="0"/>
          </a:p>
          <a:p>
            <a:r>
              <a:rPr lang="en-GB" sz="1200" dirty="0"/>
              <a:t>The First New Deal was therefore important because….</a:t>
            </a:r>
          </a:p>
          <a:p>
            <a:endParaRPr lang="en-GB" sz="1200" dirty="0"/>
          </a:p>
        </p:txBody>
      </p:sp>
    </p:spTree>
    <p:extLst>
      <p:ext uri="{BB962C8B-B14F-4D97-AF65-F5344CB8AC3E}">
        <p14:creationId xmlns:p14="http://schemas.microsoft.com/office/powerpoint/2010/main" val="26087766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2882</Words>
  <Application>Microsoft Office PowerPoint</Application>
  <PresentationFormat>Widescreen</PresentationFormat>
  <Paragraphs>361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Year 10 History Workbook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History Workbook</dc:title>
  <dc:creator>Mrs P Brooks</dc:creator>
  <cp:lastModifiedBy>Mrs P Brooks</cp:lastModifiedBy>
  <cp:revision>8</cp:revision>
  <dcterms:created xsi:type="dcterms:W3CDTF">2020-09-03T08:38:37Z</dcterms:created>
  <dcterms:modified xsi:type="dcterms:W3CDTF">2020-09-03T09:44:02Z</dcterms:modified>
</cp:coreProperties>
</file>