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303" r:id="rId6"/>
    <p:sldId id="278" r:id="rId7"/>
    <p:sldId id="279" r:id="rId8"/>
    <p:sldId id="280" r:id="rId9"/>
    <p:sldId id="282" r:id="rId10"/>
    <p:sldId id="283" r:id="rId11"/>
    <p:sldId id="284" r:id="rId12"/>
    <p:sldId id="285" r:id="rId13"/>
    <p:sldId id="286" r:id="rId14"/>
    <p:sldId id="287" r:id="rId15"/>
    <p:sldId id="288" r:id="rId16"/>
    <p:sldId id="289" r:id="rId17"/>
    <p:sldId id="290" r:id="rId18"/>
    <p:sldId id="291" r:id="rId19"/>
    <p:sldId id="262" r:id="rId20"/>
    <p:sldId id="292" r:id="rId21"/>
    <p:sldId id="293" r:id="rId22"/>
    <p:sldId id="294" r:id="rId23"/>
    <p:sldId id="295" r:id="rId24"/>
    <p:sldId id="296" r:id="rId25"/>
    <p:sldId id="297" r:id="rId26"/>
    <p:sldId id="276" r:id="rId27"/>
    <p:sldId id="300" r:id="rId28"/>
    <p:sldId id="301" r:id="rId29"/>
    <p:sldId id="302" r:id="rId30"/>
  </p:sldIdLst>
  <p:sldSz cx="6858000" cy="12192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5" d="100"/>
          <a:sy n="65" d="100"/>
        </p:scale>
        <p:origin x="337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36AC40-B078-4C65-99D2-59487320EE98}" type="datetimeFigureOut">
              <a:rPr lang="en-GB" smtClean="0"/>
              <a:t>02/09/2020</a:t>
            </a:fld>
            <a:endParaRPr lang="en-GB"/>
          </a:p>
        </p:txBody>
      </p:sp>
      <p:sp>
        <p:nvSpPr>
          <p:cNvPr id="4" name="Slide Image Placeholder 3"/>
          <p:cNvSpPr>
            <a:spLocks noGrp="1" noRot="1" noChangeAspect="1"/>
          </p:cNvSpPr>
          <p:nvPr>
            <p:ph type="sldImg" idx="2"/>
          </p:nvPr>
        </p:nvSpPr>
        <p:spPr>
          <a:xfrm>
            <a:off x="2560638" y="1143000"/>
            <a:ext cx="1736725"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E69BA0-3766-4A68-B089-E0931E459C80}" type="slidenum">
              <a:rPr lang="en-GB" smtClean="0"/>
              <a:t>‹#›</a:t>
            </a:fld>
            <a:endParaRPr lang="en-GB"/>
          </a:p>
        </p:txBody>
      </p:sp>
    </p:spTree>
    <p:extLst>
      <p:ext uri="{BB962C8B-B14F-4D97-AF65-F5344CB8AC3E}">
        <p14:creationId xmlns:p14="http://schemas.microsoft.com/office/powerpoint/2010/main" val="3082685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98C7B95-D346-47F6-B5BA-80EDD344BBF1}"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C6766-7961-4F17-978C-2348958B3E8B}" type="slidenum">
              <a:rPr lang="en-GB" smtClean="0"/>
              <a:t>‹#›</a:t>
            </a:fld>
            <a:endParaRPr lang="en-GB"/>
          </a:p>
        </p:txBody>
      </p:sp>
    </p:spTree>
    <p:extLst>
      <p:ext uri="{BB962C8B-B14F-4D97-AF65-F5344CB8AC3E}">
        <p14:creationId xmlns:p14="http://schemas.microsoft.com/office/powerpoint/2010/main" val="1396623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8C7B95-D346-47F6-B5BA-80EDD344BBF1}"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C6766-7961-4F17-978C-2348958B3E8B}" type="slidenum">
              <a:rPr lang="en-GB" smtClean="0"/>
              <a:t>‹#›</a:t>
            </a:fld>
            <a:endParaRPr lang="en-GB"/>
          </a:p>
        </p:txBody>
      </p:sp>
    </p:spTree>
    <p:extLst>
      <p:ext uri="{BB962C8B-B14F-4D97-AF65-F5344CB8AC3E}">
        <p14:creationId xmlns:p14="http://schemas.microsoft.com/office/powerpoint/2010/main" val="18105521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8C7B95-D346-47F6-B5BA-80EDD344BBF1}"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C6766-7961-4F17-978C-2348958B3E8B}" type="slidenum">
              <a:rPr lang="en-GB" smtClean="0"/>
              <a:t>‹#›</a:t>
            </a:fld>
            <a:endParaRPr lang="en-GB"/>
          </a:p>
        </p:txBody>
      </p:sp>
    </p:spTree>
    <p:extLst>
      <p:ext uri="{BB962C8B-B14F-4D97-AF65-F5344CB8AC3E}">
        <p14:creationId xmlns:p14="http://schemas.microsoft.com/office/powerpoint/2010/main" val="133280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98C7B95-D346-47F6-B5BA-80EDD344BBF1}"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C6766-7961-4F17-978C-2348958B3E8B}" type="slidenum">
              <a:rPr lang="en-GB" smtClean="0"/>
              <a:t>‹#›</a:t>
            </a:fld>
            <a:endParaRPr lang="en-GB"/>
          </a:p>
        </p:txBody>
      </p:sp>
    </p:spTree>
    <p:extLst>
      <p:ext uri="{BB962C8B-B14F-4D97-AF65-F5344CB8AC3E}">
        <p14:creationId xmlns:p14="http://schemas.microsoft.com/office/powerpoint/2010/main" val="408477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8C7B95-D346-47F6-B5BA-80EDD344BBF1}" type="datetimeFigureOut">
              <a:rPr lang="en-GB" smtClean="0"/>
              <a:t>02/09/2020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ADC6766-7961-4F17-978C-2348958B3E8B}" type="slidenum">
              <a:rPr lang="en-GB" smtClean="0"/>
              <a:t>‹#›</a:t>
            </a:fld>
            <a:endParaRPr lang="en-GB"/>
          </a:p>
        </p:txBody>
      </p:sp>
    </p:spTree>
    <p:extLst>
      <p:ext uri="{BB962C8B-B14F-4D97-AF65-F5344CB8AC3E}">
        <p14:creationId xmlns:p14="http://schemas.microsoft.com/office/powerpoint/2010/main" val="99659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98C7B95-D346-47F6-B5BA-80EDD344BBF1}" type="datetimeFigureOut">
              <a:rPr lang="en-GB" smtClean="0"/>
              <a:t>02/09/2020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DC6766-7961-4F17-978C-2348958B3E8B}" type="slidenum">
              <a:rPr lang="en-GB" smtClean="0"/>
              <a:t>‹#›</a:t>
            </a:fld>
            <a:endParaRPr lang="en-GB"/>
          </a:p>
        </p:txBody>
      </p:sp>
    </p:spTree>
    <p:extLst>
      <p:ext uri="{BB962C8B-B14F-4D97-AF65-F5344CB8AC3E}">
        <p14:creationId xmlns:p14="http://schemas.microsoft.com/office/powerpoint/2010/main" val="3180109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4453467"/>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4453467"/>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8C7B95-D346-47F6-B5BA-80EDD344BBF1}" type="datetimeFigureOut">
              <a:rPr lang="en-GB" smtClean="0"/>
              <a:t>02/09/2020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ADC6766-7961-4F17-978C-2348958B3E8B}" type="slidenum">
              <a:rPr lang="en-GB" smtClean="0"/>
              <a:t>‹#›</a:t>
            </a:fld>
            <a:endParaRPr lang="en-GB"/>
          </a:p>
        </p:txBody>
      </p:sp>
    </p:spTree>
    <p:extLst>
      <p:ext uri="{BB962C8B-B14F-4D97-AF65-F5344CB8AC3E}">
        <p14:creationId xmlns:p14="http://schemas.microsoft.com/office/powerpoint/2010/main" val="11004613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8C7B95-D346-47F6-B5BA-80EDD344BBF1}" type="datetimeFigureOut">
              <a:rPr lang="en-GB" smtClean="0"/>
              <a:t>02/09/2020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ADC6766-7961-4F17-978C-2348958B3E8B}" type="slidenum">
              <a:rPr lang="en-GB" smtClean="0"/>
              <a:t>‹#›</a:t>
            </a:fld>
            <a:endParaRPr lang="en-GB"/>
          </a:p>
        </p:txBody>
      </p:sp>
    </p:spTree>
    <p:extLst>
      <p:ext uri="{BB962C8B-B14F-4D97-AF65-F5344CB8AC3E}">
        <p14:creationId xmlns:p14="http://schemas.microsoft.com/office/powerpoint/2010/main" val="738654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8C7B95-D346-47F6-B5BA-80EDD344BBF1}" type="datetimeFigureOut">
              <a:rPr lang="en-GB" smtClean="0"/>
              <a:t>02/09/2020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ADC6766-7961-4F17-978C-2348958B3E8B}" type="slidenum">
              <a:rPr lang="en-GB" smtClean="0"/>
              <a:t>‹#›</a:t>
            </a:fld>
            <a:endParaRPr lang="en-GB"/>
          </a:p>
        </p:txBody>
      </p:sp>
    </p:spTree>
    <p:extLst>
      <p:ext uri="{BB962C8B-B14F-4D97-AF65-F5344CB8AC3E}">
        <p14:creationId xmlns:p14="http://schemas.microsoft.com/office/powerpoint/2010/main" val="37433685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8C7B95-D346-47F6-B5BA-80EDD344BBF1}" type="datetimeFigureOut">
              <a:rPr lang="en-GB" smtClean="0"/>
              <a:t>02/09/2020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DC6766-7961-4F17-978C-2348958B3E8B}" type="slidenum">
              <a:rPr lang="en-GB" smtClean="0"/>
              <a:t>‹#›</a:t>
            </a:fld>
            <a:endParaRPr lang="en-GB"/>
          </a:p>
        </p:txBody>
      </p:sp>
    </p:spTree>
    <p:extLst>
      <p:ext uri="{BB962C8B-B14F-4D97-AF65-F5344CB8AC3E}">
        <p14:creationId xmlns:p14="http://schemas.microsoft.com/office/powerpoint/2010/main" val="1732516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8C7B95-D346-47F6-B5BA-80EDD344BBF1}" type="datetimeFigureOut">
              <a:rPr lang="en-GB" smtClean="0"/>
              <a:t>02/09/2020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ADC6766-7961-4F17-978C-2348958B3E8B}" type="slidenum">
              <a:rPr lang="en-GB" smtClean="0"/>
              <a:t>‹#›</a:t>
            </a:fld>
            <a:endParaRPr lang="en-GB"/>
          </a:p>
        </p:txBody>
      </p:sp>
    </p:spTree>
    <p:extLst>
      <p:ext uri="{BB962C8B-B14F-4D97-AF65-F5344CB8AC3E}">
        <p14:creationId xmlns:p14="http://schemas.microsoft.com/office/powerpoint/2010/main" val="87458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998C7B95-D346-47F6-B5BA-80EDD344BBF1}" type="datetimeFigureOut">
              <a:rPr lang="en-GB" smtClean="0"/>
              <a:t>02/09/2020</a:t>
            </a:fld>
            <a:endParaRPr lang="en-GB"/>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CADC6766-7961-4F17-978C-2348958B3E8B}" type="slidenum">
              <a:rPr lang="en-GB" smtClean="0"/>
              <a:t>‹#›</a:t>
            </a:fld>
            <a:endParaRPr lang="en-GB"/>
          </a:p>
        </p:txBody>
      </p:sp>
    </p:spTree>
    <p:extLst>
      <p:ext uri="{BB962C8B-B14F-4D97-AF65-F5344CB8AC3E}">
        <p14:creationId xmlns:p14="http://schemas.microsoft.com/office/powerpoint/2010/main" val="5703989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A42975-9E6E-4938-9F9E-899EA21B0EED}"/>
              </a:ext>
            </a:extLst>
          </p:cNvPr>
          <p:cNvSpPr/>
          <p:nvPr/>
        </p:nvSpPr>
        <p:spPr>
          <a:xfrm>
            <a:off x="272797" y="2725846"/>
            <a:ext cx="6312405" cy="6740307"/>
          </a:xfrm>
          <a:prstGeom prst="rect">
            <a:avLst/>
          </a:prstGeom>
          <a:noFill/>
        </p:spPr>
        <p:txBody>
          <a:bodyPr wrap="square" lIns="91440" tIns="45720" rIns="91440" bIns="45720">
            <a:spAutoFit/>
          </a:bodyPr>
          <a:lstStyle/>
          <a:p>
            <a:pPr algn="ctr"/>
            <a:r>
              <a:rPr lang="en-US" sz="5400" u="sng" dirty="0">
                <a:ln w="0"/>
                <a:solidFill>
                  <a:schemeClr val="accent1"/>
                </a:solidFill>
                <a:latin typeface="Comic Sans MS" panose="030F0702030302020204" pitchFamily="66" charset="0"/>
              </a:rPr>
              <a:t>YEAR 10 </a:t>
            </a:r>
          </a:p>
          <a:p>
            <a:pPr algn="ctr"/>
            <a:endParaRPr lang="en-US" sz="5400" dirty="0">
              <a:ln w="0"/>
              <a:solidFill>
                <a:srgbClr val="7030A0"/>
              </a:solidFill>
              <a:latin typeface="Comic Sans MS" panose="030F0702030302020204" pitchFamily="66" charset="0"/>
            </a:endParaRPr>
          </a:p>
          <a:p>
            <a:pPr algn="ctr"/>
            <a:r>
              <a:rPr lang="en-US" sz="5400" u="sng" dirty="0">
                <a:ln w="0"/>
                <a:solidFill>
                  <a:srgbClr val="7030A0"/>
                </a:solidFill>
                <a:latin typeface="Comic Sans MS" panose="030F0702030302020204" pitchFamily="66" charset="0"/>
              </a:rPr>
              <a:t>CORE RE </a:t>
            </a:r>
          </a:p>
          <a:p>
            <a:pPr algn="ctr"/>
            <a:endParaRPr lang="en-US" sz="5400" u="sng" dirty="0">
              <a:ln w="0"/>
              <a:solidFill>
                <a:srgbClr val="7030A0"/>
              </a:solidFill>
              <a:latin typeface="Comic Sans MS" panose="030F0702030302020204" pitchFamily="66" charset="0"/>
            </a:endParaRPr>
          </a:p>
          <a:p>
            <a:pPr algn="ctr"/>
            <a:r>
              <a:rPr lang="en-US" sz="5400" u="sng" dirty="0">
                <a:ln w="0"/>
                <a:solidFill>
                  <a:srgbClr val="7030A0"/>
                </a:solidFill>
                <a:latin typeface="Comic Sans MS" panose="030F0702030302020204" pitchFamily="66" charset="0"/>
              </a:rPr>
              <a:t>WORK BOOKLET 1</a:t>
            </a:r>
          </a:p>
          <a:p>
            <a:pPr algn="ctr"/>
            <a:endParaRPr lang="en-US" sz="5400" b="0" i="1" u="sng" cap="none" spc="0" dirty="0">
              <a:ln w="0"/>
              <a:solidFill>
                <a:srgbClr val="7030A0"/>
              </a:solidFill>
              <a:latin typeface="Comic Sans MS" panose="030F0702030302020204" pitchFamily="66" charset="0"/>
            </a:endParaRPr>
          </a:p>
          <a:p>
            <a:pPr algn="ctr"/>
            <a:r>
              <a:rPr lang="en-US" sz="5400" i="1" u="sng" dirty="0">
                <a:ln w="0"/>
                <a:solidFill>
                  <a:srgbClr val="7030A0"/>
                </a:solidFill>
                <a:latin typeface="Comic Sans MS" panose="030F0702030302020204" pitchFamily="66" charset="0"/>
              </a:rPr>
              <a:t>Religion and British Society</a:t>
            </a:r>
            <a:endParaRPr lang="en-US" sz="5400" b="0" i="1" u="sng" cap="none" spc="0" dirty="0">
              <a:ln w="0"/>
              <a:solidFill>
                <a:srgbClr val="7030A0"/>
              </a:solidFill>
              <a:latin typeface="Comic Sans MS" panose="030F0702030302020204" pitchFamily="66" charset="0"/>
            </a:endParaRPr>
          </a:p>
        </p:txBody>
      </p:sp>
      <p:pic>
        <p:nvPicPr>
          <p:cNvPr id="1026" name="Picture 2" descr="St Anne's Academy Logo">
            <a:extLst>
              <a:ext uri="{FF2B5EF4-FFF2-40B4-BE49-F238E27FC236}">
                <a16:creationId xmlns:a16="http://schemas.microsoft.com/office/drawing/2014/main" id="{5A64A3E7-AC05-497E-B902-2D1A446C29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9707" y="944511"/>
            <a:ext cx="4845460" cy="14594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igious Education | Kingsdale Foundation School">
            <a:extLst>
              <a:ext uri="{FF2B5EF4-FFF2-40B4-BE49-F238E27FC236}">
                <a16:creationId xmlns:a16="http://schemas.microsoft.com/office/drawing/2014/main" id="{C9007C0F-F064-4893-8E8F-E208E73EDF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9661" y="9466153"/>
            <a:ext cx="4638675" cy="2238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63847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A4A61-2BBF-497F-B6C1-FDDA588150BA}"/>
              </a:ext>
            </a:extLst>
          </p:cNvPr>
          <p:cNvSpPr>
            <a:spLocks noGrp="1"/>
          </p:cNvSpPr>
          <p:nvPr>
            <p:ph type="title"/>
          </p:nvPr>
        </p:nvSpPr>
        <p:spPr>
          <a:xfrm>
            <a:off x="309256" y="221411"/>
            <a:ext cx="5915025" cy="2356556"/>
          </a:xfrm>
        </p:spPr>
        <p:txBody>
          <a:bodyPr/>
          <a:lstStyle/>
          <a:p>
            <a:r>
              <a:rPr lang="en-US" sz="2800" u="sng" dirty="0">
                <a:solidFill>
                  <a:srgbClr val="7030A0"/>
                </a:solidFill>
                <a:latin typeface="Comic Sans MS" panose="030F0902030302020204" pitchFamily="66" charset="0"/>
              </a:rPr>
              <a:t>Lesson 3: The problem of homelessness and what can we do to help? </a:t>
            </a:r>
            <a:endParaRPr lang="en-GB" dirty="0">
              <a:solidFill>
                <a:srgbClr val="7030A0"/>
              </a:solidFill>
            </a:endParaRPr>
          </a:p>
        </p:txBody>
      </p:sp>
      <p:sp>
        <p:nvSpPr>
          <p:cNvPr id="3" name="Content Placeholder 2">
            <a:extLst>
              <a:ext uri="{FF2B5EF4-FFF2-40B4-BE49-F238E27FC236}">
                <a16:creationId xmlns:a16="http://schemas.microsoft.com/office/drawing/2014/main" id="{E07B0DBD-F3F3-40DB-A372-526D525577A2}"/>
              </a:ext>
            </a:extLst>
          </p:cNvPr>
          <p:cNvSpPr>
            <a:spLocks noGrp="1"/>
          </p:cNvSpPr>
          <p:nvPr>
            <p:ph idx="1"/>
          </p:nvPr>
        </p:nvSpPr>
        <p:spPr>
          <a:xfrm>
            <a:off x="471487" y="2286911"/>
            <a:ext cx="5915025" cy="1798392"/>
          </a:xfrm>
        </p:spPr>
        <p:txBody>
          <a:bodyPr/>
          <a:lstStyle/>
          <a:p>
            <a:pPr marL="0" indent="0">
              <a:buNone/>
            </a:pPr>
            <a:r>
              <a:rPr lang="en-GB" u="sng" dirty="0">
                <a:solidFill>
                  <a:schemeClr val="accent1"/>
                </a:solidFill>
                <a:latin typeface="Comic Sans MS" panose="030F0702030302020204" pitchFamily="66" charset="0"/>
              </a:rPr>
              <a:t>Starter Questions: </a:t>
            </a:r>
          </a:p>
          <a:p>
            <a:r>
              <a:rPr lang="en-GB" dirty="0">
                <a:solidFill>
                  <a:schemeClr val="accent1"/>
                </a:solidFill>
                <a:latin typeface="Comic Sans MS" panose="030F0702030302020204" pitchFamily="66" charset="0"/>
              </a:rPr>
              <a:t>How is wealth spread out in the UK? </a:t>
            </a:r>
          </a:p>
          <a:p>
            <a:r>
              <a:rPr lang="en-GB" dirty="0">
                <a:solidFill>
                  <a:schemeClr val="accent1"/>
                </a:solidFill>
                <a:latin typeface="Comic Sans MS" panose="030F0702030302020204" pitchFamily="66" charset="0"/>
              </a:rPr>
              <a:t>What do Christians think about wealth? </a:t>
            </a:r>
          </a:p>
          <a:p>
            <a:r>
              <a:rPr lang="en-GB" dirty="0">
                <a:solidFill>
                  <a:schemeClr val="accent1"/>
                </a:solidFill>
                <a:latin typeface="Comic Sans MS" panose="030F0702030302020204" pitchFamily="66" charset="0"/>
              </a:rPr>
              <a:t>What problems are caused by poverty? </a:t>
            </a:r>
          </a:p>
          <a:p>
            <a:endParaRPr lang="en-GB" dirty="0"/>
          </a:p>
        </p:txBody>
      </p:sp>
      <p:pic>
        <p:nvPicPr>
          <p:cNvPr id="5" name="Picture 2" descr="Who lives in Manchester's tent city? - Manchester Evening News">
            <a:extLst>
              <a:ext uri="{FF2B5EF4-FFF2-40B4-BE49-F238E27FC236}">
                <a16:creationId xmlns:a16="http://schemas.microsoft.com/office/drawing/2014/main" id="{A68EDEA7-08E3-430E-8256-CD7AD0B454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8" y="4191232"/>
            <a:ext cx="5079380" cy="380953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C2A34FB-8E75-4A54-ADB3-8CB041049D27}"/>
              </a:ext>
            </a:extLst>
          </p:cNvPr>
          <p:cNvSpPr txBox="1"/>
          <p:nvPr/>
        </p:nvSpPr>
        <p:spPr>
          <a:xfrm>
            <a:off x="830764" y="8414494"/>
            <a:ext cx="5079379" cy="2031325"/>
          </a:xfrm>
          <a:prstGeom prst="rect">
            <a:avLst/>
          </a:prstGeom>
          <a:noFill/>
        </p:spPr>
        <p:txBody>
          <a:bodyPr wrap="square" rtlCol="0">
            <a:spAutoFit/>
          </a:bodyPr>
          <a:lstStyle/>
          <a:p>
            <a:r>
              <a:rPr lang="en-GB" dirty="0">
                <a:latin typeface="Comic Sans MS" panose="030F0702030302020204" pitchFamily="66" charset="0"/>
              </a:rPr>
              <a:t>Look at the image: </a:t>
            </a:r>
          </a:p>
          <a:p>
            <a:endParaRPr lang="en-GB" dirty="0">
              <a:latin typeface="Comic Sans MS" panose="030F0702030302020204" pitchFamily="66" charset="0"/>
            </a:endParaRPr>
          </a:p>
          <a:p>
            <a:r>
              <a:rPr lang="en-GB" dirty="0">
                <a:latin typeface="Comic Sans MS" panose="030F0702030302020204" pitchFamily="66" charset="0"/>
              </a:rPr>
              <a:t>Have you seen this in person? </a:t>
            </a:r>
          </a:p>
          <a:p>
            <a:endParaRPr lang="en-GB" dirty="0">
              <a:latin typeface="Comic Sans MS" panose="030F0702030302020204" pitchFamily="66" charset="0"/>
            </a:endParaRPr>
          </a:p>
          <a:p>
            <a:r>
              <a:rPr lang="en-GB" dirty="0">
                <a:latin typeface="Comic Sans MS" panose="030F0702030302020204" pitchFamily="66" charset="0"/>
              </a:rPr>
              <a:t>How does it make you feel? </a:t>
            </a:r>
          </a:p>
          <a:p>
            <a:endParaRPr lang="en-GB" dirty="0">
              <a:latin typeface="Comic Sans MS" panose="030F0702030302020204" pitchFamily="66" charset="0"/>
            </a:endParaRPr>
          </a:p>
          <a:p>
            <a:r>
              <a:rPr lang="en-GB" dirty="0">
                <a:latin typeface="Comic Sans MS" panose="030F0702030302020204" pitchFamily="66" charset="0"/>
              </a:rPr>
              <a:t>How would it be to live in a place like this? </a:t>
            </a:r>
          </a:p>
        </p:txBody>
      </p:sp>
    </p:spTree>
    <p:extLst>
      <p:ext uri="{BB962C8B-B14F-4D97-AF65-F5344CB8AC3E}">
        <p14:creationId xmlns:p14="http://schemas.microsoft.com/office/powerpoint/2010/main" val="1675938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B549B02-5B2A-4641-9693-1872BDBBB5D1}"/>
              </a:ext>
            </a:extLst>
          </p:cNvPr>
          <p:cNvSpPr>
            <a:spLocks noGrp="1"/>
          </p:cNvSpPr>
          <p:nvPr>
            <p:ph idx="1"/>
          </p:nvPr>
        </p:nvSpPr>
        <p:spPr>
          <a:xfrm>
            <a:off x="294507" y="560644"/>
            <a:ext cx="5915025" cy="9039911"/>
          </a:xfrm>
          <a:prstGeom prst="rect">
            <a:avLst/>
          </a:prstGeom>
        </p:spPr>
        <p:txBody>
          <a:bodyPr wrap="square">
            <a:spAutoFit/>
          </a:bodyPr>
          <a:lstStyle/>
          <a:p>
            <a:pPr marL="0" indent="0">
              <a:buNone/>
            </a:pPr>
            <a:r>
              <a:rPr lang="en-GB" dirty="0">
                <a:latin typeface="Comic Sans MS" panose="030F0702030302020204" pitchFamily="66" charset="0"/>
              </a:rPr>
              <a:t>280,000 people in England are homeless, with thousands more at risk</a:t>
            </a:r>
          </a:p>
          <a:p>
            <a:pPr marL="0" indent="0">
              <a:buNone/>
            </a:pPr>
            <a:r>
              <a:rPr lang="en-GB" dirty="0">
                <a:latin typeface="Comic Sans MS" panose="030F0702030302020204" pitchFamily="66" charset="0"/>
              </a:rPr>
              <a:t>New figures from Shelter reveal 280,000 people are recorded as homeless in England, an increase of 23,000 since 2016 when the charity first published its landmark annual report.</a:t>
            </a:r>
          </a:p>
          <a:p>
            <a:endParaRPr lang="en-GB" dirty="0">
              <a:latin typeface="Comic Sans MS" panose="030F0702030302020204" pitchFamily="66" charset="0"/>
            </a:endParaRPr>
          </a:p>
          <a:p>
            <a:pPr marL="0" indent="0">
              <a:buNone/>
            </a:pPr>
            <a:r>
              <a:rPr lang="en-GB" dirty="0">
                <a:latin typeface="Comic Sans MS" panose="030F0702030302020204" pitchFamily="66" charset="0"/>
              </a:rPr>
              <a:t>Shelter’s extensive analysis of official rough sleeping and temporary accommodation figures, along with social services records, shows that in one in every 200 people are without a home. For the first time, its review of government data has also exposed that close to 220,000 people in England were threatened with homelessness in the last year.</a:t>
            </a:r>
          </a:p>
          <a:p>
            <a:endParaRPr lang="en-GB" dirty="0">
              <a:latin typeface="Comic Sans MS" panose="030F0702030302020204" pitchFamily="66" charset="0"/>
            </a:endParaRPr>
          </a:p>
          <a:p>
            <a:pPr marL="0" indent="0">
              <a:buNone/>
            </a:pPr>
            <a:r>
              <a:rPr lang="en-GB" dirty="0">
                <a:latin typeface="Comic Sans MS" panose="030F0702030302020204" pitchFamily="66" charset="0"/>
              </a:rPr>
              <a:t>Despite being the most comprehensive overview of homelessness in the country, it’s widely known that a lot of homelessness goes undocumented, including sofa-surfing and some rough sleeping. This means the true level of homelessness will be even higher than today’s count. Shelter is warning that unless the new government takes urgent action to address the dire lack of social homes at the crux of this emergency, the situation is likely to get worse.</a:t>
            </a:r>
          </a:p>
        </p:txBody>
      </p:sp>
      <p:sp>
        <p:nvSpPr>
          <p:cNvPr id="5" name="TextBox 4">
            <a:extLst>
              <a:ext uri="{FF2B5EF4-FFF2-40B4-BE49-F238E27FC236}">
                <a16:creationId xmlns:a16="http://schemas.microsoft.com/office/drawing/2014/main" id="{DD278976-9F6B-4BA9-95C3-2298ECE65DD5}"/>
              </a:ext>
            </a:extLst>
          </p:cNvPr>
          <p:cNvSpPr txBox="1"/>
          <p:nvPr/>
        </p:nvSpPr>
        <p:spPr>
          <a:xfrm>
            <a:off x="678426" y="9896168"/>
            <a:ext cx="5235677" cy="1200329"/>
          </a:xfrm>
          <a:prstGeom prst="rect">
            <a:avLst/>
          </a:prstGeom>
          <a:noFill/>
        </p:spPr>
        <p:txBody>
          <a:bodyPr wrap="square" rtlCol="0">
            <a:spAutoFit/>
          </a:bodyPr>
          <a:lstStyle/>
          <a:p>
            <a:r>
              <a:rPr lang="en-GB" dirty="0">
                <a:latin typeface="Comic Sans MS" panose="030F0702030302020204" pitchFamily="66" charset="0"/>
              </a:rPr>
              <a:t>TASK Read the article above: highlight the statistics (facts) on homelessness. </a:t>
            </a:r>
          </a:p>
          <a:p>
            <a:r>
              <a:rPr lang="en-GB" dirty="0">
                <a:latin typeface="Comic Sans MS" panose="030F0702030302020204" pitchFamily="66" charset="0"/>
              </a:rPr>
              <a:t>Underline the problems caused by homelessness. </a:t>
            </a:r>
          </a:p>
        </p:txBody>
      </p:sp>
    </p:spTree>
    <p:extLst>
      <p:ext uri="{BB962C8B-B14F-4D97-AF65-F5344CB8AC3E}">
        <p14:creationId xmlns:p14="http://schemas.microsoft.com/office/powerpoint/2010/main" val="37975180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elter launches new advertising campaign with Amplify to drive ...">
            <a:extLst>
              <a:ext uri="{FF2B5EF4-FFF2-40B4-BE49-F238E27FC236}">
                <a16:creationId xmlns:a16="http://schemas.microsoft.com/office/drawing/2014/main" id="{0A5D3E0C-F551-422A-8827-4C83795E03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92" y="2605475"/>
            <a:ext cx="6227566" cy="31137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helter (@Shelter) | Twitter">
            <a:extLst>
              <a:ext uri="{FF2B5EF4-FFF2-40B4-BE49-F238E27FC236}">
                <a16:creationId xmlns:a16="http://schemas.microsoft.com/office/drawing/2014/main" id="{B577C424-BB9D-4E6A-BE1D-C8ED2BF9EB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7437" y="255002"/>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3B77061-066C-4E4F-B662-3A4259D40232}"/>
              </a:ext>
            </a:extLst>
          </p:cNvPr>
          <p:cNvSpPr txBox="1"/>
          <p:nvPr/>
        </p:nvSpPr>
        <p:spPr>
          <a:xfrm>
            <a:off x="441991" y="9586525"/>
            <a:ext cx="5974016" cy="1477328"/>
          </a:xfrm>
          <a:prstGeom prst="rect">
            <a:avLst/>
          </a:prstGeom>
          <a:noFill/>
        </p:spPr>
        <p:txBody>
          <a:bodyPr wrap="square" rtlCol="0">
            <a:spAutoFit/>
          </a:bodyPr>
          <a:lstStyle/>
          <a:p>
            <a:r>
              <a:rPr lang="en-GB" dirty="0">
                <a:latin typeface="Comic Sans MS" panose="030F0702030302020204" pitchFamily="66" charset="0"/>
              </a:rPr>
              <a:t>Shelter is a British charity that tries to help homeless people find homes. Using the images above create a poster to advertise their work. </a:t>
            </a:r>
          </a:p>
          <a:p>
            <a:endParaRPr lang="en-GB" dirty="0">
              <a:latin typeface="Comic Sans MS" panose="030F0702030302020204" pitchFamily="66" charset="0"/>
            </a:endParaRPr>
          </a:p>
          <a:p>
            <a:r>
              <a:rPr lang="en-GB" dirty="0">
                <a:latin typeface="Comic Sans MS" panose="030F0702030302020204" pitchFamily="66" charset="0"/>
              </a:rPr>
              <a:t>You can use the previous article to help you. </a:t>
            </a:r>
          </a:p>
        </p:txBody>
      </p:sp>
      <p:pic>
        <p:nvPicPr>
          <p:cNvPr id="1026" name="Picture 2" descr="Image result for shelter charity">
            <a:extLst>
              <a:ext uri="{FF2B5EF4-FFF2-40B4-BE49-F238E27FC236}">
                <a16:creationId xmlns:a16="http://schemas.microsoft.com/office/drawing/2014/main" id="{28F90296-78F0-42E8-9A6B-C366E15491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91" y="6248847"/>
            <a:ext cx="269557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3BCBEE42-940A-437C-A06C-992D1E1728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43951" y="6472743"/>
            <a:ext cx="2291378" cy="2268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335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D1749-0CC5-468D-9356-390229959938}"/>
              </a:ext>
            </a:extLst>
          </p:cNvPr>
          <p:cNvSpPr>
            <a:spLocks noGrp="1"/>
          </p:cNvSpPr>
          <p:nvPr>
            <p:ph type="title"/>
          </p:nvPr>
        </p:nvSpPr>
        <p:spPr>
          <a:xfrm>
            <a:off x="471487" y="442636"/>
            <a:ext cx="5915025" cy="2356556"/>
          </a:xfrm>
        </p:spPr>
        <p:txBody>
          <a:bodyPr>
            <a:normAutofit/>
          </a:bodyPr>
          <a:lstStyle/>
          <a:p>
            <a:r>
              <a:rPr lang="en-US" sz="3600" u="sng" dirty="0">
                <a:solidFill>
                  <a:srgbClr val="7030A0"/>
                </a:solidFill>
                <a:latin typeface="Comic Sans MS" panose="030F0702030302020204" pitchFamily="66" charset="0"/>
              </a:rPr>
              <a:t>Lesson 4  What is the problem with gambling? How can religions help? </a:t>
            </a:r>
            <a:endParaRPr lang="en-GB" sz="5400" dirty="0">
              <a:solidFill>
                <a:srgbClr val="7030A0"/>
              </a:solidFill>
              <a:latin typeface="Comic Sans MS" panose="030F0702030302020204" pitchFamily="66" charset="0"/>
            </a:endParaRPr>
          </a:p>
        </p:txBody>
      </p:sp>
      <p:sp>
        <p:nvSpPr>
          <p:cNvPr id="4" name="Rectangle 3">
            <a:extLst>
              <a:ext uri="{FF2B5EF4-FFF2-40B4-BE49-F238E27FC236}">
                <a16:creationId xmlns:a16="http://schemas.microsoft.com/office/drawing/2014/main" id="{7D495BC2-913D-4E2D-ABDB-DEBAE7F4D3EB}"/>
              </a:ext>
            </a:extLst>
          </p:cNvPr>
          <p:cNvSpPr/>
          <p:nvPr/>
        </p:nvSpPr>
        <p:spPr>
          <a:xfrm>
            <a:off x="219787" y="2799192"/>
            <a:ext cx="6166725" cy="329680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accent1"/>
                </a:solidFill>
                <a:latin typeface="Comic Sans MS" panose="030F0902030302020204" pitchFamily="66" charset="0"/>
              </a:rPr>
              <a:t>Starter questions:</a:t>
            </a:r>
          </a:p>
          <a:p>
            <a:pPr algn="ctr"/>
            <a:endParaRPr lang="en-US" sz="2400" dirty="0">
              <a:solidFill>
                <a:schemeClr val="accent1"/>
              </a:solidFill>
              <a:latin typeface="Comic Sans MS" panose="030F0902030302020204" pitchFamily="66" charset="0"/>
            </a:endParaRPr>
          </a:p>
          <a:p>
            <a:pPr marL="342900" indent="-342900" algn="ctr">
              <a:buAutoNum type="arabicParenR"/>
            </a:pPr>
            <a:r>
              <a:rPr lang="en-US" sz="2400" dirty="0">
                <a:solidFill>
                  <a:schemeClr val="accent1"/>
                </a:solidFill>
                <a:latin typeface="Comic Sans MS" panose="030F0902030302020204" pitchFamily="66" charset="0"/>
              </a:rPr>
              <a:t>How big is the problem of homelessness in the UK? </a:t>
            </a:r>
          </a:p>
          <a:p>
            <a:pPr marL="342900" indent="-342900" algn="ctr">
              <a:buAutoNum type="arabicParenR"/>
            </a:pPr>
            <a:r>
              <a:rPr lang="en-US" sz="2400" dirty="0">
                <a:solidFill>
                  <a:schemeClr val="accent1"/>
                </a:solidFill>
                <a:latin typeface="Comic Sans MS" panose="030F0902030302020204" pitchFamily="66" charset="0"/>
              </a:rPr>
              <a:t>What is the rich and poor divide in the UK? </a:t>
            </a:r>
          </a:p>
          <a:p>
            <a:pPr marL="342900" indent="-342900" algn="ctr">
              <a:buAutoNum type="arabicParenR"/>
            </a:pPr>
            <a:r>
              <a:rPr lang="en-US" sz="2400" dirty="0">
                <a:solidFill>
                  <a:schemeClr val="accent1"/>
                </a:solidFill>
                <a:latin typeface="Comic Sans MS" panose="030F0902030302020204" pitchFamily="66" charset="0"/>
              </a:rPr>
              <a:t>How many people say they are religious in England</a:t>
            </a:r>
            <a:r>
              <a:rPr lang="en-US" sz="2400" u="sng" dirty="0">
                <a:solidFill>
                  <a:schemeClr val="accent1"/>
                </a:solidFill>
                <a:latin typeface="Comic Sans MS" panose="030F0902030302020204" pitchFamily="66" charset="0"/>
              </a:rPr>
              <a:t>? </a:t>
            </a:r>
          </a:p>
          <a:p>
            <a:pPr algn="ctr"/>
            <a:endParaRPr lang="en-US" u="sng" dirty="0">
              <a:solidFill>
                <a:schemeClr val="tx1"/>
              </a:solidFill>
              <a:latin typeface="Comic Sans MS" panose="030F0902030302020204" pitchFamily="66" charset="0"/>
            </a:endParaRPr>
          </a:p>
          <a:p>
            <a:pPr algn="ctr"/>
            <a:endParaRPr lang="en-US" u="sng" dirty="0">
              <a:solidFill>
                <a:schemeClr val="tx1"/>
              </a:solidFill>
              <a:latin typeface="Comic Sans MS" panose="030F0902030302020204" pitchFamily="66" charset="0"/>
            </a:endParaRPr>
          </a:p>
        </p:txBody>
      </p:sp>
      <p:pic>
        <p:nvPicPr>
          <p:cNvPr id="5" name="Picture 4">
            <a:extLst>
              <a:ext uri="{FF2B5EF4-FFF2-40B4-BE49-F238E27FC236}">
                <a16:creationId xmlns:a16="http://schemas.microsoft.com/office/drawing/2014/main" id="{D5A07DCD-DA2F-4766-BB26-8E5BECBB2465}"/>
              </a:ext>
            </a:extLst>
          </p:cNvPr>
          <p:cNvPicPr>
            <a:picLocks noChangeAspect="1"/>
          </p:cNvPicPr>
          <p:nvPr/>
        </p:nvPicPr>
        <p:blipFill rotWithShape="1">
          <a:blip r:embed="rId2"/>
          <a:srcRect l="26036" t="17226" r="8293" b="20867"/>
          <a:stretch/>
        </p:blipFill>
        <p:spPr>
          <a:xfrm>
            <a:off x="471487" y="8475836"/>
            <a:ext cx="5654867" cy="2231493"/>
          </a:xfrm>
          <a:prstGeom prst="rect">
            <a:avLst/>
          </a:prstGeom>
        </p:spPr>
      </p:pic>
    </p:spTree>
    <p:extLst>
      <p:ext uri="{BB962C8B-B14F-4D97-AF65-F5344CB8AC3E}">
        <p14:creationId xmlns:p14="http://schemas.microsoft.com/office/powerpoint/2010/main" val="3375001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F42EF87-98D2-40F5-A743-48010EF734FC}"/>
              </a:ext>
            </a:extLst>
          </p:cNvPr>
          <p:cNvPicPr>
            <a:picLocks noChangeAspect="1"/>
          </p:cNvPicPr>
          <p:nvPr/>
        </p:nvPicPr>
        <p:blipFill>
          <a:blip r:embed="rId2"/>
          <a:stretch>
            <a:fillRect/>
          </a:stretch>
        </p:blipFill>
        <p:spPr>
          <a:xfrm>
            <a:off x="659891" y="782744"/>
            <a:ext cx="5538217" cy="4153663"/>
          </a:xfrm>
          <a:prstGeom prst="rect">
            <a:avLst/>
          </a:prstGeom>
        </p:spPr>
      </p:pic>
      <p:pic>
        <p:nvPicPr>
          <p:cNvPr id="5" name="Picture 4">
            <a:extLst>
              <a:ext uri="{FF2B5EF4-FFF2-40B4-BE49-F238E27FC236}">
                <a16:creationId xmlns:a16="http://schemas.microsoft.com/office/drawing/2014/main" id="{E7B3D613-DD1B-4990-8C98-EC2A79ABD65E}"/>
              </a:ext>
            </a:extLst>
          </p:cNvPr>
          <p:cNvPicPr>
            <a:picLocks noChangeAspect="1"/>
          </p:cNvPicPr>
          <p:nvPr/>
        </p:nvPicPr>
        <p:blipFill>
          <a:blip r:embed="rId3"/>
          <a:stretch>
            <a:fillRect/>
          </a:stretch>
        </p:blipFill>
        <p:spPr>
          <a:xfrm>
            <a:off x="659890" y="5369492"/>
            <a:ext cx="5342703" cy="4007027"/>
          </a:xfrm>
          <a:prstGeom prst="rect">
            <a:avLst/>
          </a:prstGeom>
        </p:spPr>
      </p:pic>
      <p:sp>
        <p:nvSpPr>
          <p:cNvPr id="6" name="TextBox 5">
            <a:extLst>
              <a:ext uri="{FF2B5EF4-FFF2-40B4-BE49-F238E27FC236}">
                <a16:creationId xmlns:a16="http://schemas.microsoft.com/office/drawing/2014/main" id="{366A32A8-CCF7-4B73-BB57-2B5C124F35B0}"/>
              </a:ext>
            </a:extLst>
          </p:cNvPr>
          <p:cNvSpPr txBox="1"/>
          <p:nvPr/>
        </p:nvSpPr>
        <p:spPr>
          <a:xfrm>
            <a:off x="659890" y="10176387"/>
            <a:ext cx="5342703" cy="1477328"/>
          </a:xfrm>
          <a:prstGeom prst="rect">
            <a:avLst/>
          </a:prstGeom>
          <a:noFill/>
        </p:spPr>
        <p:txBody>
          <a:bodyPr wrap="square" rtlCol="0">
            <a:spAutoFit/>
          </a:bodyPr>
          <a:lstStyle/>
          <a:p>
            <a:r>
              <a:rPr lang="en-GB" dirty="0"/>
              <a:t>Task: Create a diary entry for a day in the life of Andy when he was addicted to gambling machines. </a:t>
            </a:r>
          </a:p>
          <a:p>
            <a:endParaRPr lang="en-GB" dirty="0"/>
          </a:p>
          <a:p>
            <a:r>
              <a:rPr lang="en-GB" dirty="0"/>
              <a:t>Then create a diary entry for day where he was receiving help for his addiction. </a:t>
            </a:r>
          </a:p>
        </p:txBody>
      </p:sp>
    </p:spTree>
    <p:extLst>
      <p:ext uri="{BB962C8B-B14F-4D97-AF65-F5344CB8AC3E}">
        <p14:creationId xmlns:p14="http://schemas.microsoft.com/office/powerpoint/2010/main" val="37533518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67378DF-1116-430B-AFDD-0EF18325F1A2}"/>
              </a:ext>
            </a:extLst>
          </p:cNvPr>
          <p:cNvPicPr>
            <a:picLocks noChangeAspect="1"/>
          </p:cNvPicPr>
          <p:nvPr/>
        </p:nvPicPr>
        <p:blipFill>
          <a:blip r:embed="rId2"/>
          <a:stretch>
            <a:fillRect/>
          </a:stretch>
        </p:blipFill>
        <p:spPr>
          <a:xfrm>
            <a:off x="538118" y="1048216"/>
            <a:ext cx="5543953" cy="4157965"/>
          </a:xfrm>
          <a:prstGeom prst="rect">
            <a:avLst/>
          </a:prstGeom>
        </p:spPr>
      </p:pic>
      <p:sp>
        <p:nvSpPr>
          <p:cNvPr id="5" name="TextBox 4">
            <a:extLst>
              <a:ext uri="{FF2B5EF4-FFF2-40B4-BE49-F238E27FC236}">
                <a16:creationId xmlns:a16="http://schemas.microsoft.com/office/drawing/2014/main" id="{2706C564-F5C8-41B5-B94E-977F5D2A183A}"/>
              </a:ext>
            </a:extLst>
          </p:cNvPr>
          <p:cNvSpPr txBox="1"/>
          <p:nvPr/>
        </p:nvSpPr>
        <p:spPr>
          <a:xfrm>
            <a:off x="538117" y="5805948"/>
            <a:ext cx="5302243" cy="1200329"/>
          </a:xfrm>
          <a:prstGeom prst="rect">
            <a:avLst/>
          </a:prstGeom>
          <a:noFill/>
        </p:spPr>
        <p:txBody>
          <a:bodyPr wrap="square" rtlCol="0">
            <a:spAutoFit/>
          </a:bodyPr>
          <a:lstStyle/>
          <a:p>
            <a:r>
              <a:rPr lang="en-GB" dirty="0">
                <a:latin typeface="Comic Sans MS" panose="030F0702030302020204" pitchFamily="66" charset="0"/>
              </a:rPr>
              <a:t>Task: </a:t>
            </a:r>
          </a:p>
          <a:p>
            <a:r>
              <a:rPr lang="en-GB" dirty="0">
                <a:latin typeface="Comic Sans MS" panose="030F0702030302020204" pitchFamily="66" charset="0"/>
              </a:rPr>
              <a:t>Using the quotations above create a spider diagram about the Christian teachings on gambling. </a:t>
            </a:r>
          </a:p>
        </p:txBody>
      </p:sp>
      <p:sp>
        <p:nvSpPr>
          <p:cNvPr id="6" name="Title 3">
            <a:extLst>
              <a:ext uri="{FF2B5EF4-FFF2-40B4-BE49-F238E27FC236}">
                <a16:creationId xmlns:a16="http://schemas.microsoft.com/office/drawing/2014/main" id="{DBBA3A2E-702D-47E3-B0F3-8BA1EC43FD52}"/>
              </a:ext>
            </a:extLst>
          </p:cNvPr>
          <p:cNvSpPr>
            <a:spLocks noGrp="1"/>
          </p:cNvSpPr>
          <p:nvPr>
            <p:ph type="title"/>
          </p:nvPr>
        </p:nvSpPr>
        <p:spPr>
          <a:xfrm>
            <a:off x="98372" y="7801498"/>
            <a:ext cx="6661255" cy="2791569"/>
          </a:xfrm>
          <a:ln>
            <a:solidFill>
              <a:schemeClr val="tx1"/>
            </a:solidFill>
          </a:ln>
        </p:spPr>
        <p:txBody>
          <a:bodyPr>
            <a:normAutofit fontScale="90000"/>
          </a:bodyPr>
          <a:lstStyle/>
          <a:p>
            <a:pPr algn="ctr"/>
            <a:r>
              <a:rPr lang="en-US" dirty="0">
                <a:latin typeface="Comic Sans MS" panose="030F0902030302020204" pitchFamily="66" charset="0"/>
              </a:rPr>
              <a:t>‘</a:t>
            </a:r>
            <a:r>
              <a:rPr lang="en-US" sz="3600" dirty="0">
                <a:latin typeface="Comic Sans MS" panose="030F0902030302020204" pitchFamily="66" charset="0"/>
              </a:rPr>
              <a:t>Christians should never gamble’</a:t>
            </a:r>
            <a:br>
              <a:rPr lang="en-US" sz="3600" dirty="0">
                <a:latin typeface="Comic Sans MS" panose="030F0902030302020204" pitchFamily="66" charset="0"/>
              </a:rPr>
            </a:br>
            <a:br>
              <a:rPr lang="en-US" sz="3600" dirty="0">
                <a:latin typeface="Comic Sans MS" panose="030F0902030302020204" pitchFamily="66" charset="0"/>
              </a:rPr>
            </a:br>
            <a:r>
              <a:rPr lang="en-US" sz="3600" dirty="0">
                <a:latin typeface="Comic Sans MS" panose="030F0902030302020204" pitchFamily="66" charset="0"/>
              </a:rPr>
              <a:t>Do you agree with this statement? </a:t>
            </a:r>
            <a:br>
              <a:rPr lang="en-US" sz="3600" dirty="0">
                <a:latin typeface="Comic Sans MS" panose="030F0902030302020204" pitchFamily="66" charset="0"/>
              </a:rPr>
            </a:br>
            <a:r>
              <a:rPr lang="en-US" sz="3600" dirty="0">
                <a:latin typeface="Comic Sans MS" panose="030F0902030302020204" pitchFamily="66" charset="0"/>
              </a:rPr>
              <a:t>Why? </a:t>
            </a:r>
            <a:br>
              <a:rPr lang="en-US" dirty="0">
                <a:latin typeface="Comic Sans MS" panose="030F0902030302020204" pitchFamily="66" charset="0"/>
              </a:rPr>
            </a:br>
            <a:endParaRPr lang="en-US" dirty="0">
              <a:latin typeface="Comic Sans MS" panose="030F0902030302020204" pitchFamily="66" charset="0"/>
            </a:endParaRPr>
          </a:p>
        </p:txBody>
      </p:sp>
    </p:spTree>
    <p:extLst>
      <p:ext uri="{BB962C8B-B14F-4D97-AF65-F5344CB8AC3E}">
        <p14:creationId xmlns:p14="http://schemas.microsoft.com/office/powerpoint/2010/main" val="2007726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45C0BA1-0881-45CC-B391-E8BD177E50B4}"/>
              </a:ext>
            </a:extLst>
          </p:cNvPr>
          <p:cNvSpPr>
            <a:spLocks noGrp="1"/>
          </p:cNvSpPr>
          <p:nvPr>
            <p:ph type="title"/>
          </p:nvPr>
        </p:nvSpPr>
        <p:spPr>
          <a:xfrm>
            <a:off x="471488" y="649288"/>
            <a:ext cx="5811325" cy="810802"/>
          </a:xfrm>
          <a:ln>
            <a:solidFill>
              <a:schemeClr val="tx1"/>
            </a:solidFill>
          </a:ln>
        </p:spPr>
        <p:txBody>
          <a:bodyPr anchor="b">
            <a:noAutofit/>
          </a:bodyPr>
          <a:lstStyle/>
          <a:p>
            <a:pPr algn="ctr"/>
            <a:r>
              <a:rPr lang="en-US" sz="2000" u="sng" dirty="0">
                <a:latin typeface="Comic Sans MS" panose="030F0902030302020204" pitchFamily="66" charset="0"/>
              </a:rPr>
              <a:t>Lesson 5: What issues does Drug Abuse cause? </a:t>
            </a:r>
            <a:br>
              <a:rPr lang="en-US" sz="2000" u="sng" dirty="0">
                <a:latin typeface="Comic Sans MS" panose="030F0902030302020204" pitchFamily="66" charset="0"/>
              </a:rPr>
            </a:br>
            <a:r>
              <a:rPr lang="en-US" sz="2000" u="sng" dirty="0">
                <a:latin typeface="Comic Sans MS" panose="030F0902030302020204" pitchFamily="66" charset="0"/>
              </a:rPr>
              <a:t>What do religions believe? </a:t>
            </a:r>
          </a:p>
        </p:txBody>
      </p:sp>
      <p:sp>
        <p:nvSpPr>
          <p:cNvPr id="5" name="Rectangle 4">
            <a:extLst>
              <a:ext uri="{FF2B5EF4-FFF2-40B4-BE49-F238E27FC236}">
                <a16:creationId xmlns:a16="http://schemas.microsoft.com/office/drawing/2014/main" id="{02F44CFC-A54C-48E1-9DAA-DC3CCC981AA8}"/>
              </a:ext>
            </a:extLst>
          </p:cNvPr>
          <p:cNvSpPr/>
          <p:nvPr/>
        </p:nvSpPr>
        <p:spPr>
          <a:xfrm>
            <a:off x="212412" y="1892974"/>
            <a:ext cx="6433175" cy="241355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u="sng" dirty="0">
                <a:solidFill>
                  <a:schemeClr val="tx1"/>
                </a:solidFill>
                <a:latin typeface="Comic Sans MS" panose="030F0902030302020204" pitchFamily="66" charset="0"/>
              </a:rPr>
              <a:t>Starter questions:</a:t>
            </a:r>
          </a:p>
          <a:p>
            <a:pPr algn="ctr"/>
            <a:endParaRPr lang="en-US" dirty="0">
              <a:solidFill>
                <a:schemeClr val="tx1"/>
              </a:solidFill>
              <a:latin typeface="Comic Sans MS" panose="030F0902030302020204" pitchFamily="66" charset="0"/>
            </a:endParaRPr>
          </a:p>
          <a:p>
            <a:pPr marL="342900" indent="-342900" algn="ctr">
              <a:buAutoNum type="arabicParenR"/>
            </a:pPr>
            <a:r>
              <a:rPr lang="en-US" dirty="0">
                <a:solidFill>
                  <a:schemeClr val="tx1"/>
                </a:solidFill>
                <a:latin typeface="Comic Sans MS" panose="030F0902030302020204" pitchFamily="66" charset="0"/>
              </a:rPr>
              <a:t>Describe the problem of homelessness in the UK </a:t>
            </a:r>
          </a:p>
          <a:p>
            <a:pPr marL="342900" indent="-342900" algn="ctr">
              <a:buAutoNum type="arabicParenR"/>
            </a:pPr>
            <a:r>
              <a:rPr lang="en-US" dirty="0">
                <a:solidFill>
                  <a:schemeClr val="tx1"/>
                </a:solidFill>
                <a:latin typeface="Comic Sans MS" panose="030F0902030302020204" pitchFamily="66" charset="0"/>
              </a:rPr>
              <a:t>What is gambling? </a:t>
            </a:r>
          </a:p>
          <a:p>
            <a:pPr marL="342900" indent="-342900" algn="ctr">
              <a:buAutoNum type="arabicParenR"/>
            </a:pPr>
            <a:r>
              <a:rPr lang="en-US" dirty="0">
                <a:solidFill>
                  <a:schemeClr val="tx1"/>
                </a:solidFill>
                <a:latin typeface="Comic Sans MS" panose="030F0902030302020204" pitchFamily="66" charset="0"/>
              </a:rPr>
              <a:t>What is the rich/poor divide? </a:t>
            </a:r>
          </a:p>
          <a:p>
            <a:pPr marL="342900" indent="-342900" algn="ctr">
              <a:buAutoNum type="arabicParenR"/>
            </a:pPr>
            <a:r>
              <a:rPr lang="en-US" dirty="0">
                <a:solidFill>
                  <a:schemeClr val="tx1"/>
                </a:solidFill>
                <a:latin typeface="Comic Sans MS" panose="030F0902030302020204" pitchFamily="66" charset="0"/>
              </a:rPr>
              <a:t>What is the major religious tradition in Britain</a:t>
            </a:r>
            <a:r>
              <a:rPr lang="en-US" u="sng" dirty="0">
                <a:solidFill>
                  <a:schemeClr val="tx1"/>
                </a:solidFill>
                <a:latin typeface="Comic Sans MS" panose="030F0902030302020204" pitchFamily="66" charset="0"/>
              </a:rPr>
              <a:t>? </a:t>
            </a:r>
          </a:p>
          <a:p>
            <a:pPr algn="ctr"/>
            <a:endParaRPr lang="en-US" u="sng" dirty="0">
              <a:solidFill>
                <a:schemeClr val="tx1"/>
              </a:solidFill>
              <a:latin typeface="Comic Sans MS" panose="030F0902030302020204" pitchFamily="66" charset="0"/>
            </a:endParaRPr>
          </a:p>
        </p:txBody>
      </p:sp>
      <p:sp>
        <p:nvSpPr>
          <p:cNvPr id="6" name="TextBox 5">
            <a:extLst>
              <a:ext uri="{FF2B5EF4-FFF2-40B4-BE49-F238E27FC236}">
                <a16:creationId xmlns:a16="http://schemas.microsoft.com/office/drawing/2014/main" id="{F9430946-49E5-4D41-8458-19B4AD390034}"/>
              </a:ext>
            </a:extLst>
          </p:cNvPr>
          <p:cNvSpPr txBox="1"/>
          <p:nvPr/>
        </p:nvSpPr>
        <p:spPr>
          <a:xfrm>
            <a:off x="471488" y="4571595"/>
            <a:ext cx="5643562" cy="5262979"/>
          </a:xfrm>
          <a:prstGeom prst="rect">
            <a:avLst/>
          </a:prstGeom>
          <a:noFill/>
        </p:spPr>
        <p:txBody>
          <a:bodyPr>
            <a:spAutoFit/>
          </a:bodyPr>
          <a:lstStyle/>
          <a:p>
            <a:pPr algn="ctr" fontAlgn="auto">
              <a:spcBef>
                <a:spcPts val="0"/>
              </a:spcBef>
              <a:spcAft>
                <a:spcPts val="0"/>
              </a:spcAft>
              <a:defRPr/>
            </a:pPr>
            <a:r>
              <a:rPr lang="en-GB" sz="2800" b="1" u="sng" dirty="0">
                <a:solidFill>
                  <a:srgbClr val="7030A0"/>
                </a:solidFill>
                <a:effectLst>
                  <a:outerShdw blurRad="38100" dist="38100" dir="2700000" algn="tl">
                    <a:srgbClr val="000000">
                      <a:alpha val="43137"/>
                    </a:srgbClr>
                  </a:outerShdw>
                </a:effectLst>
                <a:latin typeface="Comic Sans MS" pitchFamily="66" charset="0"/>
              </a:rPr>
              <a:t>Individual task:</a:t>
            </a:r>
          </a:p>
          <a:p>
            <a:pPr algn="ctr" fontAlgn="auto">
              <a:spcBef>
                <a:spcPts val="0"/>
              </a:spcBef>
              <a:spcAft>
                <a:spcPts val="0"/>
              </a:spcAft>
              <a:defRPr/>
            </a:pPr>
            <a:endParaRPr lang="en-GB" sz="2800" b="1" dirty="0">
              <a:solidFill>
                <a:srgbClr val="7030A0"/>
              </a:solidFill>
              <a:effectLst>
                <a:outerShdw blurRad="38100" dist="38100" dir="2700000" algn="tl">
                  <a:srgbClr val="000000">
                    <a:alpha val="43137"/>
                  </a:srgbClr>
                </a:outerShdw>
              </a:effectLst>
              <a:latin typeface="Comic Sans MS" pitchFamily="66" charset="0"/>
            </a:endParaRPr>
          </a:p>
          <a:p>
            <a:pPr algn="ctr" fontAlgn="auto">
              <a:spcBef>
                <a:spcPts val="0"/>
              </a:spcBef>
              <a:spcAft>
                <a:spcPts val="0"/>
              </a:spcAft>
              <a:defRPr/>
            </a:pPr>
            <a:r>
              <a:rPr lang="en-GB" sz="2800" b="1" dirty="0">
                <a:solidFill>
                  <a:srgbClr val="7030A0"/>
                </a:solidFill>
                <a:effectLst>
                  <a:outerShdw blurRad="38100" dist="38100" dir="2700000" algn="tl">
                    <a:srgbClr val="000000">
                      <a:alpha val="43137"/>
                    </a:srgbClr>
                  </a:outerShdw>
                </a:effectLst>
                <a:latin typeface="Comic Sans MS" pitchFamily="66" charset="0"/>
              </a:rPr>
              <a:t>Write down a list of all the drugs that you know of, whether they be legal or illegal, strong or weak, known or unknown, common or not common.</a:t>
            </a:r>
          </a:p>
          <a:p>
            <a:pPr algn="ctr" fontAlgn="auto">
              <a:spcBef>
                <a:spcPts val="0"/>
              </a:spcBef>
              <a:spcAft>
                <a:spcPts val="0"/>
              </a:spcAft>
              <a:defRPr/>
            </a:pPr>
            <a:endParaRPr lang="en-GB" sz="2800" b="1" dirty="0">
              <a:solidFill>
                <a:srgbClr val="7030A0"/>
              </a:solidFill>
              <a:effectLst>
                <a:outerShdw blurRad="38100" dist="38100" dir="2700000" algn="tl">
                  <a:srgbClr val="000000">
                    <a:alpha val="43137"/>
                  </a:srgbClr>
                </a:outerShdw>
              </a:effectLst>
              <a:latin typeface="Comic Sans MS" pitchFamily="66" charset="0"/>
            </a:endParaRPr>
          </a:p>
          <a:p>
            <a:pPr algn="ctr" fontAlgn="auto">
              <a:spcBef>
                <a:spcPts val="0"/>
              </a:spcBef>
              <a:spcAft>
                <a:spcPts val="0"/>
              </a:spcAft>
              <a:defRPr/>
            </a:pPr>
            <a:r>
              <a:rPr lang="en-GB" sz="2800" b="1" dirty="0">
                <a:solidFill>
                  <a:srgbClr val="7030A0"/>
                </a:solidFill>
                <a:effectLst>
                  <a:outerShdw blurRad="38100" dist="38100" dir="2700000" algn="tl">
                    <a:srgbClr val="000000">
                      <a:alpha val="43137"/>
                    </a:srgbClr>
                  </a:outerShdw>
                </a:effectLst>
                <a:latin typeface="Comic Sans MS" pitchFamily="66" charset="0"/>
              </a:rPr>
              <a:t>Think carefully about your everyday life and where you use drugs.</a:t>
            </a:r>
          </a:p>
        </p:txBody>
      </p:sp>
    </p:spTree>
    <p:extLst>
      <p:ext uri="{BB962C8B-B14F-4D97-AF65-F5344CB8AC3E}">
        <p14:creationId xmlns:p14="http://schemas.microsoft.com/office/powerpoint/2010/main" val="2407929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E253DD84-3C02-4DD2-94CF-DFB0255415C2}"/>
              </a:ext>
            </a:extLst>
          </p:cNvPr>
          <p:cNvGraphicFramePr>
            <a:graphicFrameLocks noGrp="1"/>
          </p:cNvGraphicFramePr>
          <p:nvPr>
            <p:extLst>
              <p:ext uri="{D42A27DB-BD31-4B8C-83A1-F6EECF244321}">
                <p14:modId xmlns:p14="http://schemas.microsoft.com/office/powerpoint/2010/main" val="486366761"/>
              </p:ext>
            </p:extLst>
          </p:nvPr>
        </p:nvGraphicFramePr>
        <p:xfrm>
          <a:off x="471488" y="1609047"/>
          <a:ext cx="5915024" cy="3749534"/>
        </p:xfrm>
        <a:graphic>
          <a:graphicData uri="http://schemas.openxmlformats.org/drawingml/2006/table">
            <a:tbl>
              <a:tblPr/>
              <a:tblGrid>
                <a:gridCol w="1478756">
                  <a:extLst>
                    <a:ext uri="{9D8B030D-6E8A-4147-A177-3AD203B41FA5}">
                      <a16:colId xmlns:a16="http://schemas.microsoft.com/office/drawing/2014/main" val="51666572"/>
                    </a:ext>
                  </a:extLst>
                </a:gridCol>
                <a:gridCol w="1478756">
                  <a:extLst>
                    <a:ext uri="{9D8B030D-6E8A-4147-A177-3AD203B41FA5}">
                      <a16:colId xmlns:a16="http://schemas.microsoft.com/office/drawing/2014/main" val="2520059824"/>
                    </a:ext>
                  </a:extLst>
                </a:gridCol>
                <a:gridCol w="1478756">
                  <a:extLst>
                    <a:ext uri="{9D8B030D-6E8A-4147-A177-3AD203B41FA5}">
                      <a16:colId xmlns:a16="http://schemas.microsoft.com/office/drawing/2014/main" val="426162566"/>
                    </a:ext>
                  </a:extLst>
                </a:gridCol>
                <a:gridCol w="1478756">
                  <a:extLst>
                    <a:ext uri="{9D8B030D-6E8A-4147-A177-3AD203B41FA5}">
                      <a16:colId xmlns:a16="http://schemas.microsoft.com/office/drawing/2014/main" val="3150465742"/>
                    </a:ext>
                  </a:extLst>
                </a:gridCol>
              </a:tblGrid>
              <a:tr h="286122">
                <a:tc gridSpan="4">
                  <a:txBody>
                    <a:bodyPr/>
                    <a:lstStyle/>
                    <a:p>
                      <a:r>
                        <a:rPr lang="en-GB" sz="1300"/>
                        <a:t>Drug classification and penalties</a:t>
                      </a:r>
                    </a:p>
                  </a:txBody>
                  <a:tcPr marL="88038" marR="88038" marT="44019" marB="44019" anchor="ctr">
                    <a:solidFill>
                      <a:srgbClr val="FFFFFF"/>
                    </a:solid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86779954"/>
                  </a:ext>
                </a:extLst>
              </a:tr>
              <a:tr h="469534">
                <a:tc>
                  <a:txBody>
                    <a:bodyPr/>
                    <a:lstStyle/>
                    <a:p>
                      <a:pPr algn="ctr"/>
                      <a:r>
                        <a:rPr lang="en-GB" sz="1300" b="1">
                          <a:solidFill>
                            <a:srgbClr val="231F20"/>
                          </a:solidFill>
                          <a:effectLst/>
                        </a:rPr>
                        <a:t>Classes</a:t>
                      </a:r>
                    </a:p>
                  </a:txBody>
                  <a:tcPr marL="36682" marR="36682" marT="36682" marB="36682" anchor="ctr">
                    <a:lnL>
                      <a:noFill/>
                    </a:lnL>
                    <a:lnR>
                      <a:noFill/>
                    </a:lnR>
                    <a:lnB>
                      <a:noFill/>
                    </a:lnB>
                    <a:solidFill>
                      <a:srgbClr val="F1F1F1"/>
                    </a:solidFill>
                  </a:tcPr>
                </a:tc>
                <a:tc>
                  <a:txBody>
                    <a:bodyPr/>
                    <a:lstStyle/>
                    <a:p>
                      <a:pPr algn="ctr"/>
                      <a:r>
                        <a:rPr lang="en-GB" sz="1300" b="1" dirty="0">
                          <a:solidFill>
                            <a:srgbClr val="231F20"/>
                          </a:solidFill>
                          <a:effectLst/>
                        </a:rPr>
                        <a:t>Drugs</a:t>
                      </a:r>
                    </a:p>
                  </a:txBody>
                  <a:tcPr marL="36682" marR="36682" marT="36682" marB="36682" anchor="ctr">
                    <a:lnL>
                      <a:noFill/>
                    </a:lnL>
                    <a:lnR>
                      <a:noFill/>
                    </a:lnR>
                    <a:lnT>
                      <a:noFill/>
                    </a:lnT>
                    <a:lnB>
                      <a:noFill/>
                    </a:lnB>
                    <a:solidFill>
                      <a:srgbClr val="F1F1F1"/>
                    </a:solidFill>
                  </a:tcPr>
                </a:tc>
                <a:tc>
                  <a:txBody>
                    <a:bodyPr/>
                    <a:lstStyle/>
                    <a:p>
                      <a:pPr algn="ctr"/>
                      <a:r>
                        <a:rPr lang="en-GB" sz="1300" b="1">
                          <a:solidFill>
                            <a:srgbClr val="231F20"/>
                          </a:solidFill>
                          <a:effectLst/>
                        </a:rPr>
                        <a:t>Penalties for dealing in drugs</a:t>
                      </a:r>
                    </a:p>
                  </a:txBody>
                  <a:tcPr marL="36682" marR="36682" marT="36682" marB="36682" anchor="ctr">
                    <a:lnL>
                      <a:noFill/>
                    </a:lnL>
                    <a:lnR>
                      <a:noFill/>
                    </a:lnR>
                    <a:lnT>
                      <a:noFill/>
                    </a:lnT>
                    <a:lnB>
                      <a:noFill/>
                    </a:lnB>
                    <a:solidFill>
                      <a:srgbClr val="F1F1F1"/>
                    </a:solidFill>
                  </a:tcPr>
                </a:tc>
                <a:tc>
                  <a:txBody>
                    <a:bodyPr/>
                    <a:lstStyle/>
                    <a:p>
                      <a:pPr algn="ctr"/>
                      <a:r>
                        <a:rPr lang="en-GB" sz="1300" b="1">
                          <a:solidFill>
                            <a:srgbClr val="231F20"/>
                          </a:solidFill>
                          <a:effectLst/>
                        </a:rPr>
                        <a:t>Penalties for possession of drugs</a:t>
                      </a:r>
                    </a:p>
                  </a:txBody>
                  <a:tcPr marL="36682" marR="36682" marT="36682" marB="36682" anchor="ctr">
                    <a:lnL>
                      <a:noFill/>
                    </a:lnL>
                    <a:lnR>
                      <a:noFill/>
                    </a:lnR>
                    <a:lnT>
                      <a:noFill/>
                    </a:lnT>
                    <a:lnB>
                      <a:noFill/>
                    </a:lnB>
                    <a:solidFill>
                      <a:srgbClr val="F1F1F1"/>
                    </a:solidFill>
                  </a:tcPr>
                </a:tc>
                <a:extLst>
                  <a:ext uri="{0D108BD9-81ED-4DB2-BD59-A6C34878D82A}">
                    <a16:rowId xmlns:a16="http://schemas.microsoft.com/office/drawing/2014/main" val="65671473"/>
                  </a:ext>
                </a:extLst>
              </a:tr>
              <a:tr h="1261872">
                <a:tc>
                  <a:txBody>
                    <a:bodyPr/>
                    <a:lstStyle/>
                    <a:p>
                      <a:r>
                        <a:rPr lang="en-GB" sz="1300">
                          <a:solidFill>
                            <a:srgbClr val="231F20"/>
                          </a:solidFill>
                          <a:effectLst/>
                        </a:rPr>
                        <a:t>Class A</a:t>
                      </a:r>
                    </a:p>
                  </a:txBody>
                  <a:tcPr marL="36682" marR="36682" marT="36682" marB="36682" anchor="ctr">
                    <a:lnL>
                      <a:noFill/>
                    </a:lnL>
                    <a:lnR>
                      <a:noFill/>
                    </a:lnR>
                    <a:lnT>
                      <a:noFill/>
                    </a:lnT>
                    <a:lnB>
                      <a:noFill/>
                    </a:lnB>
                    <a:solidFill>
                      <a:srgbClr val="F1F1F1"/>
                    </a:solidFill>
                  </a:tcPr>
                </a:tc>
                <a:tc>
                  <a:txBody>
                    <a:bodyPr/>
                    <a:lstStyle/>
                    <a:p>
                      <a:r>
                        <a:rPr lang="en-GB" sz="1300" dirty="0">
                          <a:solidFill>
                            <a:srgbClr val="231F20"/>
                          </a:solidFill>
                          <a:effectLst/>
                        </a:rPr>
                        <a:t>Ecstasy, LSD, heroin, cocaine, crack, magic mushrooms, amphetamines (if prepared for injection)</a:t>
                      </a:r>
                    </a:p>
                  </a:txBody>
                  <a:tcPr marL="36682" marR="36682" marT="36682" marB="36682" anchor="ctr">
                    <a:lnL>
                      <a:noFill/>
                    </a:lnL>
                    <a:lnR>
                      <a:noFill/>
                    </a:lnR>
                    <a:lnT>
                      <a:noFill/>
                    </a:lnT>
                    <a:lnB>
                      <a:noFill/>
                    </a:lnB>
                    <a:solidFill>
                      <a:srgbClr val="F1F1F1"/>
                    </a:solidFill>
                  </a:tcPr>
                </a:tc>
                <a:tc>
                  <a:txBody>
                    <a:bodyPr/>
                    <a:lstStyle/>
                    <a:p>
                      <a:r>
                        <a:rPr lang="en-GB" sz="1300">
                          <a:solidFill>
                            <a:srgbClr val="231F20"/>
                          </a:solidFill>
                          <a:effectLst/>
                        </a:rPr>
                        <a:t>Up to life in prison or an unlimited fine or both</a:t>
                      </a:r>
                    </a:p>
                  </a:txBody>
                  <a:tcPr marL="36682" marR="36682" marT="36682" marB="36682" anchor="ctr">
                    <a:lnL>
                      <a:noFill/>
                    </a:lnL>
                    <a:lnR>
                      <a:noFill/>
                    </a:lnR>
                    <a:lnT>
                      <a:noFill/>
                    </a:lnT>
                    <a:lnB>
                      <a:noFill/>
                    </a:lnB>
                    <a:solidFill>
                      <a:srgbClr val="F1F1F1"/>
                    </a:solidFill>
                  </a:tcPr>
                </a:tc>
                <a:tc>
                  <a:txBody>
                    <a:bodyPr/>
                    <a:lstStyle/>
                    <a:p>
                      <a:r>
                        <a:rPr lang="en-GB" sz="1300">
                          <a:solidFill>
                            <a:srgbClr val="231F20"/>
                          </a:solidFill>
                          <a:effectLst/>
                        </a:rPr>
                        <a:t>Up to seven years in prison or an unlimited fine or both</a:t>
                      </a:r>
                    </a:p>
                  </a:txBody>
                  <a:tcPr marL="36682" marR="36682" marT="36682" marB="36682" anchor="ctr">
                    <a:lnL>
                      <a:noFill/>
                    </a:lnL>
                    <a:lnR>
                      <a:noFill/>
                    </a:lnR>
                    <a:lnT>
                      <a:noFill/>
                    </a:lnT>
                    <a:lnB>
                      <a:noFill/>
                    </a:lnB>
                    <a:solidFill>
                      <a:srgbClr val="F1F1F1"/>
                    </a:solidFill>
                  </a:tcPr>
                </a:tc>
                <a:extLst>
                  <a:ext uri="{0D108BD9-81ED-4DB2-BD59-A6C34878D82A}">
                    <a16:rowId xmlns:a16="http://schemas.microsoft.com/office/drawing/2014/main" val="235331236"/>
                  </a:ext>
                </a:extLst>
              </a:tr>
              <a:tr h="865703">
                <a:tc>
                  <a:txBody>
                    <a:bodyPr/>
                    <a:lstStyle/>
                    <a:p>
                      <a:r>
                        <a:rPr lang="en-GB" sz="1300">
                          <a:solidFill>
                            <a:srgbClr val="231F20"/>
                          </a:solidFill>
                          <a:effectLst/>
                        </a:rPr>
                        <a:t>Class B</a:t>
                      </a:r>
                    </a:p>
                  </a:txBody>
                  <a:tcPr marL="36682" marR="36682" marT="36682" marB="36682" anchor="ctr">
                    <a:lnL>
                      <a:noFill/>
                    </a:lnL>
                    <a:lnR>
                      <a:noFill/>
                    </a:lnR>
                    <a:lnT>
                      <a:noFill/>
                    </a:lnT>
                    <a:lnB>
                      <a:noFill/>
                    </a:lnB>
                    <a:solidFill>
                      <a:srgbClr val="F1F1F1"/>
                    </a:solidFill>
                  </a:tcPr>
                </a:tc>
                <a:tc>
                  <a:txBody>
                    <a:bodyPr/>
                    <a:lstStyle/>
                    <a:p>
                      <a:r>
                        <a:rPr lang="en-GB" sz="1300">
                          <a:solidFill>
                            <a:srgbClr val="231F20"/>
                          </a:solidFill>
                          <a:effectLst/>
                        </a:rPr>
                        <a:t>Amphetamines, methylphenidate (Ritalin), pholcodine, cannabis, ketamine</a:t>
                      </a:r>
                    </a:p>
                  </a:txBody>
                  <a:tcPr marL="36682" marR="36682" marT="36682" marB="36682" anchor="ctr">
                    <a:lnL>
                      <a:noFill/>
                    </a:lnL>
                    <a:lnR>
                      <a:noFill/>
                    </a:lnR>
                    <a:lnT>
                      <a:noFill/>
                    </a:lnT>
                    <a:lnB>
                      <a:noFill/>
                    </a:lnB>
                    <a:solidFill>
                      <a:srgbClr val="F1F1F1"/>
                    </a:solidFill>
                  </a:tcPr>
                </a:tc>
                <a:tc>
                  <a:txBody>
                    <a:bodyPr/>
                    <a:lstStyle/>
                    <a:p>
                      <a:r>
                        <a:rPr lang="en-GB" sz="1300">
                          <a:solidFill>
                            <a:srgbClr val="231F20"/>
                          </a:solidFill>
                          <a:effectLst/>
                        </a:rPr>
                        <a:t>Up to 14 years in prison or an unlimited fine or both</a:t>
                      </a:r>
                    </a:p>
                  </a:txBody>
                  <a:tcPr marL="36682" marR="36682" marT="36682" marB="36682" anchor="ctr">
                    <a:lnL>
                      <a:noFill/>
                    </a:lnL>
                    <a:lnR>
                      <a:noFill/>
                    </a:lnR>
                    <a:lnT>
                      <a:noFill/>
                    </a:lnT>
                    <a:lnB>
                      <a:noFill/>
                    </a:lnB>
                    <a:solidFill>
                      <a:srgbClr val="F1F1F1"/>
                    </a:solidFill>
                  </a:tcPr>
                </a:tc>
                <a:tc>
                  <a:txBody>
                    <a:bodyPr/>
                    <a:lstStyle/>
                    <a:p>
                      <a:r>
                        <a:rPr lang="en-GB" sz="1300">
                          <a:solidFill>
                            <a:srgbClr val="231F20"/>
                          </a:solidFill>
                          <a:effectLst/>
                        </a:rPr>
                        <a:t>Up to five years in prison or an unlimited fine or both</a:t>
                      </a:r>
                    </a:p>
                  </a:txBody>
                  <a:tcPr marL="36682" marR="36682" marT="36682" marB="36682" anchor="ctr">
                    <a:lnL>
                      <a:noFill/>
                    </a:lnL>
                    <a:lnR>
                      <a:noFill/>
                    </a:lnR>
                    <a:lnT>
                      <a:noFill/>
                    </a:lnT>
                    <a:lnB>
                      <a:noFill/>
                    </a:lnB>
                    <a:solidFill>
                      <a:srgbClr val="F1F1F1"/>
                    </a:solidFill>
                  </a:tcPr>
                </a:tc>
                <a:extLst>
                  <a:ext uri="{0D108BD9-81ED-4DB2-BD59-A6C34878D82A}">
                    <a16:rowId xmlns:a16="http://schemas.microsoft.com/office/drawing/2014/main" val="1315126690"/>
                  </a:ext>
                </a:extLst>
              </a:tr>
              <a:tr h="865703">
                <a:tc>
                  <a:txBody>
                    <a:bodyPr/>
                    <a:lstStyle/>
                    <a:p>
                      <a:r>
                        <a:rPr lang="en-GB" sz="1300">
                          <a:solidFill>
                            <a:srgbClr val="231F20"/>
                          </a:solidFill>
                          <a:effectLst/>
                        </a:rPr>
                        <a:t>Class C</a:t>
                      </a:r>
                    </a:p>
                  </a:txBody>
                  <a:tcPr marL="36682" marR="36682" marT="36682" marB="36682" anchor="ctr">
                    <a:lnL>
                      <a:noFill/>
                    </a:lnL>
                    <a:lnR>
                      <a:noFill/>
                    </a:lnR>
                    <a:lnT>
                      <a:noFill/>
                    </a:lnT>
                    <a:lnB>
                      <a:noFill/>
                    </a:lnB>
                    <a:solidFill>
                      <a:srgbClr val="F1F1F1"/>
                    </a:solidFill>
                  </a:tcPr>
                </a:tc>
                <a:tc>
                  <a:txBody>
                    <a:bodyPr/>
                    <a:lstStyle/>
                    <a:p>
                      <a:r>
                        <a:rPr lang="en-GB" sz="1300">
                          <a:solidFill>
                            <a:srgbClr val="231F20"/>
                          </a:solidFill>
                          <a:effectLst/>
                        </a:rPr>
                        <a:t>Tranquilisers, some painkillers, gamma hydroxybutyrate (GHB)</a:t>
                      </a:r>
                    </a:p>
                  </a:txBody>
                  <a:tcPr marL="36682" marR="36682" marT="36682" marB="36682" anchor="ctr">
                    <a:lnL>
                      <a:noFill/>
                    </a:lnL>
                    <a:lnR>
                      <a:noFill/>
                    </a:lnR>
                    <a:lnT>
                      <a:noFill/>
                    </a:lnT>
                    <a:lnB>
                      <a:noFill/>
                    </a:lnB>
                    <a:solidFill>
                      <a:srgbClr val="F1F1F1"/>
                    </a:solidFill>
                  </a:tcPr>
                </a:tc>
                <a:tc>
                  <a:txBody>
                    <a:bodyPr/>
                    <a:lstStyle/>
                    <a:p>
                      <a:r>
                        <a:rPr lang="en-GB" sz="1300">
                          <a:solidFill>
                            <a:srgbClr val="231F20"/>
                          </a:solidFill>
                          <a:effectLst/>
                        </a:rPr>
                        <a:t>Up to 14 years in prison, an unlimited fine or both</a:t>
                      </a:r>
                    </a:p>
                  </a:txBody>
                  <a:tcPr marL="36682" marR="36682" marT="36682" marB="36682" anchor="ctr">
                    <a:lnL>
                      <a:noFill/>
                    </a:lnL>
                    <a:lnR>
                      <a:noFill/>
                    </a:lnR>
                    <a:lnT>
                      <a:noFill/>
                    </a:lnT>
                    <a:lnB>
                      <a:noFill/>
                    </a:lnB>
                    <a:solidFill>
                      <a:srgbClr val="F1F1F1"/>
                    </a:solidFill>
                  </a:tcPr>
                </a:tc>
                <a:tc>
                  <a:txBody>
                    <a:bodyPr/>
                    <a:lstStyle/>
                    <a:p>
                      <a:r>
                        <a:rPr lang="en-GB" sz="1300" dirty="0">
                          <a:solidFill>
                            <a:srgbClr val="231F20"/>
                          </a:solidFill>
                          <a:effectLst/>
                        </a:rPr>
                        <a:t>Up to two years in prison or an unlimited fine or both</a:t>
                      </a:r>
                    </a:p>
                  </a:txBody>
                  <a:tcPr marL="36682" marR="36682" marT="36682" marB="36682" anchor="ctr">
                    <a:lnL>
                      <a:noFill/>
                    </a:lnL>
                    <a:lnR>
                      <a:noFill/>
                    </a:lnR>
                    <a:lnT>
                      <a:noFill/>
                    </a:lnT>
                    <a:lnB>
                      <a:noFill/>
                    </a:lnB>
                    <a:solidFill>
                      <a:srgbClr val="F1F1F1"/>
                    </a:solidFill>
                  </a:tcPr>
                </a:tc>
                <a:extLst>
                  <a:ext uri="{0D108BD9-81ED-4DB2-BD59-A6C34878D82A}">
                    <a16:rowId xmlns:a16="http://schemas.microsoft.com/office/drawing/2014/main" val="456624659"/>
                  </a:ext>
                </a:extLst>
              </a:tr>
            </a:tbl>
          </a:graphicData>
        </a:graphic>
      </p:graphicFrame>
      <p:sp>
        <p:nvSpPr>
          <p:cNvPr id="8" name="TextBox 7">
            <a:extLst>
              <a:ext uri="{FF2B5EF4-FFF2-40B4-BE49-F238E27FC236}">
                <a16:creationId xmlns:a16="http://schemas.microsoft.com/office/drawing/2014/main" id="{CCB195ED-F823-4044-AE2A-1C59727E84D0}"/>
              </a:ext>
            </a:extLst>
          </p:cNvPr>
          <p:cNvSpPr txBox="1"/>
          <p:nvPr/>
        </p:nvSpPr>
        <p:spPr>
          <a:xfrm>
            <a:off x="471488" y="516194"/>
            <a:ext cx="5693338" cy="646331"/>
          </a:xfrm>
          <a:prstGeom prst="rect">
            <a:avLst/>
          </a:prstGeom>
          <a:noFill/>
        </p:spPr>
        <p:txBody>
          <a:bodyPr wrap="square" rtlCol="0">
            <a:spAutoFit/>
          </a:bodyPr>
          <a:lstStyle/>
          <a:p>
            <a:r>
              <a:rPr lang="en-GB" dirty="0"/>
              <a:t>Illegal Drugs are categorised into the categories below according to the law. </a:t>
            </a:r>
          </a:p>
        </p:txBody>
      </p:sp>
      <p:pic>
        <p:nvPicPr>
          <p:cNvPr id="9" name="Picture 8">
            <a:extLst>
              <a:ext uri="{FF2B5EF4-FFF2-40B4-BE49-F238E27FC236}">
                <a16:creationId xmlns:a16="http://schemas.microsoft.com/office/drawing/2014/main" id="{CE1A21EA-FBE8-411D-A022-C3EB530C89B4}"/>
              </a:ext>
            </a:extLst>
          </p:cNvPr>
          <p:cNvPicPr>
            <a:picLocks noChangeAspect="1"/>
          </p:cNvPicPr>
          <p:nvPr/>
        </p:nvPicPr>
        <p:blipFill>
          <a:blip r:embed="rId2"/>
          <a:stretch>
            <a:fillRect/>
          </a:stretch>
        </p:blipFill>
        <p:spPr>
          <a:xfrm>
            <a:off x="471486" y="6096000"/>
            <a:ext cx="5915023" cy="4436267"/>
          </a:xfrm>
          <a:prstGeom prst="rect">
            <a:avLst/>
          </a:prstGeom>
        </p:spPr>
      </p:pic>
    </p:spTree>
    <p:extLst>
      <p:ext uri="{BB962C8B-B14F-4D97-AF65-F5344CB8AC3E}">
        <p14:creationId xmlns:p14="http://schemas.microsoft.com/office/powerpoint/2010/main" val="38927969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8F079E-F1A4-4AD2-ACBD-8D7629F160CA}"/>
              </a:ext>
            </a:extLst>
          </p:cNvPr>
          <p:cNvPicPr>
            <a:picLocks noChangeAspect="1"/>
          </p:cNvPicPr>
          <p:nvPr/>
        </p:nvPicPr>
        <p:blipFill>
          <a:blip r:embed="rId2"/>
          <a:stretch>
            <a:fillRect/>
          </a:stretch>
        </p:blipFill>
        <p:spPr>
          <a:xfrm>
            <a:off x="552866" y="620512"/>
            <a:ext cx="5685701" cy="4264276"/>
          </a:xfrm>
          <a:prstGeom prst="rect">
            <a:avLst/>
          </a:prstGeom>
        </p:spPr>
      </p:pic>
      <p:pic>
        <p:nvPicPr>
          <p:cNvPr id="5" name="Picture 4">
            <a:extLst>
              <a:ext uri="{FF2B5EF4-FFF2-40B4-BE49-F238E27FC236}">
                <a16:creationId xmlns:a16="http://schemas.microsoft.com/office/drawing/2014/main" id="{76E17B45-973E-4FB2-89D6-06A53BB3448C}"/>
              </a:ext>
            </a:extLst>
          </p:cNvPr>
          <p:cNvPicPr>
            <a:picLocks noChangeAspect="1"/>
          </p:cNvPicPr>
          <p:nvPr/>
        </p:nvPicPr>
        <p:blipFill>
          <a:blip r:embed="rId3"/>
          <a:stretch>
            <a:fillRect/>
          </a:stretch>
        </p:blipFill>
        <p:spPr>
          <a:xfrm>
            <a:off x="552865" y="5472732"/>
            <a:ext cx="5685701" cy="4264276"/>
          </a:xfrm>
          <a:prstGeom prst="rect">
            <a:avLst/>
          </a:prstGeom>
        </p:spPr>
      </p:pic>
    </p:spTree>
    <p:extLst>
      <p:ext uri="{BB962C8B-B14F-4D97-AF65-F5344CB8AC3E}">
        <p14:creationId xmlns:p14="http://schemas.microsoft.com/office/powerpoint/2010/main" val="28616068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
            <a:extLst>
              <a:ext uri="{FF2B5EF4-FFF2-40B4-BE49-F238E27FC236}">
                <a16:creationId xmlns:a16="http://schemas.microsoft.com/office/drawing/2014/main" id="{CA12640F-9B3F-4E97-B9A4-7AE14C9A170C}"/>
              </a:ext>
            </a:extLst>
          </p:cNvPr>
          <p:cNvSpPr>
            <a:spLocks noChangeArrowheads="1"/>
          </p:cNvSpPr>
          <p:nvPr/>
        </p:nvSpPr>
        <p:spPr bwMode="auto">
          <a:xfrm>
            <a:off x="160735" y="424434"/>
            <a:ext cx="6215063"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100" b="1" u="sng" dirty="0">
                <a:latin typeface="Comic Sans MS" panose="030F0702030302020204" pitchFamily="66" charset="0"/>
              </a:rPr>
              <a:t>Christian attitudes towards drugs</a:t>
            </a:r>
          </a:p>
          <a:p>
            <a:pPr eaLnBrk="1" hangingPunct="1"/>
            <a:endParaRPr lang="en-US" altLang="en-US" sz="1650" b="1" dirty="0">
              <a:latin typeface="Comic Sans MS" panose="030F0702030302020204" pitchFamily="66" charset="0"/>
            </a:endParaRPr>
          </a:p>
          <a:p>
            <a:r>
              <a:rPr lang="en-US" altLang="en-US" b="1" dirty="0">
                <a:latin typeface="Comic Sans MS" panose="030F0702030302020204" pitchFamily="66" charset="0"/>
              </a:rPr>
              <a:t>The key Christian teaching in relation to the use of drugs is that the physical body is the natural home of the soul, and is therefore precious and sacred.</a:t>
            </a:r>
          </a:p>
          <a:p>
            <a:endParaRPr lang="en-US" altLang="en-US" sz="1500" b="1" dirty="0">
              <a:latin typeface="Comic Sans MS" panose="030F0702030302020204" pitchFamily="66" charset="0"/>
            </a:endParaRPr>
          </a:p>
          <a:p>
            <a:r>
              <a:rPr lang="en-US" altLang="en-US" sz="1500" b="1" dirty="0">
                <a:latin typeface="Comic Sans MS" panose="030F0702030302020204" pitchFamily="66" charset="0"/>
              </a:rPr>
              <a:t>“ </a:t>
            </a:r>
            <a:r>
              <a:rPr lang="en-US" altLang="en-US" sz="1500" b="1" u="sng" dirty="0">
                <a:latin typeface="Comic Sans MS" panose="030F0702030302020204" pitchFamily="66" charset="0"/>
              </a:rPr>
              <a:t>Your body is a temple of the Holy Spirit</a:t>
            </a:r>
            <a:r>
              <a:rPr lang="en-US" altLang="en-US" sz="1500" b="1" dirty="0">
                <a:latin typeface="Comic Sans MS" panose="030F0702030302020204" pitchFamily="66" charset="0"/>
              </a:rPr>
              <a:t>.”</a:t>
            </a:r>
            <a:r>
              <a:rPr lang="en-US" altLang="en-US" sz="1500" b="1" i="1" dirty="0">
                <a:latin typeface="Comic Sans MS" panose="030F0702030302020204" pitchFamily="66" charset="0"/>
              </a:rPr>
              <a:t> 1 Corinthians 6:19</a:t>
            </a:r>
            <a:endParaRPr lang="en-US" altLang="en-US" sz="1500" b="1" dirty="0">
              <a:latin typeface="Comic Sans MS" panose="030F0702030302020204" pitchFamily="66" charset="0"/>
            </a:endParaRPr>
          </a:p>
        </p:txBody>
      </p:sp>
      <p:sp>
        <p:nvSpPr>
          <p:cNvPr id="7" name="Rectangle 5">
            <a:extLst>
              <a:ext uri="{FF2B5EF4-FFF2-40B4-BE49-F238E27FC236}">
                <a16:creationId xmlns:a16="http://schemas.microsoft.com/office/drawing/2014/main" id="{076C6C8A-72F2-46D7-A189-159F46150F7E}"/>
              </a:ext>
            </a:extLst>
          </p:cNvPr>
          <p:cNvSpPr>
            <a:spLocks noChangeArrowheads="1"/>
          </p:cNvSpPr>
          <p:nvPr/>
        </p:nvSpPr>
        <p:spPr bwMode="auto">
          <a:xfrm>
            <a:off x="160734" y="2789942"/>
            <a:ext cx="6536531"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GB" altLang="en-US" b="1" dirty="0">
                <a:latin typeface="Comic Sans MS" panose="030F0702030302020204" pitchFamily="66" charset="0"/>
              </a:rPr>
              <a:t>So Christians do not approve of the taking of illegal drugs, including most </a:t>
            </a:r>
            <a:r>
              <a:rPr lang="en-GB" altLang="en-US" b="1" dirty="0">
                <a:solidFill>
                  <a:srgbClr val="C00000"/>
                </a:solidFill>
                <a:latin typeface="Comic Sans MS" panose="030F0702030302020204" pitchFamily="66" charset="0"/>
              </a:rPr>
              <a:t>recreational drugs</a:t>
            </a:r>
            <a:r>
              <a:rPr lang="en-GB" altLang="en-US" b="1" dirty="0">
                <a:latin typeface="Comic Sans MS" panose="030F0702030302020204" pitchFamily="66" charset="0"/>
              </a:rPr>
              <a:t>, especially those which can alter the mind and make people incapable of praying or being alert to God. </a:t>
            </a:r>
          </a:p>
          <a:p>
            <a:pPr eaLnBrk="1" hangingPunct="1"/>
            <a:endParaRPr lang="en-GB" altLang="en-US" b="1" dirty="0">
              <a:latin typeface="Comic Sans MS" panose="030F0702030302020204" pitchFamily="66" charset="0"/>
            </a:endParaRPr>
          </a:p>
          <a:p>
            <a:pPr eaLnBrk="1" hangingPunct="1"/>
            <a:r>
              <a:rPr lang="en-GB" altLang="en-US" b="1" dirty="0">
                <a:latin typeface="Comic Sans MS" panose="030F0702030302020204" pitchFamily="66" charset="0"/>
              </a:rPr>
              <a:t>Christians will take </a:t>
            </a:r>
            <a:r>
              <a:rPr lang="en-GB" altLang="en-US" b="1" dirty="0">
                <a:solidFill>
                  <a:srgbClr val="C00000"/>
                </a:solidFill>
                <a:latin typeface="Comic Sans MS" panose="030F0702030302020204" pitchFamily="66" charset="0"/>
              </a:rPr>
              <a:t>prescription drugs </a:t>
            </a:r>
            <a:r>
              <a:rPr lang="en-GB" altLang="en-US" b="1" dirty="0">
                <a:latin typeface="Comic Sans MS" panose="030F0702030302020204" pitchFamily="66" charset="0"/>
              </a:rPr>
              <a:t>when appropriate.</a:t>
            </a:r>
          </a:p>
          <a:p>
            <a:pPr eaLnBrk="1" hangingPunct="1"/>
            <a:r>
              <a:rPr lang="en-GB" altLang="en-US" b="1" dirty="0">
                <a:latin typeface="Comic Sans MS" panose="030F0702030302020204" pitchFamily="66" charset="0"/>
              </a:rPr>
              <a:t>Alcohol, tobacco and caffeine are examples of recreational drugs which are not forbidden to Christians.</a:t>
            </a:r>
          </a:p>
        </p:txBody>
      </p:sp>
      <p:sp>
        <p:nvSpPr>
          <p:cNvPr id="2" name="TextBox 1">
            <a:extLst>
              <a:ext uri="{FF2B5EF4-FFF2-40B4-BE49-F238E27FC236}">
                <a16:creationId xmlns:a16="http://schemas.microsoft.com/office/drawing/2014/main" id="{F457086B-7F9E-4CA5-80CA-5D3E0A661BE8}"/>
              </a:ext>
            </a:extLst>
          </p:cNvPr>
          <p:cNvSpPr txBox="1"/>
          <p:nvPr/>
        </p:nvSpPr>
        <p:spPr>
          <a:xfrm>
            <a:off x="429201" y="6096000"/>
            <a:ext cx="5678129" cy="4247317"/>
          </a:xfrm>
          <a:prstGeom prst="rect">
            <a:avLst/>
          </a:prstGeom>
          <a:noFill/>
        </p:spPr>
        <p:txBody>
          <a:bodyPr wrap="square" rtlCol="0">
            <a:spAutoFit/>
          </a:bodyPr>
          <a:lstStyle/>
          <a:p>
            <a:r>
              <a:rPr lang="en-GB" sz="2800" dirty="0">
                <a:latin typeface="Comic Sans MS" panose="030F0702030302020204" pitchFamily="66" charset="0"/>
              </a:rPr>
              <a:t>Task: </a:t>
            </a:r>
          </a:p>
          <a:p>
            <a:r>
              <a:rPr lang="en-GB" sz="2800" dirty="0">
                <a:latin typeface="Comic Sans MS" panose="030F0702030302020204" pitchFamily="66" charset="0"/>
              </a:rPr>
              <a:t>Read the information above </a:t>
            </a:r>
          </a:p>
          <a:p>
            <a:r>
              <a:rPr lang="en-GB" sz="2800" dirty="0">
                <a:latin typeface="Comic Sans MS" panose="030F0702030302020204" pitchFamily="66" charset="0"/>
              </a:rPr>
              <a:t>Highlight the key Christian beliefs</a:t>
            </a:r>
          </a:p>
          <a:p>
            <a:endParaRPr lang="en-GB" sz="2800" dirty="0">
              <a:latin typeface="Comic Sans MS" panose="030F0702030302020204" pitchFamily="66" charset="0"/>
            </a:endParaRPr>
          </a:p>
          <a:p>
            <a:r>
              <a:rPr lang="en-GB" sz="2800" dirty="0">
                <a:latin typeface="Comic Sans MS" panose="030F0702030302020204" pitchFamily="66" charset="0"/>
              </a:rPr>
              <a:t>Answer the question: </a:t>
            </a:r>
          </a:p>
          <a:p>
            <a:endParaRPr lang="en-GB" sz="2800" dirty="0">
              <a:latin typeface="Comic Sans MS" panose="030F0702030302020204" pitchFamily="66" charset="0"/>
            </a:endParaRPr>
          </a:p>
          <a:p>
            <a:r>
              <a:rPr lang="en-GB" sz="2800" dirty="0">
                <a:latin typeface="Comic Sans MS" panose="030F0702030302020204" pitchFamily="66" charset="0"/>
              </a:rPr>
              <a:t>Explain Christian attitudes to drug abuse (2 Marks)  </a:t>
            </a:r>
          </a:p>
          <a:p>
            <a:endParaRPr lang="en-GB" dirty="0"/>
          </a:p>
        </p:txBody>
      </p:sp>
    </p:spTree>
    <p:extLst>
      <p:ext uri="{BB962C8B-B14F-4D97-AF65-F5344CB8AC3E}">
        <p14:creationId xmlns:p14="http://schemas.microsoft.com/office/powerpoint/2010/main" val="148566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AE5D66-1235-4B93-975C-473E4AEAD451}"/>
              </a:ext>
            </a:extLst>
          </p:cNvPr>
          <p:cNvSpPr>
            <a:spLocks noGrp="1"/>
          </p:cNvSpPr>
          <p:nvPr>
            <p:ph type="title"/>
          </p:nvPr>
        </p:nvSpPr>
        <p:spPr>
          <a:xfrm>
            <a:off x="471486" y="402134"/>
            <a:ext cx="5958811" cy="1564706"/>
          </a:xfrm>
          <a:ln>
            <a:solidFill>
              <a:schemeClr val="tx1"/>
            </a:solidFill>
          </a:ln>
        </p:spPr>
        <p:txBody>
          <a:bodyPr anchor="b">
            <a:noAutofit/>
          </a:bodyPr>
          <a:lstStyle/>
          <a:p>
            <a:pPr algn="ctr"/>
            <a:r>
              <a:rPr lang="en-US" sz="3200" u="sng" dirty="0">
                <a:solidFill>
                  <a:srgbClr val="7030A0"/>
                </a:solidFill>
                <a:latin typeface="Comic Sans MS" panose="030F0902030302020204" pitchFamily="66" charset="0"/>
              </a:rPr>
              <a:t>Lesson 1: What role does Religion play in British Society? </a:t>
            </a:r>
          </a:p>
        </p:txBody>
      </p:sp>
      <p:sp>
        <p:nvSpPr>
          <p:cNvPr id="5" name="Rectangle 4">
            <a:extLst>
              <a:ext uri="{FF2B5EF4-FFF2-40B4-BE49-F238E27FC236}">
                <a16:creationId xmlns:a16="http://schemas.microsoft.com/office/drawing/2014/main" id="{A816713F-939D-45DD-AD15-377C7D3FE3B2}"/>
              </a:ext>
            </a:extLst>
          </p:cNvPr>
          <p:cNvSpPr/>
          <p:nvPr/>
        </p:nvSpPr>
        <p:spPr>
          <a:xfrm>
            <a:off x="370322" y="2296114"/>
            <a:ext cx="3429000" cy="2862322"/>
          </a:xfrm>
          <a:prstGeom prst="rect">
            <a:avLst/>
          </a:prstGeom>
        </p:spPr>
        <p:txBody>
          <a:bodyPr>
            <a:spAutoFit/>
          </a:bodyPr>
          <a:lstStyle/>
          <a:p>
            <a:pPr algn="ctr"/>
            <a:r>
              <a:rPr lang="en-US" dirty="0">
                <a:solidFill>
                  <a:schemeClr val="accent1"/>
                </a:solidFill>
                <a:latin typeface="Comic Sans MS" panose="030F0902030302020204" pitchFamily="66" charset="0"/>
              </a:rPr>
              <a:t>Starter Questions to think about … </a:t>
            </a:r>
          </a:p>
          <a:p>
            <a:pPr marL="342900" indent="-342900" algn="ctr">
              <a:buAutoNum type="arabicParenR"/>
            </a:pPr>
            <a:r>
              <a:rPr lang="en-US" dirty="0">
                <a:solidFill>
                  <a:schemeClr val="accent1"/>
                </a:solidFill>
                <a:latin typeface="Comic Sans MS" panose="030F0902030302020204" pitchFamily="66" charset="0"/>
              </a:rPr>
              <a:t>Do you think Britain is categorized as a Religious country? </a:t>
            </a:r>
          </a:p>
          <a:p>
            <a:pPr marL="342900" indent="-342900" algn="ctr">
              <a:buAutoNum type="arabicParenR"/>
            </a:pPr>
            <a:r>
              <a:rPr lang="en-US" dirty="0">
                <a:solidFill>
                  <a:schemeClr val="accent1"/>
                </a:solidFill>
                <a:latin typeface="Comic Sans MS" panose="030F0902030302020204" pitchFamily="66" charset="0"/>
              </a:rPr>
              <a:t>What are the main religions in the UK in your opinion? </a:t>
            </a:r>
          </a:p>
          <a:p>
            <a:pPr marL="342900" indent="-342900" algn="ctr">
              <a:buAutoNum type="arabicParenR"/>
            </a:pPr>
            <a:r>
              <a:rPr lang="en-US" dirty="0">
                <a:solidFill>
                  <a:schemeClr val="accent1"/>
                </a:solidFill>
                <a:latin typeface="Comic Sans MS" panose="030F0902030302020204" pitchFamily="66" charset="0"/>
              </a:rPr>
              <a:t>Does religion matter in your opinion? </a:t>
            </a:r>
          </a:p>
        </p:txBody>
      </p:sp>
      <p:sp>
        <p:nvSpPr>
          <p:cNvPr id="6" name="TextBox 5">
            <a:extLst>
              <a:ext uri="{FF2B5EF4-FFF2-40B4-BE49-F238E27FC236}">
                <a16:creationId xmlns:a16="http://schemas.microsoft.com/office/drawing/2014/main" id="{D5D34D2E-D784-4B19-8B35-1160A5315B23}"/>
              </a:ext>
            </a:extLst>
          </p:cNvPr>
          <p:cNvSpPr txBox="1"/>
          <p:nvPr/>
        </p:nvSpPr>
        <p:spPr>
          <a:xfrm>
            <a:off x="4009949" y="2296114"/>
            <a:ext cx="2477729" cy="2862322"/>
          </a:xfrm>
          <a:prstGeom prst="rect">
            <a:avLst/>
          </a:prstGeom>
          <a:noFill/>
          <a:ln>
            <a:solidFill>
              <a:schemeClr val="tx1"/>
            </a:solidFill>
          </a:ln>
        </p:spPr>
        <p:txBody>
          <a:bodyPr wrap="square" rtlCol="0">
            <a:spAutoFit/>
          </a:bodyPr>
          <a:lstStyle/>
          <a:p>
            <a:r>
              <a:rPr lang="en-GB" dirty="0">
                <a:solidFill>
                  <a:srgbClr val="FF0000"/>
                </a:solidFill>
                <a:latin typeface="Comic Sans MS" panose="030F0702030302020204" pitchFamily="66" charset="0"/>
              </a:rPr>
              <a:t>Write your thoughts here …. </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7" name="TextBox 6">
            <a:extLst>
              <a:ext uri="{FF2B5EF4-FFF2-40B4-BE49-F238E27FC236}">
                <a16:creationId xmlns:a16="http://schemas.microsoft.com/office/drawing/2014/main" id="{E9782114-C368-4D7D-92C2-39FE2607EF80}"/>
              </a:ext>
            </a:extLst>
          </p:cNvPr>
          <p:cNvSpPr txBox="1"/>
          <p:nvPr/>
        </p:nvSpPr>
        <p:spPr>
          <a:xfrm>
            <a:off x="591548" y="5522123"/>
            <a:ext cx="5998907" cy="5693866"/>
          </a:xfrm>
          <a:prstGeom prst="rect">
            <a:avLst/>
          </a:prstGeom>
          <a:noFill/>
        </p:spPr>
        <p:txBody>
          <a:bodyPr wrap="square" rtlCol="0">
            <a:spAutoFit/>
          </a:bodyPr>
          <a:lstStyle/>
          <a:p>
            <a:r>
              <a:rPr lang="en-GB" sz="2800" dirty="0">
                <a:solidFill>
                  <a:srgbClr val="FF0000"/>
                </a:solidFill>
                <a:latin typeface="Comic Sans MS" panose="030F0702030302020204" pitchFamily="66" charset="0"/>
              </a:rPr>
              <a:t>TASK According to the 2011 Census how many people do you think said they followed these religions in England? Guess the percentage </a:t>
            </a:r>
          </a:p>
          <a:p>
            <a:endParaRPr lang="en-GB" sz="2800" dirty="0">
              <a:latin typeface="Comic Sans MS" panose="030F0702030302020204" pitchFamily="66" charset="0"/>
            </a:endParaRPr>
          </a:p>
          <a:p>
            <a:r>
              <a:rPr lang="en-GB" sz="2800" dirty="0">
                <a:latin typeface="Comic Sans MS" panose="030F0702030302020204" pitchFamily="66" charset="0"/>
              </a:rPr>
              <a:t>Christianity </a:t>
            </a:r>
          </a:p>
          <a:p>
            <a:r>
              <a:rPr lang="en-GB" sz="2800" dirty="0">
                <a:latin typeface="Comic Sans MS" panose="030F0702030302020204" pitchFamily="66" charset="0"/>
              </a:rPr>
              <a:t>Islam </a:t>
            </a:r>
          </a:p>
          <a:p>
            <a:r>
              <a:rPr lang="en-GB" sz="2800" dirty="0">
                <a:latin typeface="Comic Sans MS" panose="030F0702030302020204" pitchFamily="66" charset="0"/>
              </a:rPr>
              <a:t>Hinduism</a:t>
            </a:r>
          </a:p>
          <a:p>
            <a:r>
              <a:rPr lang="en-GB" sz="2800" dirty="0">
                <a:latin typeface="Comic Sans MS" panose="030F0702030302020204" pitchFamily="66" charset="0"/>
              </a:rPr>
              <a:t>Sikhism </a:t>
            </a:r>
          </a:p>
          <a:p>
            <a:r>
              <a:rPr lang="en-GB" sz="2800" dirty="0">
                <a:latin typeface="Comic Sans MS" panose="030F0702030302020204" pitchFamily="66" charset="0"/>
              </a:rPr>
              <a:t>Judaism</a:t>
            </a:r>
          </a:p>
          <a:p>
            <a:r>
              <a:rPr lang="en-GB" sz="2800" dirty="0">
                <a:latin typeface="Comic Sans MS" panose="030F0702030302020204" pitchFamily="66" charset="0"/>
              </a:rPr>
              <a:t>Buddhism </a:t>
            </a:r>
          </a:p>
          <a:p>
            <a:r>
              <a:rPr lang="en-GB" sz="2800" dirty="0">
                <a:latin typeface="Comic Sans MS" panose="030F0702030302020204" pitchFamily="66" charset="0"/>
              </a:rPr>
              <a:t>Other religion </a:t>
            </a:r>
          </a:p>
        </p:txBody>
      </p:sp>
    </p:spTree>
    <p:extLst>
      <p:ext uri="{BB962C8B-B14F-4D97-AF65-F5344CB8AC3E}">
        <p14:creationId xmlns:p14="http://schemas.microsoft.com/office/powerpoint/2010/main" val="32083516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96E6DC-EB2C-49B2-B367-0F86705816B3}"/>
              </a:ext>
            </a:extLst>
          </p:cNvPr>
          <p:cNvPicPr>
            <a:picLocks noChangeAspect="1"/>
          </p:cNvPicPr>
          <p:nvPr/>
        </p:nvPicPr>
        <p:blipFill>
          <a:blip r:embed="rId2"/>
          <a:stretch>
            <a:fillRect/>
          </a:stretch>
        </p:blipFill>
        <p:spPr>
          <a:xfrm>
            <a:off x="567615" y="679506"/>
            <a:ext cx="4572396" cy="3429297"/>
          </a:xfrm>
          <a:prstGeom prst="rect">
            <a:avLst/>
          </a:prstGeom>
        </p:spPr>
      </p:pic>
      <p:pic>
        <p:nvPicPr>
          <p:cNvPr id="4" name="Picture 3">
            <a:extLst>
              <a:ext uri="{FF2B5EF4-FFF2-40B4-BE49-F238E27FC236}">
                <a16:creationId xmlns:a16="http://schemas.microsoft.com/office/drawing/2014/main" id="{4E35BB5C-CB00-4D63-8535-A9445A444EBD}"/>
              </a:ext>
            </a:extLst>
          </p:cNvPr>
          <p:cNvPicPr>
            <a:picLocks noChangeAspect="1"/>
          </p:cNvPicPr>
          <p:nvPr/>
        </p:nvPicPr>
        <p:blipFill>
          <a:blip r:embed="rId3"/>
          <a:stretch>
            <a:fillRect/>
          </a:stretch>
        </p:blipFill>
        <p:spPr>
          <a:xfrm>
            <a:off x="567615" y="4653901"/>
            <a:ext cx="4572396" cy="3429297"/>
          </a:xfrm>
          <a:prstGeom prst="rect">
            <a:avLst/>
          </a:prstGeom>
        </p:spPr>
      </p:pic>
      <p:sp>
        <p:nvSpPr>
          <p:cNvPr id="5" name="TextBox 4">
            <a:extLst>
              <a:ext uri="{FF2B5EF4-FFF2-40B4-BE49-F238E27FC236}">
                <a16:creationId xmlns:a16="http://schemas.microsoft.com/office/drawing/2014/main" id="{983A70C2-883E-48E2-8CD8-6D14F22E8670}"/>
              </a:ext>
            </a:extLst>
          </p:cNvPr>
          <p:cNvSpPr txBox="1"/>
          <p:nvPr/>
        </p:nvSpPr>
        <p:spPr>
          <a:xfrm>
            <a:off x="567615" y="9070258"/>
            <a:ext cx="5243250" cy="646331"/>
          </a:xfrm>
          <a:prstGeom prst="rect">
            <a:avLst/>
          </a:prstGeom>
          <a:noFill/>
        </p:spPr>
        <p:txBody>
          <a:bodyPr wrap="square" rtlCol="0">
            <a:spAutoFit/>
          </a:bodyPr>
          <a:lstStyle/>
          <a:p>
            <a:r>
              <a:rPr lang="en-GB" dirty="0"/>
              <a:t>Create a poster explaining both the Christian and Muslim attitudes to Drugs. </a:t>
            </a:r>
          </a:p>
        </p:txBody>
      </p:sp>
    </p:spTree>
    <p:extLst>
      <p:ext uri="{BB962C8B-B14F-4D97-AF65-F5344CB8AC3E}">
        <p14:creationId xmlns:p14="http://schemas.microsoft.com/office/powerpoint/2010/main" val="33394607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C16501-98D3-435F-B079-FF691243DF95}"/>
              </a:ext>
            </a:extLst>
          </p:cNvPr>
          <p:cNvSpPr/>
          <p:nvPr/>
        </p:nvSpPr>
        <p:spPr>
          <a:xfrm>
            <a:off x="401893" y="507038"/>
            <a:ext cx="6116893" cy="954107"/>
          </a:xfrm>
          <a:prstGeom prst="rect">
            <a:avLst/>
          </a:prstGeom>
        </p:spPr>
        <p:txBody>
          <a:bodyPr wrap="square">
            <a:spAutoFit/>
          </a:bodyPr>
          <a:lstStyle/>
          <a:p>
            <a:r>
              <a:rPr lang="en-US" sz="2800" u="sng" dirty="0">
                <a:solidFill>
                  <a:srgbClr val="7030A0"/>
                </a:solidFill>
                <a:latin typeface="Comic Sans MS" panose="030F0902030302020204" pitchFamily="66" charset="0"/>
                <a:ea typeface="+mj-ea"/>
                <a:cs typeface="+mj-cs"/>
              </a:rPr>
              <a:t>Lesson 6: What can charities do to help in the UK? </a:t>
            </a:r>
            <a:endParaRPr lang="en-GB" dirty="0">
              <a:solidFill>
                <a:srgbClr val="7030A0"/>
              </a:solidFill>
            </a:endParaRPr>
          </a:p>
        </p:txBody>
      </p:sp>
      <p:sp>
        <p:nvSpPr>
          <p:cNvPr id="3" name="Rectangle 2">
            <a:extLst>
              <a:ext uri="{FF2B5EF4-FFF2-40B4-BE49-F238E27FC236}">
                <a16:creationId xmlns:a16="http://schemas.microsoft.com/office/drawing/2014/main" id="{C20CC816-194B-4F27-8566-DF83A5C77EA0}"/>
              </a:ext>
            </a:extLst>
          </p:cNvPr>
          <p:cNvSpPr/>
          <p:nvPr/>
        </p:nvSpPr>
        <p:spPr>
          <a:xfrm>
            <a:off x="100361" y="1805259"/>
            <a:ext cx="6418425" cy="23980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a:solidFill>
                  <a:schemeClr val="accent1"/>
                </a:solidFill>
                <a:latin typeface="Comic Sans MS" panose="030F0902030302020204" pitchFamily="66" charset="0"/>
              </a:rPr>
              <a:t>Starter questions:</a:t>
            </a:r>
          </a:p>
          <a:p>
            <a:pPr algn="ctr"/>
            <a:endParaRPr lang="en-US" sz="2400" dirty="0">
              <a:solidFill>
                <a:schemeClr val="accent1"/>
              </a:solidFill>
              <a:latin typeface="Comic Sans MS" panose="030F0902030302020204" pitchFamily="66" charset="0"/>
            </a:endParaRPr>
          </a:p>
          <a:p>
            <a:pPr marL="342900" indent="-342900" algn="ctr">
              <a:buFont typeface="+mj-lt"/>
              <a:buAutoNum type="arabicPeriod"/>
            </a:pPr>
            <a:r>
              <a:rPr lang="en-US" sz="2400" dirty="0">
                <a:solidFill>
                  <a:schemeClr val="accent1"/>
                </a:solidFill>
                <a:latin typeface="Comic Sans MS" panose="030F0902030302020204" pitchFamily="66" charset="0"/>
              </a:rPr>
              <a:t>What are some issues affecting British society? </a:t>
            </a:r>
          </a:p>
          <a:p>
            <a:pPr marL="342900" indent="-342900" algn="ctr">
              <a:buFont typeface="+mj-lt"/>
              <a:buAutoNum type="arabicPeriod"/>
            </a:pPr>
            <a:r>
              <a:rPr lang="en-US" sz="2400" dirty="0">
                <a:solidFill>
                  <a:schemeClr val="accent1"/>
                </a:solidFill>
                <a:latin typeface="Comic Sans MS" panose="030F0902030302020204" pitchFamily="66" charset="0"/>
              </a:rPr>
              <a:t>What issues can drug abuse cause? </a:t>
            </a:r>
          </a:p>
          <a:p>
            <a:pPr marL="342900" indent="-342900" algn="ctr">
              <a:buFont typeface="+mj-lt"/>
              <a:buAutoNum type="arabicPeriod"/>
            </a:pPr>
            <a:r>
              <a:rPr lang="en-US" sz="2400" dirty="0">
                <a:solidFill>
                  <a:schemeClr val="accent1"/>
                </a:solidFill>
                <a:latin typeface="Comic Sans MS" panose="030F0902030302020204" pitchFamily="66" charset="0"/>
              </a:rPr>
              <a:t>What is gambling? </a:t>
            </a:r>
          </a:p>
          <a:p>
            <a:pPr marL="342900" indent="-342900" algn="ctr">
              <a:buFont typeface="+mj-lt"/>
              <a:buAutoNum type="arabicPeriod"/>
            </a:pPr>
            <a:endParaRPr lang="en-US" u="sng" dirty="0">
              <a:solidFill>
                <a:schemeClr val="tx1"/>
              </a:solidFill>
              <a:latin typeface="Comic Sans MS" panose="030F0902030302020204" pitchFamily="66" charset="0"/>
            </a:endParaRPr>
          </a:p>
          <a:p>
            <a:pPr algn="ctr"/>
            <a:endParaRPr lang="en-US" u="sng" dirty="0">
              <a:solidFill>
                <a:schemeClr val="tx1"/>
              </a:solidFill>
              <a:latin typeface="Comic Sans MS" panose="030F0902030302020204" pitchFamily="66" charset="0"/>
            </a:endParaRPr>
          </a:p>
          <a:p>
            <a:pPr algn="ctr"/>
            <a:endParaRPr lang="en-US" u="sng" dirty="0">
              <a:solidFill>
                <a:schemeClr val="tx1"/>
              </a:solidFill>
              <a:latin typeface="Comic Sans MS" panose="030F0902030302020204" pitchFamily="66" charset="0"/>
            </a:endParaRPr>
          </a:p>
          <a:p>
            <a:pPr algn="ctr"/>
            <a:endParaRPr lang="en-US" u="sng" dirty="0">
              <a:solidFill>
                <a:schemeClr val="tx1"/>
              </a:solidFill>
              <a:latin typeface="Comic Sans MS" panose="030F0902030302020204" pitchFamily="66" charset="0"/>
            </a:endParaRPr>
          </a:p>
        </p:txBody>
      </p:sp>
      <p:pic>
        <p:nvPicPr>
          <p:cNvPr id="4" name="Picture 3">
            <a:extLst>
              <a:ext uri="{FF2B5EF4-FFF2-40B4-BE49-F238E27FC236}">
                <a16:creationId xmlns:a16="http://schemas.microsoft.com/office/drawing/2014/main" id="{1A90F99D-C228-4C3D-B1A1-2B8D64DDD1C4}"/>
              </a:ext>
            </a:extLst>
          </p:cNvPr>
          <p:cNvPicPr>
            <a:picLocks noChangeAspect="1"/>
          </p:cNvPicPr>
          <p:nvPr/>
        </p:nvPicPr>
        <p:blipFill>
          <a:blip r:embed="rId2"/>
          <a:stretch>
            <a:fillRect/>
          </a:stretch>
        </p:blipFill>
        <p:spPr>
          <a:xfrm>
            <a:off x="591501" y="5443755"/>
            <a:ext cx="5674997" cy="4256248"/>
          </a:xfrm>
          <a:prstGeom prst="rect">
            <a:avLst/>
          </a:prstGeom>
        </p:spPr>
      </p:pic>
    </p:spTree>
    <p:extLst>
      <p:ext uri="{BB962C8B-B14F-4D97-AF65-F5344CB8AC3E}">
        <p14:creationId xmlns:p14="http://schemas.microsoft.com/office/powerpoint/2010/main" val="28023268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F3F9F9-BA93-4ED2-951E-E89F8751274B}"/>
              </a:ext>
            </a:extLst>
          </p:cNvPr>
          <p:cNvPicPr>
            <a:picLocks noChangeAspect="1"/>
          </p:cNvPicPr>
          <p:nvPr/>
        </p:nvPicPr>
        <p:blipFill rotWithShape="1">
          <a:blip r:embed="rId2"/>
          <a:srcRect l="20371" t="17941" r="61131" b="6243"/>
          <a:stretch/>
        </p:blipFill>
        <p:spPr>
          <a:xfrm>
            <a:off x="0" y="1799303"/>
            <a:ext cx="6588374" cy="9114503"/>
          </a:xfrm>
          <a:prstGeom prst="rect">
            <a:avLst/>
          </a:prstGeom>
        </p:spPr>
      </p:pic>
      <p:sp>
        <p:nvSpPr>
          <p:cNvPr id="4" name="TextBox 3">
            <a:extLst>
              <a:ext uri="{FF2B5EF4-FFF2-40B4-BE49-F238E27FC236}">
                <a16:creationId xmlns:a16="http://schemas.microsoft.com/office/drawing/2014/main" id="{4CE5B857-1308-4CE5-8647-7D8B817A888E}"/>
              </a:ext>
            </a:extLst>
          </p:cNvPr>
          <p:cNvSpPr txBox="1"/>
          <p:nvPr/>
        </p:nvSpPr>
        <p:spPr>
          <a:xfrm>
            <a:off x="403503" y="724818"/>
            <a:ext cx="5781368" cy="830997"/>
          </a:xfrm>
          <a:prstGeom prst="rect">
            <a:avLst/>
          </a:prstGeom>
          <a:noFill/>
        </p:spPr>
        <p:txBody>
          <a:bodyPr wrap="square" rtlCol="0">
            <a:spAutoFit/>
          </a:bodyPr>
          <a:lstStyle/>
          <a:p>
            <a:r>
              <a:rPr lang="en-GB" sz="2400" dirty="0">
                <a:solidFill>
                  <a:srgbClr val="FF0000"/>
                </a:solidFill>
                <a:latin typeface="Comic Sans MS" panose="030F0702030302020204" pitchFamily="66" charset="0"/>
              </a:rPr>
              <a:t>Task: Complete the following 2 worksheets</a:t>
            </a:r>
            <a:r>
              <a:rPr lang="en-GB" dirty="0"/>
              <a:t>. </a:t>
            </a:r>
          </a:p>
        </p:txBody>
      </p:sp>
    </p:spTree>
    <p:extLst>
      <p:ext uri="{BB962C8B-B14F-4D97-AF65-F5344CB8AC3E}">
        <p14:creationId xmlns:p14="http://schemas.microsoft.com/office/powerpoint/2010/main" val="2006278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F185B9-431E-4E98-8E6D-0E84D1C1366A}"/>
              </a:ext>
            </a:extLst>
          </p:cNvPr>
          <p:cNvPicPr>
            <a:picLocks noChangeAspect="1"/>
          </p:cNvPicPr>
          <p:nvPr/>
        </p:nvPicPr>
        <p:blipFill rotWithShape="1">
          <a:blip r:embed="rId2"/>
          <a:srcRect l="20646" t="16017" r="60589" b="5524"/>
          <a:stretch/>
        </p:blipFill>
        <p:spPr>
          <a:xfrm>
            <a:off x="225709" y="811158"/>
            <a:ext cx="6406582" cy="9040763"/>
          </a:xfrm>
          <a:prstGeom prst="rect">
            <a:avLst/>
          </a:prstGeom>
        </p:spPr>
      </p:pic>
    </p:spTree>
    <p:extLst>
      <p:ext uri="{BB962C8B-B14F-4D97-AF65-F5344CB8AC3E}">
        <p14:creationId xmlns:p14="http://schemas.microsoft.com/office/powerpoint/2010/main" val="1256285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749650-AA5E-46B7-90F7-8B2B30EA61E0}"/>
              </a:ext>
            </a:extLst>
          </p:cNvPr>
          <p:cNvSpPr>
            <a:spLocks noGrp="1"/>
          </p:cNvSpPr>
          <p:nvPr>
            <p:ph type="title"/>
          </p:nvPr>
        </p:nvSpPr>
        <p:spPr>
          <a:xfrm>
            <a:off x="168167" y="412955"/>
            <a:ext cx="6521665" cy="1283110"/>
          </a:xfrm>
          <a:ln>
            <a:solidFill>
              <a:schemeClr val="tx1"/>
            </a:solidFill>
          </a:ln>
        </p:spPr>
        <p:txBody>
          <a:bodyPr anchor="b">
            <a:noAutofit/>
          </a:bodyPr>
          <a:lstStyle/>
          <a:p>
            <a:pPr algn="ctr"/>
            <a:r>
              <a:rPr lang="en-US" sz="2800" u="sng" dirty="0">
                <a:solidFill>
                  <a:srgbClr val="7030A0"/>
                </a:solidFill>
                <a:latin typeface="Comic Sans MS" panose="030F0902030302020204" pitchFamily="66" charset="0"/>
              </a:rPr>
              <a:t>Lesson 7: The National Lottery. Does it help? </a:t>
            </a:r>
          </a:p>
        </p:txBody>
      </p:sp>
      <p:sp>
        <p:nvSpPr>
          <p:cNvPr id="5" name="Rectangle 4">
            <a:extLst>
              <a:ext uri="{FF2B5EF4-FFF2-40B4-BE49-F238E27FC236}">
                <a16:creationId xmlns:a16="http://schemas.microsoft.com/office/drawing/2014/main" id="{E67C88A2-55F8-476F-BDC8-F03123322932}"/>
              </a:ext>
            </a:extLst>
          </p:cNvPr>
          <p:cNvSpPr/>
          <p:nvPr/>
        </p:nvSpPr>
        <p:spPr>
          <a:xfrm>
            <a:off x="100361" y="2106668"/>
            <a:ext cx="6521665" cy="2524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000" u="sng" dirty="0">
                <a:solidFill>
                  <a:schemeClr val="accent1"/>
                </a:solidFill>
                <a:latin typeface="Comic Sans MS" panose="030F0902030302020204" pitchFamily="66" charset="0"/>
              </a:rPr>
              <a:t>Starter questions:</a:t>
            </a:r>
          </a:p>
          <a:p>
            <a:pPr algn="ctr"/>
            <a:endParaRPr lang="en-US" sz="2000" dirty="0">
              <a:solidFill>
                <a:schemeClr val="accent1"/>
              </a:solidFill>
              <a:latin typeface="Comic Sans MS" panose="030F0902030302020204" pitchFamily="66" charset="0"/>
            </a:endParaRPr>
          </a:p>
          <a:p>
            <a:pPr marL="342900" indent="-342900" algn="ctr">
              <a:buFont typeface="+mj-lt"/>
              <a:buAutoNum type="arabicPeriod"/>
            </a:pPr>
            <a:r>
              <a:rPr lang="en-US" sz="2000" dirty="0">
                <a:solidFill>
                  <a:schemeClr val="accent1"/>
                </a:solidFill>
                <a:latin typeface="Comic Sans MS" panose="030F0902030302020204" pitchFamily="66" charset="0"/>
              </a:rPr>
              <a:t>What is gambling? </a:t>
            </a:r>
          </a:p>
          <a:p>
            <a:pPr marL="342900" indent="-342900" algn="ctr">
              <a:buFont typeface="+mj-lt"/>
              <a:buAutoNum type="arabicPeriod"/>
            </a:pPr>
            <a:r>
              <a:rPr lang="en-US" sz="2000" dirty="0">
                <a:solidFill>
                  <a:schemeClr val="accent1"/>
                </a:solidFill>
                <a:latin typeface="Comic Sans MS" panose="030F0902030302020204" pitchFamily="66" charset="0"/>
              </a:rPr>
              <a:t>What do religions say about gambling? </a:t>
            </a:r>
          </a:p>
          <a:p>
            <a:pPr marL="342900" indent="-342900" algn="ctr">
              <a:buFont typeface="+mj-lt"/>
              <a:buAutoNum type="arabicPeriod"/>
            </a:pPr>
            <a:r>
              <a:rPr lang="en-US" sz="2000" dirty="0">
                <a:solidFill>
                  <a:schemeClr val="accent1"/>
                </a:solidFill>
                <a:latin typeface="Comic Sans MS" panose="030F0902030302020204" pitchFamily="66" charset="0"/>
              </a:rPr>
              <a:t>What is the rich/poor divide in the UK? </a:t>
            </a:r>
          </a:p>
          <a:p>
            <a:pPr algn="ctr"/>
            <a:endParaRPr lang="en-US" u="sng" dirty="0">
              <a:solidFill>
                <a:schemeClr val="tx1"/>
              </a:solidFill>
              <a:latin typeface="Comic Sans MS" panose="030F0902030302020204" pitchFamily="66" charset="0"/>
            </a:endParaRPr>
          </a:p>
        </p:txBody>
      </p:sp>
      <p:pic>
        <p:nvPicPr>
          <p:cNvPr id="6" name="Picture 5">
            <a:extLst>
              <a:ext uri="{FF2B5EF4-FFF2-40B4-BE49-F238E27FC236}">
                <a16:creationId xmlns:a16="http://schemas.microsoft.com/office/drawing/2014/main" id="{589D8438-D708-4B40-ADDD-713AFBEB6F71}"/>
              </a:ext>
            </a:extLst>
          </p:cNvPr>
          <p:cNvPicPr>
            <a:picLocks noChangeAspect="1"/>
          </p:cNvPicPr>
          <p:nvPr/>
        </p:nvPicPr>
        <p:blipFill>
          <a:blip r:embed="rId2"/>
          <a:stretch>
            <a:fillRect/>
          </a:stretch>
        </p:blipFill>
        <p:spPr>
          <a:xfrm>
            <a:off x="291181" y="5039008"/>
            <a:ext cx="5685701" cy="4264276"/>
          </a:xfrm>
          <a:prstGeom prst="rect">
            <a:avLst/>
          </a:prstGeom>
        </p:spPr>
      </p:pic>
    </p:spTree>
    <p:extLst>
      <p:ext uri="{BB962C8B-B14F-4D97-AF65-F5344CB8AC3E}">
        <p14:creationId xmlns:p14="http://schemas.microsoft.com/office/powerpoint/2010/main" val="2308146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DF1356B-DF0F-48EF-B073-A6DB451F67F2}"/>
              </a:ext>
            </a:extLst>
          </p:cNvPr>
          <p:cNvPicPr>
            <a:picLocks noChangeAspect="1"/>
          </p:cNvPicPr>
          <p:nvPr/>
        </p:nvPicPr>
        <p:blipFill>
          <a:blip r:embed="rId2"/>
          <a:stretch>
            <a:fillRect/>
          </a:stretch>
        </p:blipFill>
        <p:spPr>
          <a:xfrm>
            <a:off x="538118" y="1284191"/>
            <a:ext cx="5327643" cy="3995732"/>
          </a:xfrm>
          <a:prstGeom prst="rect">
            <a:avLst/>
          </a:prstGeom>
        </p:spPr>
      </p:pic>
      <p:sp>
        <p:nvSpPr>
          <p:cNvPr id="4" name="TextBox 3">
            <a:extLst>
              <a:ext uri="{FF2B5EF4-FFF2-40B4-BE49-F238E27FC236}">
                <a16:creationId xmlns:a16="http://schemas.microsoft.com/office/drawing/2014/main" id="{F138A5F7-1AFD-42C0-A7C8-70023BE4E309}"/>
              </a:ext>
            </a:extLst>
          </p:cNvPr>
          <p:cNvSpPr txBox="1"/>
          <p:nvPr/>
        </p:nvSpPr>
        <p:spPr>
          <a:xfrm>
            <a:off x="707922" y="5860026"/>
            <a:ext cx="5442155" cy="1384995"/>
          </a:xfrm>
          <a:prstGeom prst="rect">
            <a:avLst/>
          </a:prstGeom>
          <a:noFill/>
        </p:spPr>
        <p:txBody>
          <a:bodyPr wrap="square" rtlCol="0">
            <a:spAutoFit/>
          </a:bodyPr>
          <a:lstStyle/>
          <a:p>
            <a:r>
              <a:rPr lang="en-GB" sz="2800" dirty="0">
                <a:solidFill>
                  <a:srgbClr val="FF0000"/>
                </a:solidFill>
                <a:latin typeface="Comic Sans MS" panose="030F0702030302020204" pitchFamily="66" charset="0"/>
              </a:rPr>
              <a:t>Task Answer the questions above – you can use the space below to answer. </a:t>
            </a:r>
          </a:p>
        </p:txBody>
      </p:sp>
    </p:spTree>
    <p:extLst>
      <p:ext uri="{BB962C8B-B14F-4D97-AF65-F5344CB8AC3E}">
        <p14:creationId xmlns:p14="http://schemas.microsoft.com/office/powerpoint/2010/main" val="25262779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1D424377-E8A5-450A-B9FC-B4876BE20D84}"/>
              </a:ext>
            </a:extLst>
          </p:cNvPr>
          <p:cNvSpPr>
            <a:spLocks noGrp="1" noChangeArrowheads="1"/>
          </p:cNvSpPr>
          <p:nvPr>
            <p:ph type="body" idx="1"/>
          </p:nvPr>
        </p:nvSpPr>
        <p:spPr>
          <a:xfrm>
            <a:off x="297945" y="1376652"/>
            <a:ext cx="6247471" cy="1865042"/>
          </a:xfrm>
          <a:noFill/>
          <a:ln w="57150">
            <a:solidFill>
              <a:schemeClr val="tx1"/>
            </a:solidFill>
            <a:miter lim="800000"/>
            <a:headEnd/>
            <a:tailEnd/>
          </a:ln>
        </p:spPr>
        <p:txBody>
          <a:bodyPr/>
          <a:lstStyle/>
          <a:p>
            <a:pPr>
              <a:buFontTx/>
              <a:buNone/>
            </a:pPr>
            <a:r>
              <a:rPr lang="en-GB" altLang="en-US" dirty="0">
                <a:latin typeface="Comic Sans MS" panose="030F0702030302020204" pitchFamily="66" charset="0"/>
              </a:rPr>
              <a:t>On 19</a:t>
            </a:r>
            <a:r>
              <a:rPr lang="en-GB" altLang="en-US" baseline="30000" dirty="0">
                <a:latin typeface="Comic Sans MS" panose="030F0702030302020204" pitchFamily="66" charset="0"/>
              </a:rPr>
              <a:t>th</a:t>
            </a:r>
            <a:r>
              <a:rPr lang="en-GB" altLang="en-US" dirty="0">
                <a:latin typeface="Comic Sans MS" panose="030F0702030302020204" pitchFamily="66" charset="0"/>
              </a:rPr>
              <a:t> November 1994 the National lottery was born, there were 7 jackpot winners who each won £840,000 each. The National lottery is a weekly gambling competition that is available to all over 16’s and offers large prizes. It also gives money to charity.</a:t>
            </a:r>
          </a:p>
        </p:txBody>
      </p:sp>
      <p:sp>
        <p:nvSpPr>
          <p:cNvPr id="6" name="Rectangle 3">
            <a:extLst>
              <a:ext uri="{FF2B5EF4-FFF2-40B4-BE49-F238E27FC236}">
                <a16:creationId xmlns:a16="http://schemas.microsoft.com/office/drawing/2014/main" id="{0D0D78CA-23DC-4B46-B8A9-A977A9A46B56}"/>
              </a:ext>
            </a:extLst>
          </p:cNvPr>
          <p:cNvSpPr txBox="1">
            <a:spLocks noChangeArrowheads="1"/>
          </p:cNvSpPr>
          <p:nvPr/>
        </p:nvSpPr>
        <p:spPr>
          <a:xfrm>
            <a:off x="171449" y="3891074"/>
            <a:ext cx="6307060" cy="2461226"/>
          </a:xfrm>
          <a:prstGeom prst="rect">
            <a:avLst/>
          </a:prstGeom>
          <a:noFill/>
          <a:ln w="38100">
            <a:solidFill>
              <a:schemeClr val="tx1"/>
            </a:solidFill>
            <a:miter lim="800000"/>
            <a:headEnd/>
            <a:tailEnd/>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sz="2100" dirty="0">
                <a:latin typeface="Comic Sans MS" panose="030F0702030302020204" pitchFamily="66" charset="0"/>
              </a:rPr>
              <a:t>Some critics argue that the National lottery is nothing more than an extra voluntary tax paid by the poor in the vain hope of winning enough to take them out of the poverty trap. After all, the rich have no need to buy a ticket because, although winning would be nice it would not have such a dramatic effect on their lives.</a:t>
            </a:r>
          </a:p>
        </p:txBody>
      </p:sp>
      <p:sp>
        <p:nvSpPr>
          <p:cNvPr id="4" name="Rectangle 3">
            <a:extLst>
              <a:ext uri="{FF2B5EF4-FFF2-40B4-BE49-F238E27FC236}">
                <a16:creationId xmlns:a16="http://schemas.microsoft.com/office/drawing/2014/main" id="{968FEB1C-6C95-46CA-A396-3E35FCF17E32}"/>
              </a:ext>
            </a:extLst>
          </p:cNvPr>
          <p:cNvSpPr txBox="1">
            <a:spLocks noChangeArrowheads="1"/>
          </p:cNvSpPr>
          <p:nvPr/>
        </p:nvSpPr>
        <p:spPr>
          <a:xfrm>
            <a:off x="171449" y="6862916"/>
            <a:ext cx="6381286" cy="1865041"/>
          </a:xfrm>
          <a:prstGeom prst="rect">
            <a:avLst/>
          </a:prstGeom>
          <a:noFill/>
          <a:ln w="57150">
            <a:solidFill>
              <a:schemeClr val="tx1"/>
            </a:solidFill>
            <a:miter lim="800000"/>
            <a:headEnd/>
            <a:tailEnd/>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Tx/>
              <a:buNone/>
            </a:pPr>
            <a:r>
              <a:rPr lang="en-GB" altLang="en-US" dirty="0">
                <a:latin typeface="Comic Sans MS" panose="030F0702030302020204" pitchFamily="66" charset="0"/>
              </a:rPr>
              <a:t>There are some critics who argue that there is a risk that ‘unsuitable’ people may win. There have been instances where criminals or people who have antisocial behaviour have ended up with millions of pounds which people feel they don’t deserve or can’t cope with.</a:t>
            </a:r>
          </a:p>
        </p:txBody>
      </p:sp>
      <p:pic>
        <p:nvPicPr>
          <p:cNvPr id="2" name="Picture 1">
            <a:extLst>
              <a:ext uri="{FF2B5EF4-FFF2-40B4-BE49-F238E27FC236}">
                <a16:creationId xmlns:a16="http://schemas.microsoft.com/office/drawing/2014/main" id="{3CEA980B-7F3E-4BDF-BFB4-1A1FD5EEB150}"/>
              </a:ext>
            </a:extLst>
          </p:cNvPr>
          <p:cNvPicPr>
            <a:picLocks noChangeAspect="1"/>
          </p:cNvPicPr>
          <p:nvPr/>
        </p:nvPicPr>
        <p:blipFill>
          <a:blip r:embed="rId2"/>
          <a:stretch>
            <a:fillRect/>
          </a:stretch>
        </p:blipFill>
        <p:spPr>
          <a:xfrm>
            <a:off x="99073" y="9120587"/>
            <a:ext cx="6645216" cy="1883827"/>
          </a:xfrm>
          <a:prstGeom prst="rect">
            <a:avLst/>
          </a:prstGeom>
        </p:spPr>
      </p:pic>
      <p:sp>
        <p:nvSpPr>
          <p:cNvPr id="3" name="TextBox 2">
            <a:extLst>
              <a:ext uri="{FF2B5EF4-FFF2-40B4-BE49-F238E27FC236}">
                <a16:creationId xmlns:a16="http://schemas.microsoft.com/office/drawing/2014/main" id="{14137B60-85A3-4F6B-8B9F-913787B52043}"/>
              </a:ext>
            </a:extLst>
          </p:cNvPr>
          <p:cNvSpPr txBox="1"/>
          <p:nvPr/>
        </p:nvSpPr>
        <p:spPr>
          <a:xfrm>
            <a:off x="297945" y="265607"/>
            <a:ext cx="5335939" cy="923330"/>
          </a:xfrm>
          <a:prstGeom prst="rect">
            <a:avLst/>
          </a:prstGeom>
          <a:noFill/>
        </p:spPr>
        <p:txBody>
          <a:bodyPr wrap="square" rtlCol="0">
            <a:spAutoFit/>
          </a:bodyPr>
          <a:lstStyle/>
          <a:p>
            <a:r>
              <a:rPr lang="en-GB" b="1" u="sng" dirty="0">
                <a:latin typeface="Comic Sans MS" panose="030F0702030302020204" pitchFamily="66" charset="0"/>
              </a:rPr>
              <a:t>The National Lottery Information: </a:t>
            </a:r>
          </a:p>
          <a:p>
            <a:r>
              <a:rPr lang="en-GB" dirty="0">
                <a:solidFill>
                  <a:srgbClr val="FF0000"/>
                </a:solidFill>
                <a:latin typeface="Comic Sans MS" panose="030F0702030302020204" pitchFamily="66" charset="0"/>
              </a:rPr>
              <a:t>Read the information provided and highlight key facts</a:t>
            </a:r>
            <a:r>
              <a:rPr lang="en-GB" dirty="0">
                <a:solidFill>
                  <a:srgbClr val="FF0000"/>
                </a:solidFill>
              </a:rPr>
              <a:t>.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a:extLst>
              <a:ext uri="{FF2B5EF4-FFF2-40B4-BE49-F238E27FC236}">
                <a16:creationId xmlns:a16="http://schemas.microsoft.com/office/drawing/2014/main" id="{249B124A-817A-48ED-A168-3FB15839A138}"/>
              </a:ext>
            </a:extLst>
          </p:cNvPr>
          <p:cNvSpPr>
            <a:spLocks noGrp="1" noChangeArrowheads="1"/>
          </p:cNvSpPr>
          <p:nvPr>
            <p:ph type="body" idx="1"/>
          </p:nvPr>
        </p:nvSpPr>
        <p:spPr>
          <a:xfrm>
            <a:off x="317795" y="628857"/>
            <a:ext cx="6222410" cy="4183043"/>
          </a:xfrm>
          <a:noFill/>
          <a:ln w="38100">
            <a:solidFill>
              <a:srgbClr val="000000"/>
            </a:solidFill>
            <a:miter lim="800000"/>
            <a:headEnd/>
            <a:tailEnd/>
          </a:ln>
        </p:spPr>
        <p:txBody>
          <a:bodyPr>
            <a:normAutofit lnSpcReduction="10000"/>
          </a:bodyPr>
          <a:lstStyle/>
          <a:p>
            <a:pPr>
              <a:lnSpc>
                <a:spcPct val="90000"/>
              </a:lnSpc>
              <a:buFontTx/>
              <a:buNone/>
            </a:pPr>
            <a:r>
              <a:rPr lang="en-GB" altLang="en-US" dirty="0">
                <a:latin typeface="Comic Sans MS" panose="030F0702030302020204" pitchFamily="66" charset="0"/>
              </a:rPr>
              <a:t>There are 4 categories that count as a ‘good cause’: </a:t>
            </a:r>
          </a:p>
          <a:p>
            <a:pPr>
              <a:lnSpc>
                <a:spcPct val="90000"/>
              </a:lnSpc>
              <a:buFontTx/>
              <a:buNone/>
            </a:pPr>
            <a:r>
              <a:rPr lang="en-GB" altLang="en-US" dirty="0">
                <a:latin typeface="Comic Sans MS" panose="030F0702030302020204" pitchFamily="66" charset="0"/>
              </a:rPr>
              <a:t>Arts</a:t>
            </a:r>
          </a:p>
          <a:p>
            <a:pPr>
              <a:lnSpc>
                <a:spcPct val="90000"/>
              </a:lnSpc>
              <a:buFontTx/>
              <a:buNone/>
            </a:pPr>
            <a:r>
              <a:rPr lang="en-GB" altLang="en-US" dirty="0">
                <a:latin typeface="Comic Sans MS" panose="030F0702030302020204" pitchFamily="66" charset="0"/>
              </a:rPr>
              <a:t>Heritage</a:t>
            </a:r>
          </a:p>
          <a:p>
            <a:pPr>
              <a:lnSpc>
                <a:spcPct val="90000"/>
              </a:lnSpc>
              <a:buFontTx/>
              <a:buNone/>
            </a:pPr>
            <a:r>
              <a:rPr lang="en-GB" altLang="en-US" dirty="0">
                <a:latin typeface="Comic Sans MS" panose="030F0702030302020204" pitchFamily="66" charset="0"/>
              </a:rPr>
              <a:t>Sport</a:t>
            </a:r>
          </a:p>
          <a:p>
            <a:pPr>
              <a:lnSpc>
                <a:spcPct val="90000"/>
              </a:lnSpc>
              <a:buFontTx/>
              <a:buNone/>
            </a:pPr>
            <a:r>
              <a:rPr lang="en-GB" altLang="en-US" dirty="0">
                <a:latin typeface="Comic Sans MS" panose="030F0702030302020204" pitchFamily="66" charset="0"/>
              </a:rPr>
              <a:t>Environment (including health and education)</a:t>
            </a:r>
          </a:p>
          <a:p>
            <a:pPr>
              <a:lnSpc>
                <a:spcPct val="90000"/>
              </a:lnSpc>
              <a:buFontTx/>
              <a:buNone/>
            </a:pPr>
            <a:endParaRPr lang="en-GB" altLang="en-US" dirty="0">
              <a:latin typeface="Comic Sans MS" panose="030F0702030302020204" pitchFamily="66" charset="0"/>
            </a:endParaRPr>
          </a:p>
          <a:p>
            <a:pPr>
              <a:lnSpc>
                <a:spcPct val="90000"/>
              </a:lnSpc>
              <a:buFontTx/>
              <a:buNone/>
            </a:pPr>
            <a:r>
              <a:rPr lang="en-GB" altLang="en-US" dirty="0">
                <a:latin typeface="Comic Sans MS" panose="030F0702030302020204" pitchFamily="66" charset="0"/>
              </a:rPr>
              <a:t>Some people argue that money doesn’t always go to the people who need it the most. For example the National Lottery gave money to the Royal Opera House and British museum, critics argued this money doesn’t benefit the poor.</a:t>
            </a:r>
          </a:p>
        </p:txBody>
      </p:sp>
      <p:sp>
        <p:nvSpPr>
          <p:cNvPr id="3" name="Rectangle 3">
            <a:extLst>
              <a:ext uri="{FF2B5EF4-FFF2-40B4-BE49-F238E27FC236}">
                <a16:creationId xmlns:a16="http://schemas.microsoft.com/office/drawing/2014/main" id="{1FFF49E0-1AF9-4730-8A27-783146EF8168}"/>
              </a:ext>
            </a:extLst>
          </p:cNvPr>
          <p:cNvSpPr txBox="1">
            <a:spLocks noChangeArrowheads="1"/>
          </p:cNvSpPr>
          <p:nvPr/>
        </p:nvSpPr>
        <p:spPr>
          <a:xfrm>
            <a:off x="317795" y="5117480"/>
            <a:ext cx="6172200" cy="1957040"/>
          </a:xfrm>
          <a:prstGeom prst="rect">
            <a:avLst/>
          </a:prstGeom>
          <a:noFill/>
          <a:ln w="38100">
            <a:solidFill>
              <a:schemeClr val="tx1"/>
            </a:solidFill>
            <a:miter lim="800000"/>
            <a:headEnd/>
            <a:tailEnd/>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en-GB" altLang="en-US">
                <a:latin typeface="Comic Sans MS" panose="030F0702030302020204" pitchFamily="66" charset="0"/>
              </a:rPr>
              <a:t>Islamic teachings forbid any form of gambling, this includes the National Lottery, as it is seen as a way of earning money that does not involve doing honest work, and it can promote greed and encourage laziness. They believe money should be used for the necessities of life.</a:t>
            </a:r>
            <a:endParaRPr lang="en-GB" altLang="en-US" dirty="0">
              <a:latin typeface="Comic Sans MS" panose="030F0702030302020204" pitchFamily="66" charset="0"/>
            </a:endParaRPr>
          </a:p>
        </p:txBody>
      </p:sp>
      <p:sp>
        <p:nvSpPr>
          <p:cNvPr id="4" name="Rectangle 3">
            <a:extLst>
              <a:ext uri="{FF2B5EF4-FFF2-40B4-BE49-F238E27FC236}">
                <a16:creationId xmlns:a16="http://schemas.microsoft.com/office/drawing/2014/main" id="{6B42642C-CB56-4415-8456-8E0EAA400F83}"/>
              </a:ext>
            </a:extLst>
          </p:cNvPr>
          <p:cNvSpPr txBox="1">
            <a:spLocks noChangeArrowheads="1"/>
          </p:cNvSpPr>
          <p:nvPr/>
        </p:nvSpPr>
        <p:spPr>
          <a:xfrm>
            <a:off x="317795" y="7380100"/>
            <a:ext cx="6172200" cy="2117323"/>
          </a:xfrm>
          <a:prstGeom prst="rect">
            <a:avLst/>
          </a:prstGeom>
          <a:noFill/>
          <a:ln w="38100">
            <a:solidFill>
              <a:schemeClr val="tx1"/>
            </a:solidFill>
            <a:miter lim="800000"/>
            <a:headEnd/>
            <a:tailEnd/>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Tx/>
              <a:buNone/>
            </a:pPr>
            <a:r>
              <a:rPr lang="en-GB" altLang="en-US" sz="2100" dirty="0">
                <a:latin typeface="Comic Sans MS" panose="030F0702030302020204" pitchFamily="66" charset="0"/>
              </a:rPr>
              <a:t>For every person who becomes richer as a result of gambling, many others become poorer. Islam will not bid for lottery funding for projects neither will they accept any money that has come as a result of playing in the National lottery.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2385AA1A-D2CA-4C92-81B7-7EC94E94D1F2}"/>
              </a:ext>
            </a:extLst>
          </p:cNvPr>
          <p:cNvSpPr>
            <a:spLocks noGrp="1" noChangeArrowheads="1"/>
          </p:cNvSpPr>
          <p:nvPr>
            <p:ph type="body" idx="1"/>
          </p:nvPr>
        </p:nvSpPr>
        <p:spPr>
          <a:xfrm>
            <a:off x="246719" y="606453"/>
            <a:ext cx="6335287" cy="2090854"/>
          </a:xfrm>
          <a:noFill/>
          <a:ln w="38100">
            <a:solidFill>
              <a:schemeClr val="tx1"/>
            </a:solidFill>
            <a:miter lim="800000"/>
            <a:headEnd/>
            <a:tailEnd/>
          </a:ln>
        </p:spPr>
        <p:txBody>
          <a:bodyPr/>
          <a:lstStyle/>
          <a:p>
            <a:pPr>
              <a:buFontTx/>
              <a:buNone/>
            </a:pPr>
            <a:r>
              <a:rPr lang="en-GB" altLang="en-US" dirty="0">
                <a:latin typeface="Comic Sans MS" panose="030F0702030302020204" pitchFamily="66" charset="0"/>
              </a:rPr>
              <a:t>Some Christian denominations e.g. Methodists share the Islamic view on gambling, however other denominations (Church of England, Roman Catholics) whilst they do not actively encourage gambling, will allow believers to gamble in moderation. </a:t>
            </a:r>
          </a:p>
        </p:txBody>
      </p:sp>
      <p:sp>
        <p:nvSpPr>
          <p:cNvPr id="6" name="Rectangle 3">
            <a:extLst>
              <a:ext uri="{FF2B5EF4-FFF2-40B4-BE49-F238E27FC236}">
                <a16:creationId xmlns:a16="http://schemas.microsoft.com/office/drawing/2014/main" id="{37E15B40-51F2-46BF-9C92-4E05DFEE3F60}"/>
              </a:ext>
            </a:extLst>
          </p:cNvPr>
          <p:cNvSpPr txBox="1">
            <a:spLocks noChangeArrowheads="1"/>
          </p:cNvSpPr>
          <p:nvPr/>
        </p:nvSpPr>
        <p:spPr>
          <a:xfrm>
            <a:off x="261356" y="3170336"/>
            <a:ext cx="6335287" cy="2615948"/>
          </a:xfrm>
          <a:prstGeom prst="rect">
            <a:avLst/>
          </a:prstGeom>
          <a:noFill/>
          <a:ln w="38100">
            <a:solidFill>
              <a:schemeClr val="tx1"/>
            </a:solidFill>
            <a:miter lim="800000"/>
            <a:headEnd/>
            <a:tailEnd/>
          </a:ln>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altLang="en-US" sz="2100" dirty="0">
                <a:latin typeface="Comic Sans MS" panose="030F0702030302020204" pitchFamily="66" charset="0"/>
              </a:rPr>
              <a:t>Some Christian Charities use the National Lottery ‘good cause’ funds. They may use them to support particular projects such as feeding the homeless, supporting young people and other forms of life education. The Heritage fund has also provided finance to help rebuild and fix churches and cathedrals.</a:t>
            </a:r>
          </a:p>
        </p:txBody>
      </p:sp>
      <p:sp>
        <p:nvSpPr>
          <p:cNvPr id="4" name="Rectangle 3">
            <a:extLst>
              <a:ext uri="{FF2B5EF4-FFF2-40B4-BE49-F238E27FC236}">
                <a16:creationId xmlns:a16="http://schemas.microsoft.com/office/drawing/2014/main" id="{40F09386-6FC1-4BC5-918F-4E8F2A41D706}"/>
              </a:ext>
            </a:extLst>
          </p:cNvPr>
          <p:cNvSpPr txBox="1">
            <a:spLocks noChangeArrowheads="1"/>
          </p:cNvSpPr>
          <p:nvPr/>
        </p:nvSpPr>
        <p:spPr>
          <a:xfrm>
            <a:off x="328262" y="6259313"/>
            <a:ext cx="6172200" cy="2830116"/>
          </a:xfrm>
          <a:prstGeom prst="rect">
            <a:avLst/>
          </a:prstGeom>
          <a:noFill/>
          <a:ln w="38100">
            <a:solidFill>
              <a:schemeClr val="tx1"/>
            </a:solidFill>
            <a:miter lim="800000"/>
            <a:headEnd/>
            <a:tailEnd/>
          </a:ln>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FontTx/>
              <a:buNone/>
            </a:pPr>
            <a:r>
              <a:rPr lang="en-GB" altLang="en-US">
                <a:latin typeface="Comic Sans MS" panose="030F0702030302020204" pitchFamily="66" charset="0"/>
              </a:rPr>
              <a:t>Islamic teaching from the Qur’an explicitly says, ‘wine and games of chance are abominations devised by Satan. Avoid them, so that you may prosper’. Christian teaching from the Bible says, ‘Do not wear yourself out to get rich, have wisdom to show restraint’.</a:t>
            </a:r>
            <a:endParaRPr lang="en-GB" altLang="en-US" dirty="0">
              <a:latin typeface="Comic Sans MS" panose="030F0702030302020204" pitchFamily="66" charset="0"/>
            </a:endParaRPr>
          </a:p>
        </p:txBody>
      </p:sp>
      <p:sp>
        <p:nvSpPr>
          <p:cNvPr id="2" name="TextBox 1">
            <a:extLst>
              <a:ext uri="{FF2B5EF4-FFF2-40B4-BE49-F238E27FC236}">
                <a16:creationId xmlns:a16="http://schemas.microsoft.com/office/drawing/2014/main" id="{30EB8E0A-B688-406D-B889-4947A09C3251}"/>
              </a:ext>
            </a:extLst>
          </p:cNvPr>
          <p:cNvSpPr txBox="1"/>
          <p:nvPr/>
        </p:nvSpPr>
        <p:spPr>
          <a:xfrm>
            <a:off x="328262" y="9778181"/>
            <a:ext cx="5689080" cy="1200329"/>
          </a:xfrm>
          <a:prstGeom prst="rect">
            <a:avLst/>
          </a:prstGeom>
          <a:noFill/>
        </p:spPr>
        <p:txBody>
          <a:bodyPr wrap="square" rtlCol="0">
            <a:spAutoFit/>
          </a:bodyPr>
          <a:lstStyle/>
          <a:p>
            <a:r>
              <a:rPr lang="en-GB" sz="2400" dirty="0">
                <a:solidFill>
                  <a:srgbClr val="FF0000"/>
                </a:solidFill>
                <a:latin typeface="Comic Sans MS" panose="030F0702030302020204" pitchFamily="66" charset="0"/>
              </a:rPr>
              <a:t>Task: Create a summary of the information about the national lottery you have read.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8">
            <a:extLst>
              <a:ext uri="{FF2B5EF4-FFF2-40B4-BE49-F238E27FC236}">
                <a16:creationId xmlns:a16="http://schemas.microsoft.com/office/drawing/2014/main" id="{BAB6AA85-1B6C-4443-84A7-F5B3C7F42031}"/>
              </a:ext>
            </a:extLst>
          </p:cNvPr>
          <p:cNvSpPr txBox="1">
            <a:spLocks noChangeArrowheads="1"/>
          </p:cNvSpPr>
          <p:nvPr/>
        </p:nvSpPr>
        <p:spPr bwMode="auto">
          <a:xfrm>
            <a:off x="212413" y="2048738"/>
            <a:ext cx="6433174" cy="8094524"/>
          </a:xfrm>
          <a:prstGeom prst="rect">
            <a:avLst/>
          </a:prstGeom>
          <a:solidFill>
            <a:schemeClr val="bg1"/>
          </a:solidFill>
          <a:ln w="85725">
            <a:solidFill>
              <a:srgbClr val="00B0F0"/>
            </a:solidFill>
            <a:miter lim="800000"/>
            <a:headEnd/>
            <a:tailEnd/>
          </a:ln>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a:r>
              <a:rPr lang="en-GB" altLang="en-US" sz="2000" dirty="0">
                <a:latin typeface="Comic Sans MS" panose="030F0702030302020204" pitchFamily="66" charset="0"/>
              </a:rPr>
              <a:t>Some argue that the National lottery is like an extra voluntary tax paid by the </a:t>
            </a:r>
            <a:r>
              <a:rPr lang="en-GB" altLang="en-US" sz="2000" dirty="0">
                <a:solidFill>
                  <a:srgbClr val="FF0000"/>
                </a:solidFill>
                <a:latin typeface="Comic Sans MS" panose="030F0702030302020204" pitchFamily="66" charset="0"/>
              </a:rPr>
              <a:t>rich/poor/middle class</a:t>
            </a:r>
            <a:r>
              <a:rPr lang="en-GB" altLang="en-US" sz="2000" dirty="0">
                <a:latin typeface="Comic Sans MS" panose="030F0702030302020204" pitchFamily="66" charset="0"/>
              </a:rPr>
              <a:t> in the hope that winning will take them out of the poverty </a:t>
            </a:r>
            <a:r>
              <a:rPr lang="en-GB" altLang="en-US" sz="2000" dirty="0">
                <a:solidFill>
                  <a:srgbClr val="FF0000"/>
                </a:solidFill>
                <a:latin typeface="Comic Sans MS" panose="030F0702030302020204" pitchFamily="66" charset="0"/>
              </a:rPr>
              <a:t>cycle/mindset/trap</a:t>
            </a:r>
            <a:r>
              <a:rPr lang="en-GB" altLang="en-US" sz="2000" dirty="0">
                <a:latin typeface="Comic Sans MS" panose="030F0702030302020204" pitchFamily="66" charset="0"/>
              </a:rPr>
              <a:t>. Some argue that the National lottery runs the risk of an ‘unsuitable’ person winning, for example, convicted criminals or people with </a:t>
            </a:r>
            <a:r>
              <a:rPr lang="en-GB" altLang="en-US" sz="2000" dirty="0">
                <a:solidFill>
                  <a:srgbClr val="FF0000"/>
                </a:solidFill>
                <a:latin typeface="Comic Sans MS" panose="030F0702030302020204" pitchFamily="66" charset="0"/>
              </a:rPr>
              <a:t>antisocial/rebellious/disruptive</a:t>
            </a:r>
            <a:r>
              <a:rPr lang="en-GB" altLang="en-US" sz="2000" dirty="0">
                <a:latin typeface="Comic Sans MS" panose="030F0702030302020204" pitchFamily="66" charset="0"/>
              </a:rPr>
              <a:t> behaviour have ended up with millions of pounds they cannot cope with. Muslim teaching </a:t>
            </a:r>
            <a:r>
              <a:rPr lang="en-GB" altLang="en-US" sz="2000" dirty="0">
                <a:solidFill>
                  <a:srgbClr val="FF0000"/>
                </a:solidFill>
                <a:latin typeface="Comic Sans MS" panose="030F0702030302020204" pitchFamily="66" charset="0"/>
              </a:rPr>
              <a:t>allows/forbids/permits </a:t>
            </a:r>
            <a:r>
              <a:rPr lang="en-GB" altLang="en-US" sz="2000" dirty="0">
                <a:latin typeface="Comic Sans MS" panose="030F0702030302020204" pitchFamily="66" charset="0"/>
              </a:rPr>
              <a:t>any form of gambling, this includes the National lottery. They see it as a way of earning money through dishonest means this can promote greed and laziness. In Islam they </a:t>
            </a:r>
            <a:r>
              <a:rPr lang="en-GB" altLang="en-US" sz="2000" dirty="0">
                <a:solidFill>
                  <a:srgbClr val="FF0000"/>
                </a:solidFill>
                <a:latin typeface="Comic Sans MS" panose="030F0702030302020204" pitchFamily="66" charset="0"/>
              </a:rPr>
              <a:t>do/do not/sometimes</a:t>
            </a:r>
            <a:r>
              <a:rPr lang="en-GB" altLang="en-US" sz="2000" dirty="0">
                <a:latin typeface="Comic Sans MS" panose="030F0702030302020204" pitchFamily="66" charset="0"/>
              </a:rPr>
              <a:t> accept lottery funding for projects. In the Qur’an it says ‘wine and games of chance are </a:t>
            </a:r>
            <a:r>
              <a:rPr lang="en-GB" altLang="en-US" sz="2000" dirty="0">
                <a:solidFill>
                  <a:srgbClr val="FF0000"/>
                </a:solidFill>
                <a:latin typeface="Comic Sans MS" panose="030F0702030302020204" pitchFamily="66" charset="0"/>
              </a:rPr>
              <a:t>sins/foolishness/abominations</a:t>
            </a:r>
            <a:r>
              <a:rPr lang="en-GB" altLang="en-US" sz="2000" dirty="0">
                <a:latin typeface="Comic Sans MS" panose="030F0702030302020204" pitchFamily="66" charset="0"/>
              </a:rPr>
              <a:t> devised by Satan’ This quote is saying that gambling is sinful and therefore must be avoided However one big selling point of the National lottery is that for every £1 raised, </a:t>
            </a:r>
            <a:r>
              <a:rPr lang="en-GB" altLang="en-US" sz="2000" dirty="0">
                <a:solidFill>
                  <a:srgbClr val="FF0000"/>
                </a:solidFill>
                <a:latin typeface="Comic Sans MS" panose="030F0702030302020204" pitchFamily="66" charset="0"/>
              </a:rPr>
              <a:t>25p/26p/28p</a:t>
            </a:r>
            <a:r>
              <a:rPr lang="en-GB" altLang="en-US" sz="2000" dirty="0">
                <a:latin typeface="Comic Sans MS" panose="030F0702030302020204" pitchFamily="66" charset="0"/>
              </a:rPr>
              <a:t> goes to ‘good causes’.. On the other hand some Christian denominations such as the </a:t>
            </a:r>
            <a:r>
              <a:rPr lang="en-GB" altLang="en-US" sz="2000" dirty="0">
                <a:solidFill>
                  <a:srgbClr val="FF0000"/>
                </a:solidFill>
                <a:latin typeface="Comic Sans MS" panose="030F0702030302020204" pitchFamily="66" charset="0"/>
              </a:rPr>
              <a:t>Methodists/Baptists/Church of England</a:t>
            </a:r>
            <a:r>
              <a:rPr lang="en-GB" altLang="en-US" sz="2000" dirty="0">
                <a:latin typeface="Comic Sans MS" panose="030F0702030302020204" pitchFamily="66" charset="0"/>
              </a:rPr>
              <a:t>, whilst they do not encourage gambling, they will allow believers to gamble in moderation. In the Bible it says ‘have wisdom to show </a:t>
            </a:r>
            <a:r>
              <a:rPr lang="en-GB" altLang="en-US" sz="2000" dirty="0">
                <a:solidFill>
                  <a:srgbClr val="FF0000"/>
                </a:solidFill>
                <a:latin typeface="Comic Sans MS" panose="030F0702030302020204" pitchFamily="66" charset="0"/>
              </a:rPr>
              <a:t>control/restraint/command’.</a:t>
            </a:r>
          </a:p>
        </p:txBody>
      </p:sp>
      <p:sp>
        <p:nvSpPr>
          <p:cNvPr id="3" name="TextBox 2">
            <a:extLst>
              <a:ext uri="{FF2B5EF4-FFF2-40B4-BE49-F238E27FC236}">
                <a16:creationId xmlns:a16="http://schemas.microsoft.com/office/drawing/2014/main" id="{3264703A-5211-4FBC-9F21-5C5A2D9E4922}"/>
              </a:ext>
            </a:extLst>
          </p:cNvPr>
          <p:cNvSpPr txBox="1"/>
          <p:nvPr/>
        </p:nvSpPr>
        <p:spPr>
          <a:xfrm>
            <a:off x="575187" y="648929"/>
            <a:ext cx="5678129" cy="523220"/>
          </a:xfrm>
          <a:prstGeom prst="rect">
            <a:avLst/>
          </a:prstGeom>
          <a:noFill/>
        </p:spPr>
        <p:txBody>
          <a:bodyPr wrap="square" rtlCol="0">
            <a:spAutoFit/>
          </a:bodyPr>
          <a:lstStyle/>
          <a:p>
            <a:r>
              <a:rPr lang="en-GB" sz="2800" dirty="0">
                <a:latin typeface="Comic Sans MS" panose="030F0702030302020204" pitchFamily="66" charset="0"/>
              </a:rPr>
              <a:t>Example of a Good Summary: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FC796-2A1C-4963-9B2B-97D21BB8FE94}"/>
              </a:ext>
            </a:extLst>
          </p:cNvPr>
          <p:cNvSpPr>
            <a:spLocks noGrp="1"/>
          </p:cNvSpPr>
          <p:nvPr>
            <p:ph type="title"/>
          </p:nvPr>
        </p:nvSpPr>
        <p:spPr>
          <a:xfrm>
            <a:off x="559977" y="412272"/>
            <a:ext cx="3628565" cy="1710813"/>
          </a:xfrm>
        </p:spPr>
        <p:txBody>
          <a:bodyPr/>
          <a:lstStyle/>
          <a:p>
            <a:r>
              <a:rPr lang="en-GB" dirty="0">
                <a:latin typeface="Comic Sans MS" panose="030F0702030302020204" pitchFamily="66" charset="0"/>
              </a:rPr>
              <a:t>The Answers! </a:t>
            </a:r>
          </a:p>
        </p:txBody>
      </p:sp>
      <p:graphicFrame>
        <p:nvGraphicFramePr>
          <p:cNvPr id="4" name="Table 3">
            <a:extLst>
              <a:ext uri="{FF2B5EF4-FFF2-40B4-BE49-F238E27FC236}">
                <a16:creationId xmlns:a16="http://schemas.microsoft.com/office/drawing/2014/main" id="{1D160F11-D19A-4989-BC01-27B6FB639A29}"/>
              </a:ext>
            </a:extLst>
          </p:cNvPr>
          <p:cNvGraphicFramePr>
            <a:graphicFrameLocks noGrp="1"/>
          </p:cNvGraphicFramePr>
          <p:nvPr>
            <p:extLst>
              <p:ext uri="{D42A27DB-BD31-4B8C-83A1-F6EECF244321}">
                <p14:modId xmlns:p14="http://schemas.microsoft.com/office/powerpoint/2010/main" val="2427695351"/>
              </p:ext>
            </p:extLst>
          </p:nvPr>
        </p:nvGraphicFramePr>
        <p:xfrm>
          <a:off x="198988" y="1430594"/>
          <a:ext cx="6460024" cy="2074880"/>
        </p:xfrm>
        <a:graphic>
          <a:graphicData uri="http://schemas.openxmlformats.org/drawingml/2006/table">
            <a:tbl>
              <a:tblPr/>
              <a:tblGrid>
                <a:gridCol w="519106">
                  <a:extLst>
                    <a:ext uri="{9D8B030D-6E8A-4147-A177-3AD203B41FA5}">
                      <a16:colId xmlns:a16="http://schemas.microsoft.com/office/drawing/2014/main" val="2167561794"/>
                    </a:ext>
                  </a:extLst>
                </a:gridCol>
                <a:gridCol w="677584">
                  <a:extLst>
                    <a:ext uri="{9D8B030D-6E8A-4147-A177-3AD203B41FA5}">
                      <a16:colId xmlns:a16="http://schemas.microsoft.com/office/drawing/2014/main" val="564403783"/>
                    </a:ext>
                  </a:extLst>
                </a:gridCol>
                <a:gridCol w="779593">
                  <a:extLst>
                    <a:ext uri="{9D8B030D-6E8A-4147-A177-3AD203B41FA5}">
                      <a16:colId xmlns:a16="http://schemas.microsoft.com/office/drawing/2014/main" val="3884800407"/>
                    </a:ext>
                  </a:extLst>
                </a:gridCol>
                <a:gridCol w="766916">
                  <a:extLst>
                    <a:ext uri="{9D8B030D-6E8A-4147-A177-3AD203B41FA5}">
                      <a16:colId xmlns:a16="http://schemas.microsoft.com/office/drawing/2014/main" val="151032498"/>
                    </a:ext>
                  </a:extLst>
                </a:gridCol>
                <a:gridCol w="693175">
                  <a:extLst>
                    <a:ext uri="{9D8B030D-6E8A-4147-A177-3AD203B41FA5}">
                      <a16:colId xmlns:a16="http://schemas.microsoft.com/office/drawing/2014/main" val="3602716194"/>
                    </a:ext>
                  </a:extLst>
                </a:gridCol>
                <a:gridCol w="766916">
                  <a:extLst>
                    <a:ext uri="{9D8B030D-6E8A-4147-A177-3AD203B41FA5}">
                      <a16:colId xmlns:a16="http://schemas.microsoft.com/office/drawing/2014/main" val="4075620373"/>
                    </a:ext>
                  </a:extLst>
                </a:gridCol>
                <a:gridCol w="516193">
                  <a:extLst>
                    <a:ext uri="{9D8B030D-6E8A-4147-A177-3AD203B41FA5}">
                      <a16:colId xmlns:a16="http://schemas.microsoft.com/office/drawing/2014/main" val="1331712194"/>
                    </a:ext>
                  </a:extLst>
                </a:gridCol>
                <a:gridCol w="560439">
                  <a:extLst>
                    <a:ext uri="{9D8B030D-6E8A-4147-A177-3AD203B41FA5}">
                      <a16:colId xmlns:a16="http://schemas.microsoft.com/office/drawing/2014/main" val="2562588254"/>
                    </a:ext>
                  </a:extLst>
                </a:gridCol>
                <a:gridCol w="1180102">
                  <a:extLst>
                    <a:ext uri="{9D8B030D-6E8A-4147-A177-3AD203B41FA5}">
                      <a16:colId xmlns:a16="http://schemas.microsoft.com/office/drawing/2014/main" val="1756224592"/>
                    </a:ext>
                  </a:extLst>
                </a:gridCol>
              </a:tblGrid>
              <a:tr h="1548581">
                <a:tc>
                  <a:txBody>
                    <a:bodyPr/>
                    <a:lstStyle/>
                    <a:p>
                      <a:pPr algn="l" fontAlgn="b"/>
                      <a:r>
                        <a:rPr lang="en-GB" sz="1400" b="0" i="0" u="none" strike="noStrike" dirty="0">
                          <a:effectLst/>
                          <a:latin typeface="Comic Sans MS" panose="030F0702030302020204" pitchFamily="66" charset="0"/>
                        </a:rPr>
                        <a:t>Religion</a:t>
                      </a:r>
                    </a:p>
                  </a:txBody>
                  <a:tcPr marL="7620" marR="7620" marT="7620" marB="0" anchor="b">
                    <a:lnL>
                      <a:noFill/>
                    </a:lnL>
                    <a:lnR>
                      <a:noFill/>
                    </a:lnR>
                    <a:lnT>
                      <a:noFill/>
                    </a:lnT>
                    <a:lnB>
                      <a:noFill/>
                    </a:lnB>
                  </a:tcPr>
                </a:tc>
                <a:tc>
                  <a:txBody>
                    <a:bodyPr/>
                    <a:lstStyle/>
                    <a:p>
                      <a:pPr algn="l" fontAlgn="b"/>
                      <a:r>
                        <a:rPr lang="en-GB" sz="1400" b="0" i="0" u="none" strike="noStrike" dirty="0">
                          <a:effectLst/>
                          <a:latin typeface="Comic Sans MS" panose="030F0702030302020204" pitchFamily="66" charset="0"/>
                        </a:rPr>
                        <a:t>No religion</a:t>
                      </a:r>
                    </a:p>
                  </a:txBody>
                  <a:tcPr marL="7620" marR="7620" marT="7620" marB="0" anchor="b">
                    <a:lnL>
                      <a:noFill/>
                    </a:lnL>
                    <a:lnR>
                      <a:noFill/>
                    </a:lnR>
                    <a:lnT>
                      <a:noFill/>
                    </a:lnT>
                    <a:lnB>
                      <a:noFill/>
                    </a:lnB>
                  </a:tcPr>
                </a:tc>
                <a:tc>
                  <a:txBody>
                    <a:bodyPr/>
                    <a:lstStyle/>
                    <a:p>
                      <a:pPr algn="l" fontAlgn="b"/>
                      <a:r>
                        <a:rPr lang="en-GB" sz="1400" b="0" i="0" u="none" strike="noStrike" dirty="0">
                          <a:effectLst/>
                          <a:latin typeface="Comic Sans MS" panose="030F0702030302020204" pitchFamily="66" charset="0"/>
                        </a:rPr>
                        <a:t>Christian</a:t>
                      </a:r>
                    </a:p>
                  </a:txBody>
                  <a:tcPr marL="7620" marR="7620" marT="7620" marB="0" anchor="b">
                    <a:lnL>
                      <a:noFill/>
                    </a:lnL>
                    <a:lnR>
                      <a:noFill/>
                    </a:lnR>
                    <a:lnT>
                      <a:noFill/>
                    </a:lnT>
                    <a:lnB>
                      <a:noFill/>
                    </a:lnB>
                  </a:tcPr>
                </a:tc>
                <a:tc>
                  <a:txBody>
                    <a:bodyPr/>
                    <a:lstStyle/>
                    <a:p>
                      <a:pPr algn="l" fontAlgn="b"/>
                      <a:r>
                        <a:rPr lang="en-GB" sz="1400" b="0" i="0" u="none" strike="noStrike" dirty="0">
                          <a:effectLst/>
                          <a:latin typeface="Comic Sans MS" panose="030F0702030302020204" pitchFamily="66" charset="0"/>
                        </a:rPr>
                        <a:t>Buddhist</a:t>
                      </a:r>
                    </a:p>
                  </a:txBody>
                  <a:tcPr marL="7620" marR="7620" marT="7620" marB="0" anchor="b">
                    <a:lnL>
                      <a:noFill/>
                    </a:lnL>
                    <a:lnR>
                      <a:noFill/>
                    </a:lnR>
                    <a:lnT>
                      <a:noFill/>
                    </a:lnT>
                    <a:lnB>
                      <a:noFill/>
                    </a:lnB>
                  </a:tcPr>
                </a:tc>
                <a:tc>
                  <a:txBody>
                    <a:bodyPr/>
                    <a:lstStyle/>
                    <a:p>
                      <a:pPr algn="l" fontAlgn="b"/>
                      <a:r>
                        <a:rPr lang="en-GB" sz="1400" b="0" i="0" u="none" strike="noStrike" dirty="0">
                          <a:effectLst/>
                          <a:latin typeface="Comic Sans MS" panose="030F0702030302020204" pitchFamily="66" charset="0"/>
                        </a:rPr>
                        <a:t>Hindu</a:t>
                      </a:r>
                    </a:p>
                  </a:txBody>
                  <a:tcPr marL="7620" marR="7620" marT="7620" marB="0" anchor="b">
                    <a:lnL>
                      <a:noFill/>
                    </a:lnL>
                    <a:lnR>
                      <a:noFill/>
                    </a:lnR>
                    <a:lnT>
                      <a:noFill/>
                    </a:lnT>
                    <a:lnB>
                      <a:noFill/>
                    </a:lnB>
                  </a:tcPr>
                </a:tc>
                <a:tc>
                  <a:txBody>
                    <a:bodyPr/>
                    <a:lstStyle/>
                    <a:p>
                      <a:pPr algn="l" fontAlgn="b"/>
                      <a:r>
                        <a:rPr lang="en-GB" sz="1400" b="0" i="0" u="none" strike="noStrike">
                          <a:effectLst/>
                          <a:latin typeface="Comic Sans MS" panose="030F0702030302020204" pitchFamily="66" charset="0"/>
                        </a:rPr>
                        <a:t>Jewish</a:t>
                      </a:r>
                    </a:p>
                  </a:txBody>
                  <a:tcPr marL="7620" marR="7620" marT="7620" marB="0" anchor="b">
                    <a:lnL>
                      <a:noFill/>
                    </a:lnL>
                    <a:lnR>
                      <a:noFill/>
                    </a:lnR>
                    <a:lnT>
                      <a:noFill/>
                    </a:lnT>
                    <a:lnB>
                      <a:noFill/>
                    </a:lnB>
                  </a:tcPr>
                </a:tc>
                <a:tc>
                  <a:txBody>
                    <a:bodyPr/>
                    <a:lstStyle/>
                    <a:p>
                      <a:pPr algn="l" fontAlgn="b"/>
                      <a:r>
                        <a:rPr lang="en-GB" sz="1400" b="0" i="0" u="none" strike="noStrike">
                          <a:effectLst/>
                          <a:latin typeface="Comic Sans MS" panose="030F0702030302020204" pitchFamily="66" charset="0"/>
                        </a:rPr>
                        <a:t>Muslim</a:t>
                      </a:r>
                    </a:p>
                  </a:txBody>
                  <a:tcPr marL="7620" marR="7620" marT="7620" marB="0" anchor="b">
                    <a:lnL>
                      <a:noFill/>
                    </a:lnL>
                    <a:lnR>
                      <a:noFill/>
                    </a:lnR>
                    <a:lnT>
                      <a:noFill/>
                    </a:lnT>
                    <a:lnB>
                      <a:noFill/>
                    </a:lnB>
                  </a:tcPr>
                </a:tc>
                <a:tc>
                  <a:txBody>
                    <a:bodyPr/>
                    <a:lstStyle/>
                    <a:p>
                      <a:pPr algn="l" fontAlgn="b"/>
                      <a:r>
                        <a:rPr lang="en-GB" sz="1400" b="0" i="0" u="none" strike="noStrike">
                          <a:effectLst/>
                          <a:latin typeface="Comic Sans MS" panose="030F0702030302020204" pitchFamily="66" charset="0"/>
                        </a:rPr>
                        <a:t>Sikh</a:t>
                      </a:r>
                    </a:p>
                  </a:txBody>
                  <a:tcPr marL="7620" marR="7620" marT="7620" marB="0" anchor="b">
                    <a:lnL>
                      <a:noFill/>
                    </a:lnL>
                    <a:lnR>
                      <a:noFill/>
                    </a:lnR>
                    <a:lnT>
                      <a:noFill/>
                    </a:lnT>
                    <a:lnB>
                      <a:noFill/>
                    </a:lnB>
                  </a:tcPr>
                </a:tc>
                <a:tc>
                  <a:txBody>
                    <a:bodyPr/>
                    <a:lstStyle/>
                    <a:p>
                      <a:pPr algn="l" fontAlgn="b"/>
                      <a:r>
                        <a:rPr lang="en-GB" sz="1400" b="0" i="0" u="none" strike="noStrike" dirty="0">
                          <a:effectLst/>
                          <a:latin typeface="Comic Sans MS" panose="030F0702030302020204" pitchFamily="66" charset="0"/>
                        </a:rPr>
                        <a:t>Any other religion</a:t>
                      </a:r>
                    </a:p>
                  </a:txBody>
                  <a:tcPr marL="7620" marR="7620" marT="7620" marB="0" anchor="b">
                    <a:lnL>
                      <a:noFill/>
                    </a:lnL>
                    <a:lnR>
                      <a:noFill/>
                    </a:lnR>
                    <a:lnT>
                      <a:noFill/>
                    </a:lnT>
                    <a:lnB>
                      <a:noFill/>
                    </a:lnB>
                  </a:tcPr>
                </a:tc>
                <a:extLst>
                  <a:ext uri="{0D108BD9-81ED-4DB2-BD59-A6C34878D82A}">
                    <a16:rowId xmlns:a16="http://schemas.microsoft.com/office/drawing/2014/main" val="2417620850"/>
                  </a:ext>
                </a:extLst>
              </a:tr>
              <a:tr h="526299">
                <a:tc>
                  <a:txBody>
                    <a:bodyPr/>
                    <a:lstStyle/>
                    <a:p>
                      <a:pPr algn="l" fontAlgn="b"/>
                      <a:r>
                        <a:rPr lang="en-GB" sz="1400" b="0" i="0" u="none" strike="noStrike" dirty="0">
                          <a:effectLst/>
                          <a:latin typeface="Comic Sans MS" panose="030F0702030302020204" pitchFamily="66" charset="0"/>
                        </a:rPr>
                        <a:t>England</a:t>
                      </a:r>
                    </a:p>
                  </a:txBody>
                  <a:tcPr marL="7620" marR="7620" marT="7620" marB="0" anchor="b">
                    <a:lnL>
                      <a:noFill/>
                    </a:lnL>
                    <a:lnR>
                      <a:noFill/>
                    </a:lnR>
                    <a:lnT>
                      <a:noFill/>
                    </a:lnT>
                    <a:lnB>
                      <a:noFill/>
                    </a:lnB>
                  </a:tcPr>
                </a:tc>
                <a:tc>
                  <a:txBody>
                    <a:bodyPr/>
                    <a:lstStyle/>
                    <a:p>
                      <a:pPr algn="r" fontAlgn="b"/>
                      <a:r>
                        <a:rPr lang="en-GB" sz="1400" b="0" i="0" u="none" strike="noStrike">
                          <a:effectLst/>
                          <a:latin typeface="Comic Sans MS" panose="030F0702030302020204" pitchFamily="66" charset="0"/>
                        </a:rPr>
                        <a:t>24.7</a:t>
                      </a:r>
                    </a:p>
                  </a:txBody>
                  <a:tcPr marL="7620" marR="7620" marT="7620" marB="0" anchor="b">
                    <a:lnL>
                      <a:noFill/>
                    </a:lnL>
                    <a:lnR>
                      <a:noFill/>
                    </a:lnR>
                    <a:lnT>
                      <a:noFill/>
                    </a:lnT>
                    <a:lnB>
                      <a:noFill/>
                    </a:lnB>
                  </a:tcPr>
                </a:tc>
                <a:tc>
                  <a:txBody>
                    <a:bodyPr/>
                    <a:lstStyle/>
                    <a:p>
                      <a:pPr algn="r" fontAlgn="b"/>
                      <a:r>
                        <a:rPr lang="en-GB" sz="1400" b="0" i="0" u="none" strike="noStrike">
                          <a:effectLst/>
                          <a:latin typeface="Comic Sans MS" panose="030F0702030302020204" pitchFamily="66" charset="0"/>
                        </a:rPr>
                        <a:t>59.4</a:t>
                      </a:r>
                    </a:p>
                  </a:txBody>
                  <a:tcPr marL="7620" marR="7620" marT="7620" marB="0" anchor="b">
                    <a:lnL>
                      <a:noFill/>
                    </a:lnL>
                    <a:lnR>
                      <a:noFill/>
                    </a:lnR>
                    <a:lnT>
                      <a:noFill/>
                    </a:lnT>
                    <a:lnB>
                      <a:noFill/>
                    </a:lnB>
                  </a:tcPr>
                </a:tc>
                <a:tc>
                  <a:txBody>
                    <a:bodyPr/>
                    <a:lstStyle/>
                    <a:p>
                      <a:pPr algn="r" fontAlgn="b"/>
                      <a:r>
                        <a:rPr lang="en-GB" sz="1400" b="0" i="0" u="none" strike="noStrike" dirty="0">
                          <a:effectLst/>
                          <a:latin typeface="Comic Sans MS" panose="030F0702030302020204" pitchFamily="66" charset="0"/>
                        </a:rPr>
                        <a:t>0.5</a:t>
                      </a:r>
                    </a:p>
                  </a:txBody>
                  <a:tcPr marL="7620" marR="7620" marT="7620" marB="0" anchor="b">
                    <a:lnL>
                      <a:noFill/>
                    </a:lnL>
                    <a:lnR>
                      <a:noFill/>
                    </a:lnR>
                    <a:lnT>
                      <a:noFill/>
                    </a:lnT>
                    <a:lnB>
                      <a:noFill/>
                    </a:lnB>
                  </a:tcPr>
                </a:tc>
                <a:tc>
                  <a:txBody>
                    <a:bodyPr/>
                    <a:lstStyle/>
                    <a:p>
                      <a:pPr algn="r" fontAlgn="b"/>
                      <a:r>
                        <a:rPr lang="en-GB" sz="1400" b="0" i="0" u="none" strike="noStrike" dirty="0">
                          <a:effectLst/>
                          <a:latin typeface="Comic Sans MS" panose="030F0702030302020204" pitchFamily="66" charset="0"/>
                        </a:rPr>
                        <a:t>1.5</a:t>
                      </a:r>
                    </a:p>
                  </a:txBody>
                  <a:tcPr marL="7620" marR="7620" marT="7620" marB="0" anchor="b">
                    <a:lnL>
                      <a:noFill/>
                    </a:lnL>
                    <a:lnR>
                      <a:noFill/>
                    </a:lnR>
                    <a:lnT>
                      <a:noFill/>
                    </a:lnT>
                    <a:lnB>
                      <a:noFill/>
                    </a:lnB>
                  </a:tcPr>
                </a:tc>
                <a:tc>
                  <a:txBody>
                    <a:bodyPr/>
                    <a:lstStyle/>
                    <a:p>
                      <a:pPr algn="r" fontAlgn="b"/>
                      <a:r>
                        <a:rPr lang="en-GB" sz="1400" b="0" i="0" u="none" strike="noStrike" dirty="0">
                          <a:effectLst/>
                          <a:latin typeface="Comic Sans MS" panose="030F0702030302020204" pitchFamily="66" charset="0"/>
                        </a:rPr>
                        <a:t>0.5</a:t>
                      </a:r>
                    </a:p>
                  </a:txBody>
                  <a:tcPr marL="7620" marR="7620" marT="7620" marB="0" anchor="b">
                    <a:lnL>
                      <a:noFill/>
                    </a:lnL>
                    <a:lnR>
                      <a:noFill/>
                    </a:lnR>
                    <a:lnT>
                      <a:noFill/>
                    </a:lnT>
                    <a:lnB>
                      <a:noFill/>
                    </a:lnB>
                  </a:tcPr>
                </a:tc>
                <a:tc>
                  <a:txBody>
                    <a:bodyPr/>
                    <a:lstStyle/>
                    <a:p>
                      <a:pPr algn="r" fontAlgn="b"/>
                      <a:r>
                        <a:rPr lang="en-GB" sz="1400" b="0" i="0" u="none" strike="noStrike" dirty="0">
                          <a:effectLst/>
                          <a:latin typeface="Comic Sans MS" panose="030F0702030302020204" pitchFamily="66" charset="0"/>
                        </a:rPr>
                        <a:t>5.0</a:t>
                      </a:r>
                    </a:p>
                  </a:txBody>
                  <a:tcPr marL="7620" marR="7620" marT="7620" marB="0" anchor="b">
                    <a:lnL>
                      <a:noFill/>
                    </a:lnL>
                    <a:lnR>
                      <a:noFill/>
                    </a:lnR>
                    <a:lnT>
                      <a:noFill/>
                    </a:lnT>
                    <a:lnB>
                      <a:noFill/>
                    </a:lnB>
                  </a:tcPr>
                </a:tc>
                <a:tc>
                  <a:txBody>
                    <a:bodyPr/>
                    <a:lstStyle/>
                    <a:p>
                      <a:pPr algn="r" fontAlgn="b"/>
                      <a:r>
                        <a:rPr lang="en-GB" sz="1400" b="0" i="0" u="none" strike="noStrike" dirty="0">
                          <a:effectLst/>
                          <a:latin typeface="Comic Sans MS" panose="030F0702030302020204" pitchFamily="66" charset="0"/>
                        </a:rPr>
                        <a:t>0.8</a:t>
                      </a:r>
                    </a:p>
                  </a:txBody>
                  <a:tcPr marL="7620" marR="7620" marT="7620" marB="0" anchor="b">
                    <a:lnL>
                      <a:noFill/>
                    </a:lnL>
                    <a:lnR>
                      <a:noFill/>
                    </a:lnR>
                    <a:lnT>
                      <a:noFill/>
                    </a:lnT>
                    <a:lnB>
                      <a:noFill/>
                    </a:lnB>
                  </a:tcPr>
                </a:tc>
                <a:tc>
                  <a:txBody>
                    <a:bodyPr/>
                    <a:lstStyle/>
                    <a:p>
                      <a:pPr algn="r" fontAlgn="b"/>
                      <a:r>
                        <a:rPr lang="en-GB" sz="1400" b="0" i="0" u="none" strike="noStrike" dirty="0">
                          <a:effectLst/>
                          <a:latin typeface="Comic Sans MS" panose="030F0702030302020204" pitchFamily="66" charset="0"/>
                        </a:rPr>
                        <a:t>0.4</a:t>
                      </a:r>
                    </a:p>
                  </a:txBody>
                  <a:tcPr marL="7620" marR="7620" marT="7620" marB="0" anchor="b">
                    <a:lnL>
                      <a:noFill/>
                    </a:lnL>
                    <a:lnR>
                      <a:noFill/>
                    </a:lnR>
                    <a:lnT>
                      <a:noFill/>
                    </a:lnT>
                    <a:lnB>
                      <a:noFill/>
                    </a:lnB>
                  </a:tcPr>
                </a:tc>
                <a:extLst>
                  <a:ext uri="{0D108BD9-81ED-4DB2-BD59-A6C34878D82A}">
                    <a16:rowId xmlns:a16="http://schemas.microsoft.com/office/drawing/2014/main" val="758794788"/>
                  </a:ext>
                </a:extLst>
              </a:tr>
            </a:tbl>
          </a:graphicData>
        </a:graphic>
      </p:graphicFrame>
      <p:pic>
        <p:nvPicPr>
          <p:cNvPr id="5" name="Picture 4">
            <a:extLst>
              <a:ext uri="{FF2B5EF4-FFF2-40B4-BE49-F238E27FC236}">
                <a16:creationId xmlns:a16="http://schemas.microsoft.com/office/drawing/2014/main" id="{8AA2AAB8-A893-4CFF-9E0A-1A9A9D572916}"/>
              </a:ext>
            </a:extLst>
          </p:cNvPr>
          <p:cNvPicPr>
            <a:picLocks noChangeAspect="1"/>
          </p:cNvPicPr>
          <p:nvPr/>
        </p:nvPicPr>
        <p:blipFill>
          <a:blip r:embed="rId2"/>
          <a:stretch>
            <a:fillRect/>
          </a:stretch>
        </p:blipFill>
        <p:spPr>
          <a:xfrm>
            <a:off x="333076" y="4523796"/>
            <a:ext cx="6191847" cy="4856177"/>
          </a:xfrm>
          <a:prstGeom prst="rect">
            <a:avLst/>
          </a:prstGeom>
        </p:spPr>
      </p:pic>
    </p:spTree>
    <p:extLst>
      <p:ext uri="{BB962C8B-B14F-4D97-AF65-F5344CB8AC3E}">
        <p14:creationId xmlns:p14="http://schemas.microsoft.com/office/powerpoint/2010/main" val="4493945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8F853-3A3D-4B3B-AF2E-98F5A4E32820}"/>
              </a:ext>
            </a:extLst>
          </p:cNvPr>
          <p:cNvSpPr>
            <a:spLocks noGrp="1"/>
          </p:cNvSpPr>
          <p:nvPr>
            <p:ph type="title"/>
          </p:nvPr>
        </p:nvSpPr>
        <p:spPr>
          <a:xfrm>
            <a:off x="471488" y="265656"/>
            <a:ext cx="6135789" cy="2049841"/>
          </a:xfrm>
        </p:spPr>
        <p:txBody>
          <a:bodyPr/>
          <a:lstStyle/>
          <a:p>
            <a:r>
              <a:rPr lang="en-GB" dirty="0">
                <a:latin typeface="Comic Sans MS" panose="030F0702030302020204" pitchFamily="66" charset="0"/>
              </a:rPr>
              <a:t>Religion in the UK Over Time has changed. </a:t>
            </a:r>
            <a:br>
              <a:rPr lang="en-GB" dirty="0">
                <a:latin typeface="Comic Sans MS" panose="030F0702030302020204" pitchFamily="66" charset="0"/>
              </a:rPr>
            </a:br>
            <a:r>
              <a:rPr lang="en-GB" dirty="0">
                <a:latin typeface="Comic Sans MS" panose="030F0702030302020204" pitchFamily="66" charset="0"/>
              </a:rPr>
              <a:t>Look at this diagram </a:t>
            </a:r>
          </a:p>
        </p:txBody>
      </p:sp>
      <p:pic>
        <p:nvPicPr>
          <p:cNvPr id="4" name="Picture 3">
            <a:extLst>
              <a:ext uri="{FF2B5EF4-FFF2-40B4-BE49-F238E27FC236}">
                <a16:creationId xmlns:a16="http://schemas.microsoft.com/office/drawing/2014/main" id="{EEF14245-192C-4EE8-81B0-FEF0752F840E}"/>
              </a:ext>
            </a:extLst>
          </p:cNvPr>
          <p:cNvPicPr>
            <a:picLocks noChangeAspect="1"/>
          </p:cNvPicPr>
          <p:nvPr/>
        </p:nvPicPr>
        <p:blipFill>
          <a:blip r:embed="rId2"/>
          <a:stretch>
            <a:fillRect/>
          </a:stretch>
        </p:blipFill>
        <p:spPr>
          <a:xfrm>
            <a:off x="567582" y="2315497"/>
            <a:ext cx="5943600" cy="4924425"/>
          </a:xfrm>
          <a:prstGeom prst="rect">
            <a:avLst/>
          </a:prstGeom>
        </p:spPr>
      </p:pic>
      <p:sp>
        <p:nvSpPr>
          <p:cNvPr id="5" name="TextBox 4">
            <a:extLst>
              <a:ext uri="{FF2B5EF4-FFF2-40B4-BE49-F238E27FC236}">
                <a16:creationId xmlns:a16="http://schemas.microsoft.com/office/drawing/2014/main" id="{B75D04AA-D8A5-4507-B1C6-12EE44542A24}"/>
              </a:ext>
            </a:extLst>
          </p:cNvPr>
          <p:cNvSpPr txBox="1"/>
          <p:nvPr/>
        </p:nvSpPr>
        <p:spPr>
          <a:xfrm>
            <a:off x="567582" y="7875639"/>
            <a:ext cx="5435012" cy="3785652"/>
          </a:xfrm>
          <a:prstGeom prst="rect">
            <a:avLst/>
          </a:prstGeom>
          <a:noFill/>
        </p:spPr>
        <p:txBody>
          <a:bodyPr wrap="square" rtlCol="0">
            <a:spAutoFit/>
          </a:bodyPr>
          <a:lstStyle/>
          <a:p>
            <a:r>
              <a:rPr lang="en-GB" sz="2400" dirty="0">
                <a:solidFill>
                  <a:srgbClr val="FF0000"/>
                </a:solidFill>
                <a:latin typeface="Comic Sans MS" panose="030F0702030302020204" pitchFamily="66" charset="0"/>
              </a:rPr>
              <a:t>Questions </a:t>
            </a:r>
          </a:p>
          <a:p>
            <a:endParaRPr lang="en-GB" sz="2400" dirty="0">
              <a:solidFill>
                <a:srgbClr val="FF0000"/>
              </a:solidFill>
              <a:latin typeface="Comic Sans MS" panose="030F0702030302020204" pitchFamily="66" charset="0"/>
            </a:endParaRPr>
          </a:p>
          <a:p>
            <a:r>
              <a:rPr lang="en-GB" sz="2400" dirty="0">
                <a:solidFill>
                  <a:srgbClr val="FF0000"/>
                </a:solidFill>
                <a:latin typeface="Comic Sans MS" panose="030F0702030302020204" pitchFamily="66" charset="0"/>
              </a:rPr>
              <a:t>Using the diagram</a:t>
            </a:r>
          </a:p>
          <a:p>
            <a:endParaRPr lang="en-GB" sz="2400" dirty="0">
              <a:solidFill>
                <a:srgbClr val="FF0000"/>
              </a:solidFill>
              <a:latin typeface="Comic Sans MS" panose="030F0702030302020204" pitchFamily="66" charset="0"/>
            </a:endParaRPr>
          </a:p>
          <a:p>
            <a:pPr marL="342900" indent="-342900">
              <a:buAutoNum type="arabicParenR"/>
            </a:pPr>
            <a:r>
              <a:rPr lang="en-GB" sz="2400" dirty="0">
                <a:solidFill>
                  <a:srgbClr val="FF0000"/>
                </a:solidFill>
                <a:latin typeface="Comic Sans MS" panose="030F0702030302020204" pitchFamily="66" charset="0"/>
              </a:rPr>
              <a:t>What religion was the first religion in the UK? </a:t>
            </a:r>
          </a:p>
          <a:p>
            <a:pPr marL="342900" indent="-342900">
              <a:buAutoNum type="arabicParenR"/>
            </a:pPr>
            <a:r>
              <a:rPr lang="en-GB" sz="2400" dirty="0">
                <a:solidFill>
                  <a:srgbClr val="FF0000"/>
                </a:solidFill>
                <a:latin typeface="Comic Sans MS" panose="030F0702030302020204" pitchFamily="66" charset="0"/>
              </a:rPr>
              <a:t>How many were registered in the UK in 2001? </a:t>
            </a:r>
          </a:p>
          <a:p>
            <a:pPr marL="342900" indent="-342900">
              <a:buAutoNum type="arabicParenR"/>
            </a:pPr>
            <a:r>
              <a:rPr lang="en-GB" sz="2400" dirty="0">
                <a:solidFill>
                  <a:srgbClr val="FF0000"/>
                </a:solidFill>
                <a:latin typeface="Comic Sans MS" panose="030F0702030302020204" pitchFamily="66" charset="0"/>
              </a:rPr>
              <a:t>Why do you think the number has changed over the years? </a:t>
            </a:r>
          </a:p>
        </p:txBody>
      </p:sp>
    </p:spTree>
    <p:extLst>
      <p:ext uri="{BB962C8B-B14F-4D97-AF65-F5344CB8AC3E}">
        <p14:creationId xmlns:p14="http://schemas.microsoft.com/office/powerpoint/2010/main" val="2538401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8" descr="http://falseeconomy.org.uk/images/ukwealth-hi.jpg">
            <a:extLst>
              <a:ext uri="{FF2B5EF4-FFF2-40B4-BE49-F238E27FC236}">
                <a16:creationId xmlns:a16="http://schemas.microsoft.com/office/drawing/2014/main" id="{350F6D94-0335-4E71-8A10-62C540856390}"/>
              </a:ext>
            </a:extLst>
          </p:cNvPr>
          <p:cNvPicPr>
            <a:picLocks noChangeAspect="1" noChangeArrowheads="1"/>
          </p:cNvPicPr>
          <p:nvPr/>
        </p:nvPicPr>
        <p:blipFill>
          <a:blip r:embed="rId2"/>
          <a:srcRect l="5880" t="2374" r="5081" b="6243"/>
          <a:stretch>
            <a:fillRect/>
          </a:stretch>
        </p:blipFill>
        <p:spPr bwMode="auto">
          <a:xfrm>
            <a:off x="454461" y="6636774"/>
            <a:ext cx="5164674" cy="3750202"/>
          </a:xfrm>
          <a:prstGeom prst="rect">
            <a:avLst/>
          </a:prstGeom>
          <a:noFill/>
        </p:spPr>
      </p:pic>
      <p:sp>
        <p:nvSpPr>
          <p:cNvPr id="5" name="TextBox 4">
            <a:extLst>
              <a:ext uri="{FF2B5EF4-FFF2-40B4-BE49-F238E27FC236}">
                <a16:creationId xmlns:a16="http://schemas.microsoft.com/office/drawing/2014/main" id="{07C172A9-9944-4DA2-B715-1025A6E97623}"/>
              </a:ext>
            </a:extLst>
          </p:cNvPr>
          <p:cNvSpPr txBox="1"/>
          <p:nvPr/>
        </p:nvSpPr>
        <p:spPr>
          <a:xfrm>
            <a:off x="454461" y="11547987"/>
            <a:ext cx="5738313" cy="369332"/>
          </a:xfrm>
          <a:prstGeom prst="rect">
            <a:avLst/>
          </a:prstGeom>
          <a:noFill/>
        </p:spPr>
        <p:txBody>
          <a:bodyPr wrap="square" rtlCol="0">
            <a:spAutoFit/>
          </a:bodyPr>
          <a:lstStyle/>
          <a:p>
            <a:r>
              <a:rPr lang="en-GB" dirty="0">
                <a:latin typeface="Comic Sans MS" panose="030F0702030302020204" pitchFamily="66" charset="0"/>
              </a:rPr>
              <a:t>How does this make you feel? </a:t>
            </a:r>
          </a:p>
        </p:txBody>
      </p:sp>
      <p:sp>
        <p:nvSpPr>
          <p:cNvPr id="6" name="Content Placeholder 2">
            <a:extLst>
              <a:ext uri="{FF2B5EF4-FFF2-40B4-BE49-F238E27FC236}">
                <a16:creationId xmlns:a16="http://schemas.microsoft.com/office/drawing/2014/main" id="{9DB3E363-BD44-4EC4-BFD0-E76A88CA2E46}"/>
              </a:ext>
            </a:extLst>
          </p:cNvPr>
          <p:cNvSpPr>
            <a:spLocks noGrp="1"/>
          </p:cNvSpPr>
          <p:nvPr>
            <p:ph idx="1"/>
          </p:nvPr>
        </p:nvSpPr>
        <p:spPr>
          <a:xfrm>
            <a:off x="389463" y="3064986"/>
            <a:ext cx="6079074" cy="3571788"/>
          </a:xfrm>
        </p:spPr>
        <p:txBody>
          <a:bodyPr anchor="ctr">
            <a:normAutofit/>
          </a:bodyPr>
          <a:lstStyle/>
          <a:p>
            <a:pPr marL="0" indent="0">
              <a:buNone/>
            </a:pPr>
            <a:r>
              <a:rPr lang="en-GB" sz="2200" dirty="0">
                <a:solidFill>
                  <a:schemeClr val="accent1"/>
                </a:solidFill>
                <a:latin typeface="Comic Sans MS" panose="030F0702030302020204" pitchFamily="66" charset="0"/>
              </a:rPr>
              <a:t>Starter questions:</a:t>
            </a:r>
          </a:p>
          <a:p>
            <a:pPr marL="0" indent="0">
              <a:buNone/>
            </a:pPr>
            <a:endParaRPr lang="en-GB" sz="2200" dirty="0">
              <a:solidFill>
                <a:schemeClr val="accent1"/>
              </a:solidFill>
              <a:latin typeface="Comic Sans MS" panose="030F0702030302020204" pitchFamily="66" charset="0"/>
            </a:endParaRPr>
          </a:p>
          <a:p>
            <a:pPr marL="0" indent="0">
              <a:buNone/>
            </a:pPr>
            <a:r>
              <a:rPr lang="en-GB" sz="2200" dirty="0">
                <a:solidFill>
                  <a:schemeClr val="accent1"/>
                </a:solidFill>
                <a:latin typeface="Comic Sans MS" panose="030F0702030302020204" pitchFamily="66" charset="0"/>
              </a:rPr>
              <a:t>What is the largest religion in the UK? </a:t>
            </a:r>
          </a:p>
          <a:p>
            <a:pPr marL="0" indent="0">
              <a:buNone/>
            </a:pPr>
            <a:r>
              <a:rPr lang="en-GB" sz="2200" dirty="0">
                <a:solidFill>
                  <a:schemeClr val="accent1"/>
                </a:solidFill>
                <a:latin typeface="Comic Sans MS" panose="030F0702030302020204" pitchFamily="66" charset="0"/>
              </a:rPr>
              <a:t>How has </a:t>
            </a:r>
            <a:r>
              <a:rPr lang="en-GB" sz="2200" dirty="0" err="1">
                <a:solidFill>
                  <a:schemeClr val="accent1"/>
                </a:solidFill>
                <a:latin typeface="Comic Sans MS" panose="030F0702030302020204" pitchFamily="66" charset="0"/>
              </a:rPr>
              <a:t>british</a:t>
            </a:r>
            <a:r>
              <a:rPr lang="en-GB" sz="2200" dirty="0">
                <a:solidFill>
                  <a:schemeClr val="accent1"/>
                </a:solidFill>
                <a:latin typeface="Comic Sans MS" panose="030F0702030302020204" pitchFamily="66" charset="0"/>
              </a:rPr>
              <a:t> society changed in the last 100 years? </a:t>
            </a:r>
          </a:p>
          <a:p>
            <a:pPr marL="0" indent="0">
              <a:buNone/>
            </a:pPr>
            <a:r>
              <a:rPr lang="en-GB" sz="2200" dirty="0">
                <a:solidFill>
                  <a:schemeClr val="accent1"/>
                </a:solidFill>
                <a:latin typeface="Comic Sans MS" panose="030F0702030302020204" pitchFamily="66" charset="0"/>
              </a:rPr>
              <a:t>Do you think that wealth is evenly distributed in the UK. </a:t>
            </a:r>
          </a:p>
          <a:p>
            <a:pPr marL="0" indent="0">
              <a:buNone/>
            </a:pPr>
            <a:endParaRPr lang="en-GB" sz="2200" dirty="0">
              <a:solidFill>
                <a:srgbClr val="000000"/>
              </a:solidFill>
            </a:endParaRPr>
          </a:p>
        </p:txBody>
      </p:sp>
      <p:sp>
        <p:nvSpPr>
          <p:cNvPr id="7" name="Title 1">
            <a:extLst>
              <a:ext uri="{FF2B5EF4-FFF2-40B4-BE49-F238E27FC236}">
                <a16:creationId xmlns:a16="http://schemas.microsoft.com/office/drawing/2014/main" id="{443DCA38-15BE-4C18-AF9C-4BA99CB71836}"/>
              </a:ext>
            </a:extLst>
          </p:cNvPr>
          <p:cNvSpPr>
            <a:spLocks noGrp="1"/>
          </p:cNvSpPr>
          <p:nvPr>
            <p:ph type="title"/>
          </p:nvPr>
        </p:nvSpPr>
        <p:spPr>
          <a:xfrm>
            <a:off x="454461" y="645488"/>
            <a:ext cx="5529263" cy="2357120"/>
          </a:xfrm>
        </p:spPr>
        <p:txBody>
          <a:bodyPr>
            <a:normAutofit/>
          </a:bodyPr>
          <a:lstStyle/>
          <a:p>
            <a:pPr algn="ctr"/>
            <a:r>
              <a:rPr lang="en-GB" sz="3600" dirty="0">
                <a:solidFill>
                  <a:srgbClr val="7030A0"/>
                </a:solidFill>
                <a:latin typeface="Comic Sans MS" panose="030F0702030302020204" pitchFamily="66" charset="0"/>
              </a:rPr>
              <a:t>Lesson 2 Why are some people in Britain rich and some people do not have enough money?</a:t>
            </a:r>
          </a:p>
        </p:txBody>
      </p:sp>
    </p:spTree>
    <p:extLst>
      <p:ext uri="{BB962C8B-B14F-4D97-AF65-F5344CB8AC3E}">
        <p14:creationId xmlns:p14="http://schemas.microsoft.com/office/powerpoint/2010/main" val="2050222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487" y="2228144"/>
            <a:ext cx="6003055" cy="5175546"/>
          </a:xfrm>
        </p:spPr>
        <p:txBody>
          <a:bodyPr>
            <a:normAutofit/>
          </a:bodyPr>
          <a:lstStyle/>
          <a:p>
            <a:endParaRPr lang="en-GB" dirty="0">
              <a:latin typeface="Comic Sans MS" panose="030F0702030302020204" pitchFamily="66" charset="0"/>
            </a:endParaRPr>
          </a:p>
          <a:p>
            <a:endParaRPr lang="en-GB" dirty="0">
              <a:latin typeface="Comic Sans MS" panose="030F0702030302020204" pitchFamily="66" charset="0"/>
            </a:endParaRPr>
          </a:p>
          <a:p>
            <a:pPr algn="ctr">
              <a:buNone/>
            </a:pPr>
            <a:r>
              <a:rPr lang="en-GB" dirty="0">
                <a:latin typeface="Comic Sans MS" panose="030F0702030302020204" pitchFamily="66" charset="0"/>
              </a:rPr>
              <a:t>Have all the money in the world </a:t>
            </a:r>
            <a:r>
              <a:rPr lang="en-GB" b="1" i="1" dirty="0">
                <a:latin typeface="Comic Sans MS" panose="030F0702030302020204" pitchFamily="66" charset="0"/>
              </a:rPr>
              <a:t>OR</a:t>
            </a:r>
            <a:r>
              <a:rPr lang="en-GB" dirty="0">
                <a:latin typeface="Comic Sans MS" panose="030F0702030302020204" pitchFamily="66" charset="0"/>
              </a:rPr>
              <a:t> be happy but live a comfortable lifestyle .... </a:t>
            </a:r>
          </a:p>
          <a:p>
            <a:endParaRPr lang="en-GB" dirty="0">
              <a:latin typeface="Comic Sans MS" panose="030F0702030302020204" pitchFamily="66" charset="0"/>
            </a:endParaRPr>
          </a:p>
          <a:p>
            <a:r>
              <a:rPr lang="en-GB" dirty="0">
                <a:latin typeface="Comic Sans MS" panose="030F0702030302020204" pitchFamily="66" charset="0"/>
              </a:rPr>
              <a:t>Depending on what you have chosen answer the following questions:</a:t>
            </a:r>
          </a:p>
          <a:p>
            <a:pPr marL="385763" indent="-385763">
              <a:buFont typeface="+mj-lt"/>
              <a:buAutoNum type="arabicPeriod"/>
            </a:pPr>
            <a:r>
              <a:rPr lang="en-GB" dirty="0">
                <a:latin typeface="Comic Sans MS" panose="030F0702030302020204" pitchFamily="66" charset="0"/>
              </a:rPr>
              <a:t>What would day to day spending be like?</a:t>
            </a:r>
          </a:p>
          <a:p>
            <a:pPr marL="385763" indent="-385763">
              <a:buFont typeface="+mj-lt"/>
              <a:buAutoNum type="arabicPeriod"/>
            </a:pPr>
            <a:r>
              <a:rPr lang="en-GB" dirty="0">
                <a:latin typeface="Comic Sans MS" panose="030F0702030302020204" pitchFamily="66" charset="0"/>
              </a:rPr>
              <a:t>Do you think you would change as a person i.e. Personality?</a:t>
            </a:r>
          </a:p>
          <a:p>
            <a:pPr marL="385763" indent="-385763">
              <a:buFont typeface="+mj-lt"/>
              <a:buAutoNum type="arabicPeriod"/>
            </a:pPr>
            <a:r>
              <a:rPr lang="en-GB" dirty="0">
                <a:latin typeface="Comic Sans MS" panose="030F0702030302020204" pitchFamily="66" charset="0"/>
              </a:rPr>
              <a:t>Would you judge others around you?</a:t>
            </a:r>
          </a:p>
          <a:p>
            <a:pPr marL="385763" indent="-385763">
              <a:buFont typeface="+mj-lt"/>
              <a:buAutoNum type="arabicPeriod"/>
            </a:pPr>
            <a:r>
              <a:rPr lang="en-GB" dirty="0">
                <a:latin typeface="Comic Sans MS" panose="030F0702030302020204" pitchFamily="66" charset="0"/>
              </a:rPr>
              <a:t>Would you be happy with the money you have</a:t>
            </a:r>
            <a:r>
              <a:rPr lang="en-GB" dirty="0"/>
              <a:t>?</a:t>
            </a:r>
          </a:p>
        </p:txBody>
      </p:sp>
      <p:pic>
        <p:nvPicPr>
          <p:cNvPr id="3074" name="Picture 2" descr="http://d.ibtimes.co.uk/en/full/329405/poverty.jpg"/>
          <p:cNvPicPr>
            <a:picLocks noChangeAspect="1" noChangeArrowheads="1"/>
          </p:cNvPicPr>
          <p:nvPr/>
        </p:nvPicPr>
        <p:blipFill>
          <a:blip r:embed="rId2" cstate="print"/>
          <a:srcRect/>
          <a:stretch>
            <a:fillRect/>
          </a:stretch>
        </p:blipFill>
        <p:spPr bwMode="auto">
          <a:xfrm>
            <a:off x="4558139" y="545203"/>
            <a:ext cx="2086196" cy="1414222"/>
          </a:xfrm>
          <a:prstGeom prst="rect">
            <a:avLst/>
          </a:prstGeom>
          <a:noFill/>
        </p:spPr>
      </p:pic>
      <p:pic>
        <p:nvPicPr>
          <p:cNvPr id="3076" name="Picture 4" descr="http://thefamilydinnerproject.org/wp-content/uploads/2013/05/wouldyourather.png"/>
          <p:cNvPicPr>
            <a:picLocks noChangeAspect="1" noChangeArrowheads="1"/>
          </p:cNvPicPr>
          <p:nvPr/>
        </p:nvPicPr>
        <p:blipFill>
          <a:blip r:embed="rId3"/>
          <a:srcRect/>
          <a:stretch>
            <a:fillRect/>
          </a:stretch>
        </p:blipFill>
        <p:spPr bwMode="auto">
          <a:xfrm>
            <a:off x="2466149" y="545203"/>
            <a:ext cx="1951695" cy="1331057"/>
          </a:xfrm>
          <a:prstGeom prst="rect">
            <a:avLst/>
          </a:prstGeom>
          <a:noFill/>
        </p:spPr>
      </p:pic>
      <p:pic>
        <p:nvPicPr>
          <p:cNvPr id="6" name="Picture 2" descr="http://d.ibtimes.co.uk/en/full/329405/poverty.jpg"/>
          <p:cNvPicPr>
            <a:picLocks noChangeAspect="1" noChangeArrowheads="1"/>
          </p:cNvPicPr>
          <p:nvPr/>
        </p:nvPicPr>
        <p:blipFill>
          <a:blip r:embed="rId2" cstate="print"/>
          <a:srcRect/>
          <a:stretch>
            <a:fillRect/>
          </a:stretch>
        </p:blipFill>
        <p:spPr bwMode="auto">
          <a:xfrm>
            <a:off x="353962" y="503621"/>
            <a:ext cx="2086196" cy="1414222"/>
          </a:xfrm>
          <a:prstGeom prst="rect">
            <a:avLst/>
          </a:prstGeom>
          <a:noFill/>
        </p:spPr>
      </p:pic>
      <p:pic>
        <p:nvPicPr>
          <p:cNvPr id="2" name="Picture 1">
            <a:extLst>
              <a:ext uri="{FF2B5EF4-FFF2-40B4-BE49-F238E27FC236}">
                <a16:creationId xmlns:a16="http://schemas.microsoft.com/office/drawing/2014/main" id="{58C9D25B-F2DD-410B-AE5E-7D74A07F9978}"/>
              </a:ext>
            </a:extLst>
          </p:cNvPr>
          <p:cNvPicPr>
            <a:picLocks noChangeAspect="1"/>
          </p:cNvPicPr>
          <p:nvPr/>
        </p:nvPicPr>
        <p:blipFill>
          <a:blip r:embed="rId4"/>
          <a:stretch>
            <a:fillRect/>
          </a:stretch>
        </p:blipFill>
        <p:spPr>
          <a:xfrm>
            <a:off x="658139" y="7512593"/>
            <a:ext cx="5567714" cy="4175786"/>
          </a:xfrm>
          <a:prstGeom prst="rect">
            <a:avLst/>
          </a:prstGeom>
        </p:spPr>
      </p:pic>
      <p:sp>
        <p:nvSpPr>
          <p:cNvPr id="4" name="TextBox 3">
            <a:extLst>
              <a:ext uri="{FF2B5EF4-FFF2-40B4-BE49-F238E27FC236}">
                <a16:creationId xmlns:a16="http://schemas.microsoft.com/office/drawing/2014/main" id="{33CC8655-1E3C-4979-B5C7-610AA6D6EF58}"/>
              </a:ext>
            </a:extLst>
          </p:cNvPr>
          <p:cNvSpPr txBox="1"/>
          <p:nvPr/>
        </p:nvSpPr>
        <p:spPr>
          <a:xfrm>
            <a:off x="589935" y="6887497"/>
            <a:ext cx="5648633" cy="369332"/>
          </a:xfrm>
          <a:prstGeom prst="rect">
            <a:avLst/>
          </a:prstGeom>
          <a:noFill/>
        </p:spPr>
        <p:txBody>
          <a:bodyPr wrap="square" rtlCol="0">
            <a:spAutoFit/>
          </a:bodyPr>
          <a:lstStyle/>
          <a:p>
            <a:r>
              <a:rPr lang="en-GB" dirty="0">
                <a:solidFill>
                  <a:srgbClr val="FF0000"/>
                </a:solidFill>
                <a:latin typeface="Comic Sans MS" panose="030F0702030302020204" pitchFamily="66" charset="0"/>
              </a:rPr>
              <a:t>Task: Match up the key words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175AA7E-F3F6-4140-BC43-1F72E63621B9}"/>
              </a:ext>
            </a:extLst>
          </p:cNvPr>
          <p:cNvPicPr>
            <a:picLocks noChangeAspect="1"/>
          </p:cNvPicPr>
          <p:nvPr/>
        </p:nvPicPr>
        <p:blipFill>
          <a:blip r:embed="rId2"/>
          <a:stretch>
            <a:fillRect/>
          </a:stretch>
        </p:blipFill>
        <p:spPr>
          <a:xfrm>
            <a:off x="322726" y="458280"/>
            <a:ext cx="6212547" cy="5854029"/>
          </a:xfrm>
          <a:prstGeom prst="rect">
            <a:avLst/>
          </a:prstGeom>
        </p:spPr>
      </p:pic>
    </p:spTree>
    <p:extLst>
      <p:ext uri="{BB962C8B-B14F-4D97-AF65-F5344CB8AC3E}">
        <p14:creationId xmlns:p14="http://schemas.microsoft.com/office/powerpoint/2010/main" val="2471857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B48B26-8ACB-42C8-8362-D89F7795FD45}"/>
              </a:ext>
            </a:extLst>
          </p:cNvPr>
          <p:cNvSpPr>
            <a:spLocks noGrp="1"/>
          </p:cNvSpPr>
          <p:nvPr>
            <p:ph idx="1"/>
          </p:nvPr>
        </p:nvSpPr>
        <p:spPr>
          <a:xfrm>
            <a:off x="471487" y="3582086"/>
            <a:ext cx="5915025" cy="7735712"/>
          </a:xfrm>
        </p:spPr>
        <p:txBody>
          <a:bodyPr>
            <a:normAutofit lnSpcReduction="10000"/>
          </a:bodyPr>
          <a:lstStyle/>
          <a:p>
            <a:r>
              <a:rPr lang="en-GB" dirty="0"/>
              <a:t>Britain is on the brink of becoming a nation permanently divided between rich and poor. It also predicts that 2010-2020 will be the first decade since records began that saw a rise in absolute poverty – defined as a household in which income is below 60% of median earnings. A rise from 2.6 million households in absolute poverty to 3.5 million is now expected. </a:t>
            </a:r>
          </a:p>
          <a:p>
            <a:r>
              <a:rPr lang="en-GB" dirty="0"/>
              <a:t>The report warns that “2020 could mark a watershed between an era in which for decades there have been rising living standards shared by all and a future era where rising living standards bypass the poorest in society.”</a:t>
            </a:r>
          </a:p>
          <a:p>
            <a:r>
              <a:rPr lang="en-GB" dirty="0"/>
              <a:t>It suggests that the link between effort and reward, on which social mobility relies, has been broken by changes in the housing market – with home ownership rates halving among young people in 20 years – and the labour market – with 5 million workers trapped in low pay earning less than the living wage and jobs are insecure.</a:t>
            </a:r>
          </a:p>
          <a:p>
            <a:r>
              <a:rPr lang="en-GB" dirty="0"/>
              <a:t>The commission made some major recommendations:</a:t>
            </a:r>
          </a:p>
          <a:p>
            <a:r>
              <a:rPr lang="en-GB" dirty="0"/>
              <a:t>• The UK should commit to implementing a living wage by 2025 at the latest.</a:t>
            </a:r>
          </a:p>
          <a:p>
            <a:r>
              <a:rPr lang="en-GB" dirty="0"/>
              <a:t>• The Office of Budget Responsibility should publish an assessment of each Budget for its impact on social mobility and child poverty. </a:t>
            </a:r>
          </a:p>
        </p:txBody>
      </p:sp>
      <p:sp>
        <p:nvSpPr>
          <p:cNvPr id="4" name="Title 1">
            <a:extLst>
              <a:ext uri="{FF2B5EF4-FFF2-40B4-BE49-F238E27FC236}">
                <a16:creationId xmlns:a16="http://schemas.microsoft.com/office/drawing/2014/main" id="{E33B16E8-2856-4306-8BC0-212B52ADCD2D}"/>
              </a:ext>
            </a:extLst>
          </p:cNvPr>
          <p:cNvSpPr>
            <a:spLocks noGrp="1"/>
          </p:cNvSpPr>
          <p:nvPr>
            <p:ph type="title"/>
          </p:nvPr>
        </p:nvSpPr>
        <p:spPr>
          <a:xfrm>
            <a:off x="471487" y="339571"/>
            <a:ext cx="5915025" cy="2093913"/>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en-GB" b="1" dirty="0"/>
              <a:t>Read the Article: </a:t>
            </a:r>
            <a:br>
              <a:rPr lang="en-GB" b="1" dirty="0"/>
            </a:br>
            <a:r>
              <a:rPr lang="en-GB" b="1" dirty="0"/>
              <a:t>Britain faces future divided by rich and poor, poverty commission warns. </a:t>
            </a:r>
            <a:br>
              <a:rPr lang="en-GB" b="1" dirty="0"/>
            </a:br>
            <a:endParaRPr lang="en-GB" dirty="0"/>
          </a:p>
        </p:txBody>
      </p:sp>
      <p:pic>
        <p:nvPicPr>
          <p:cNvPr id="5" name="Picture 2" descr="http://www.social-i-media.co.uk/wp-content/uploads/2014/07/guardian-logo.jpg">
            <a:extLst>
              <a:ext uri="{FF2B5EF4-FFF2-40B4-BE49-F238E27FC236}">
                <a16:creationId xmlns:a16="http://schemas.microsoft.com/office/drawing/2014/main" id="{1704DFC9-AD63-42E2-99BB-6BA1C3C97141}"/>
              </a:ext>
            </a:extLst>
          </p:cNvPr>
          <p:cNvPicPr>
            <a:picLocks noChangeAspect="1" noChangeArrowheads="1"/>
          </p:cNvPicPr>
          <p:nvPr/>
        </p:nvPicPr>
        <p:blipFill>
          <a:blip r:embed="rId2" cstate="print"/>
          <a:srcRect/>
          <a:stretch>
            <a:fillRect/>
          </a:stretch>
        </p:blipFill>
        <p:spPr bwMode="auto">
          <a:xfrm>
            <a:off x="3318387" y="11317798"/>
            <a:ext cx="2039150" cy="361339"/>
          </a:xfrm>
          <a:prstGeom prst="rect">
            <a:avLst/>
          </a:prstGeom>
          <a:noFill/>
        </p:spPr>
      </p:pic>
      <p:pic>
        <p:nvPicPr>
          <p:cNvPr id="6" name="Picture 2" descr="Manchester child poverty">
            <a:extLst>
              <a:ext uri="{FF2B5EF4-FFF2-40B4-BE49-F238E27FC236}">
                <a16:creationId xmlns:a16="http://schemas.microsoft.com/office/drawing/2014/main" id="{1419E4D8-F131-48EE-A45C-88CF2C4511D7}"/>
              </a:ext>
            </a:extLst>
          </p:cNvPr>
          <p:cNvPicPr>
            <a:picLocks noChangeAspect="1" noChangeArrowheads="1"/>
          </p:cNvPicPr>
          <p:nvPr/>
        </p:nvPicPr>
        <p:blipFill>
          <a:blip r:embed="rId3"/>
          <a:srcRect/>
          <a:stretch>
            <a:fillRect/>
          </a:stretch>
        </p:blipFill>
        <p:spPr bwMode="auto">
          <a:xfrm>
            <a:off x="3745036" y="1821711"/>
            <a:ext cx="2641476" cy="1584886"/>
          </a:xfrm>
          <a:prstGeom prst="rect">
            <a:avLst/>
          </a:prstGeom>
          <a:noFill/>
        </p:spPr>
      </p:pic>
      <p:pic>
        <p:nvPicPr>
          <p:cNvPr id="7" name="Picture 2" descr="http://d.ibtimes.co.uk/en/full/329405/poverty.jpg">
            <a:extLst>
              <a:ext uri="{FF2B5EF4-FFF2-40B4-BE49-F238E27FC236}">
                <a16:creationId xmlns:a16="http://schemas.microsoft.com/office/drawing/2014/main" id="{CA9E24A9-1E2F-45AF-B711-09D688A64281}"/>
              </a:ext>
            </a:extLst>
          </p:cNvPr>
          <p:cNvPicPr>
            <a:picLocks noChangeAspect="1" noChangeArrowheads="1"/>
          </p:cNvPicPr>
          <p:nvPr/>
        </p:nvPicPr>
        <p:blipFill>
          <a:blip r:embed="rId4" cstate="print"/>
          <a:srcRect/>
          <a:stretch>
            <a:fillRect/>
          </a:stretch>
        </p:blipFill>
        <p:spPr bwMode="auto">
          <a:xfrm rot="21195839">
            <a:off x="1451726" y="2229641"/>
            <a:ext cx="1603040" cy="1086692"/>
          </a:xfrm>
          <a:prstGeom prst="rect">
            <a:avLst/>
          </a:prstGeom>
          <a:noFill/>
        </p:spPr>
      </p:pic>
    </p:spTree>
    <p:extLst>
      <p:ext uri="{BB962C8B-B14F-4D97-AF65-F5344CB8AC3E}">
        <p14:creationId xmlns:p14="http://schemas.microsoft.com/office/powerpoint/2010/main" val="165959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2900" y="475090"/>
            <a:ext cx="6172200" cy="857250"/>
          </a:xfrm>
          <a:prstGeom prst="rect">
            <a:avLst/>
          </a:prstGeom>
        </p:spPr>
        <p:style>
          <a:lnRef idx="2">
            <a:schemeClr val="dk1"/>
          </a:lnRef>
          <a:fillRef idx="1">
            <a:schemeClr val="lt1"/>
          </a:fillRef>
          <a:effectRef idx="0">
            <a:schemeClr val="dk1"/>
          </a:effectRef>
          <a:fontRef idx="minor">
            <a:schemeClr val="dk1"/>
          </a:fontRef>
        </p:style>
        <p:txBody>
          <a:bodyPr vert="horz" lIns="68580" tIns="34290" rIns="68580" bIns="34290" rtlCol="0" anchor="ctr">
            <a:normAutofit/>
          </a:bodyPr>
          <a:lstStyle/>
          <a:p>
            <a:pPr algn="ctr" defTabSz="685800">
              <a:spcBef>
                <a:spcPct val="0"/>
              </a:spcBef>
              <a:defRPr/>
            </a:pPr>
            <a:r>
              <a:rPr lang="en-GB" sz="3300"/>
              <a:t>Questions from article </a:t>
            </a:r>
            <a:endParaRPr lang="en-GB" sz="3300" dirty="0"/>
          </a:p>
        </p:txBody>
      </p:sp>
      <p:sp>
        <p:nvSpPr>
          <p:cNvPr id="5" name="Content Placeholder 2"/>
          <p:cNvSpPr txBox="1">
            <a:spLocks/>
          </p:cNvSpPr>
          <p:nvPr/>
        </p:nvSpPr>
        <p:spPr>
          <a:xfrm>
            <a:off x="350658" y="1774724"/>
            <a:ext cx="6172200" cy="2883768"/>
          </a:xfrm>
          <a:prstGeom prst="rect">
            <a:avLst/>
          </a:prstGeom>
        </p:spPr>
        <p:style>
          <a:lnRef idx="2">
            <a:schemeClr val="accent3"/>
          </a:lnRef>
          <a:fillRef idx="1">
            <a:schemeClr val="lt1"/>
          </a:fillRef>
          <a:effectRef idx="0">
            <a:schemeClr val="accent3"/>
          </a:effectRef>
          <a:fontRef idx="minor">
            <a:schemeClr val="dk1"/>
          </a:fontRef>
        </p:style>
        <p:txBody>
          <a:bodyPr vert="horz" lIns="68580" tIns="34290" rIns="68580" bIns="34290" rtlCol="0">
            <a:normAutofit lnSpcReduction="10000"/>
          </a:bodyPr>
          <a:lstStyle/>
          <a:p>
            <a:pPr marL="385763" indent="-385763">
              <a:buFont typeface="+mj-lt"/>
              <a:buAutoNum type="arabicPeriod"/>
            </a:pPr>
            <a:r>
              <a:rPr lang="en-GB" sz="2400" dirty="0"/>
              <a:t>Write down one shocking statistic you have read from this article.</a:t>
            </a:r>
          </a:p>
          <a:p>
            <a:pPr marL="385763" indent="-385763">
              <a:buFont typeface="+mj-lt"/>
              <a:buAutoNum type="arabicPeriod"/>
            </a:pPr>
            <a:endParaRPr lang="en-GB" sz="2400" dirty="0"/>
          </a:p>
          <a:p>
            <a:pPr marL="385763" indent="-385763">
              <a:buFont typeface="+mj-lt"/>
              <a:buAutoNum type="arabicPeriod"/>
            </a:pPr>
            <a:r>
              <a:rPr lang="en-GB" sz="2400" dirty="0"/>
              <a:t>Why do you think this divide even exists?</a:t>
            </a:r>
          </a:p>
          <a:p>
            <a:pPr marL="385763" indent="-385763">
              <a:buFont typeface="+mj-lt"/>
              <a:buAutoNum type="arabicPeriod"/>
            </a:pPr>
            <a:endParaRPr lang="en-GB" sz="2400" dirty="0"/>
          </a:p>
          <a:p>
            <a:pPr marL="385763" indent="-385763">
              <a:buFont typeface="+mj-lt"/>
              <a:buAutoNum type="arabicPeriod"/>
            </a:pPr>
            <a:r>
              <a:rPr lang="en-GB" sz="2400" dirty="0"/>
              <a:t>Do you think this divide will always be present no matter how much is tried to eradicate it? Why?</a:t>
            </a:r>
          </a:p>
        </p:txBody>
      </p:sp>
      <p:sp>
        <p:nvSpPr>
          <p:cNvPr id="6" name="TextBox 5"/>
          <p:cNvSpPr txBox="1"/>
          <p:nvPr/>
        </p:nvSpPr>
        <p:spPr>
          <a:xfrm>
            <a:off x="342900" y="4967993"/>
            <a:ext cx="6048672" cy="71558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GB" sz="1350" b="1" dirty="0"/>
              <a:t>Extension:</a:t>
            </a:r>
          </a:p>
          <a:p>
            <a:r>
              <a:rPr lang="en-GB" sz="1350" b="1" dirty="0"/>
              <a:t>What solutions do you pose to eradicate the division between the rich and the poor?  How and why would they work?</a:t>
            </a:r>
          </a:p>
        </p:txBody>
      </p:sp>
      <p:pic>
        <p:nvPicPr>
          <p:cNvPr id="7" name="Picture 2" descr="Image preview">
            <a:extLst>
              <a:ext uri="{FF2B5EF4-FFF2-40B4-BE49-F238E27FC236}">
                <a16:creationId xmlns:a16="http://schemas.microsoft.com/office/drawing/2014/main" id="{8AF5F6BC-5D48-4DDD-A9FF-F7FE0BE5E9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91" y="5993075"/>
            <a:ext cx="3497766" cy="59372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DF49980-3816-4EB3-99E7-5C6717CDB7E5}"/>
              </a:ext>
            </a:extLst>
          </p:cNvPr>
          <p:cNvSpPr txBox="1"/>
          <p:nvPr/>
        </p:nvSpPr>
        <p:spPr>
          <a:xfrm>
            <a:off x="4423489" y="6508427"/>
            <a:ext cx="1834320" cy="2031325"/>
          </a:xfrm>
          <a:prstGeom prst="rect">
            <a:avLst/>
          </a:prstGeom>
          <a:noFill/>
        </p:spPr>
        <p:txBody>
          <a:bodyPr wrap="square" rtlCol="0">
            <a:spAutoFit/>
          </a:bodyPr>
          <a:lstStyle/>
          <a:p>
            <a:r>
              <a:rPr lang="en-GB" dirty="0"/>
              <a:t>Task: read the Christian beliefs about wealth and create a spider diagram summarising them. </a:t>
            </a: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2222</Words>
  <Application>Microsoft Office PowerPoint</Application>
  <PresentationFormat>Widescreen</PresentationFormat>
  <Paragraphs>206</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Comic Sans MS</vt:lpstr>
      <vt:lpstr>Office Theme</vt:lpstr>
      <vt:lpstr>PowerPoint Presentation</vt:lpstr>
      <vt:lpstr>Lesson 1: What role does Religion play in British Society? </vt:lpstr>
      <vt:lpstr>The Answers! </vt:lpstr>
      <vt:lpstr>Religion in the UK Over Time has changed.  Look at this diagram </vt:lpstr>
      <vt:lpstr>Lesson 2 Why are some people in Britain rich and some people do not have enough money?</vt:lpstr>
      <vt:lpstr>PowerPoint Presentation</vt:lpstr>
      <vt:lpstr>PowerPoint Presentation</vt:lpstr>
      <vt:lpstr>Read the Article:  Britain faces future divided by rich and poor, poverty commission warns.  </vt:lpstr>
      <vt:lpstr>PowerPoint Presentation</vt:lpstr>
      <vt:lpstr>Lesson 3: The problem of homelessness and what can we do to help? </vt:lpstr>
      <vt:lpstr>PowerPoint Presentation</vt:lpstr>
      <vt:lpstr>PowerPoint Presentation</vt:lpstr>
      <vt:lpstr>Lesson 4  What is the problem with gambling? How can religions help? </vt:lpstr>
      <vt:lpstr>PowerPoint Presentation</vt:lpstr>
      <vt:lpstr>‘Christians should never gamble’  Do you agree with this statement?  Why?  </vt:lpstr>
      <vt:lpstr>Lesson 5: What issues does Drug Abuse cause?  What do religions believe?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Lesson 7: The National Lottery. Does it help?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Mrs J Arif</dc:creator>
  <cp:lastModifiedBy>Mrs J Arif</cp:lastModifiedBy>
  <cp:revision>9</cp:revision>
  <dcterms:created xsi:type="dcterms:W3CDTF">2020-09-02T07:36:24Z</dcterms:created>
  <dcterms:modified xsi:type="dcterms:W3CDTF">2020-09-02T08:35:48Z</dcterms:modified>
</cp:coreProperties>
</file>