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8" d="100"/>
          <a:sy n="58" d="100"/>
        </p:scale>
        <p:origin x="864"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346A2E-957F-4480-AF6B-98239A2B22B6}" type="datetimeFigureOut">
              <a:rPr lang="en-GB" smtClean="0"/>
              <a:t>04/09/2020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828830-80A0-496A-A13C-8AF349B9F1A9}" type="slidenum">
              <a:rPr lang="en-GB" smtClean="0"/>
              <a:t>‹#›</a:t>
            </a:fld>
            <a:endParaRPr lang="en-GB"/>
          </a:p>
        </p:txBody>
      </p:sp>
    </p:spTree>
    <p:extLst>
      <p:ext uri="{BB962C8B-B14F-4D97-AF65-F5344CB8AC3E}">
        <p14:creationId xmlns:p14="http://schemas.microsoft.com/office/powerpoint/2010/main" val="1814871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346A2E-957F-4480-AF6B-98239A2B22B6}" type="datetimeFigureOut">
              <a:rPr lang="en-GB" smtClean="0"/>
              <a:t>04/09/2020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828830-80A0-496A-A13C-8AF349B9F1A9}" type="slidenum">
              <a:rPr lang="en-GB" smtClean="0"/>
              <a:t>‹#›</a:t>
            </a:fld>
            <a:endParaRPr lang="en-GB"/>
          </a:p>
        </p:txBody>
      </p:sp>
    </p:spTree>
    <p:extLst>
      <p:ext uri="{BB962C8B-B14F-4D97-AF65-F5344CB8AC3E}">
        <p14:creationId xmlns:p14="http://schemas.microsoft.com/office/powerpoint/2010/main" val="1505456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346A2E-957F-4480-AF6B-98239A2B22B6}" type="datetimeFigureOut">
              <a:rPr lang="en-GB" smtClean="0"/>
              <a:t>04/09/2020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828830-80A0-496A-A13C-8AF349B9F1A9}" type="slidenum">
              <a:rPr lang="en-GB" smtClean="0"/>
              <a:t>‹#›</a:t>
            </a:fld>
            <a:endParaRPr lang="en-GB"/>
          </a:p>
        </p:txBody>
      </p:sp>
    </p:spTree>
    <p:extLst>
      <p:ext uri="{BB962C8B-B14F-4D97-AF65-F5344CB8AC3E}">
        <p14:creationId xmlns:p14="http://schemas.microsoft.com/office/powerpoint/2010/main" val="2050042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346A2E-957F-4480-AF6B-98239A2B22B6}" type="datetimeFigureOut">
              <a:rPr lang="en-GB" smtClean="0"/>
              <a:t>04/09/2020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828830-80A0-496A-A13C-8AF349B9F1A9}" type="slidenum">
              <a:rPr lang="en-GB" smtClean="0"/>
              <a:t>‹#›</a:t>
            </a:fld>
            <a:endParaRPr lang="en-GB"/>
          </a:p>
        </p:txBody>
      </p:sp>
    </p:spTree>
    <p:extLst>
      <p:ext uri="{BB962C8B-B14F-4D97-AF65-F5344CB8AC3E}">
        <p14:creationId xmlns:p14="http://schemas.microsoft.com/office/powerpoint/2010/main" val="2813556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1346A2E-957F-4480-AF6B-98239A2B22B6}" type="datetimeFigureOut">
              <a:rPr lang="en-GB" smtClean="0"/>
              <a:t>04/09/2020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828830-80A0-496A-A13C-8AF349B9F1A9}" type="slidenum">
              <a:rPr lang="en-GB" smtClean="0"/>
              <a:t>‹#›</a:t>
            </a:fld>
            <a:endParaRPr lang="en-GB"/>
          </a:p>
        </p:txBody>
      </p:sp>
    </p:spTree>
    <p:extLst>
      <p:ext uri="{BB962C8B-B14F-4D97-AF65-F5344CB8AC3E}">
        <p14:creationId xmlns:p14="http://schemas.microsoft.com/office/powerpoint/2010/main" val="536167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346A2E-957F-4480-AF6B-98239A2B22B6}" type="datetimeFigureOut">
              <a:rPr lang="en-GB" smtClean="0"/>
              <a:t>04/09/2020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828830-80A0-496A-A13C-8AF349B9F1A9}" type="slidenum">
              <a:rPr lang="en-GB" smtClean="0"/>
              <a:t>‹#›</a:t>
            </a:fld>
            <a:endParaRPr lang="en-GB"/>
          </a:p>
        </p:txBody>
      </p:sp>
    </p:spTree>
    <p:extLst>
      <p:ext uri="{BB962C8B-B14F-4D97-AF65-F5344CB8AC3E}">
        <p14:creationId xmlns:p14="http://schemas.microsoft.com/office/powerpoint/2010/main" val="148925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346A2E-957F-4480-AF6B-98239A2B22B6}" type="datetimeFigureOut">
              <a:rPr lang="en-GB" smtClean="0"/>
              <a:t>04/09/2020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828830-80A0-496A-A13C-8AF349B9F1A9}" type="slidenum">
              <a:rPr lang="en-GB" smtClean="0"/>
              <a:t>‹#›</a:t>
            </a:fld>
            <a:endParaRPr lang="en-GB"/>
          </a:p>
        </p:txBody>
      </p:sp>
    </p:spTree>
    <p:extLst>
      <p:ext uri="{BB962C8B-B14F-4D97-AF65-F5344CB8AC3E}">
        <p14:creationId xmlns:p14="http://schemas.microsoft.com/office/powerpoint/2010/main" val="1058961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346A2E-957F-4480-AF6B-98239A2B22B6}" type="datetimeFigureOut">
              <a:rPr lang="en-GB" smtClean="0"/>
              <a:t>04/09/2020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828830-80A0-496A-A13C-8AF349B9F1A9}" type="slidenum">
              <a:rPr lang="en-GB" smtClean="0"/>
              <a:t>‹#›</a:t>
            </a:fld>
            <a:endParaRPr lang="en-GB"/>
          </a:p>
        </p:txBody>
      </p:sp>
    </p:spTree>
    <p:extLst>
      <p:ext uri="{BB962C8B-B14F-4D97-AF65-F5344CB8AC3E}">
        <p14:creationId xmlns:p14="http://schemas.microsoft.com/office/powerpoint/2010/main" val="1146954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46A2E-957F-4480-AF6B-98239A2B22B6}" type="datetimeFigureOut">
              <a:rPr lang="en-GB" smtClean="0"/>
              <a:t>04/09/2020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1828830-80A0-496A-A13C-8AF349B9F1A9}" type="slidenum">
              <a:rPr lang="en-GB" smtClean="0"/>
              <a:t>‹#›</a:t>
            </a:fld>
            <a:endParaRPr lang="en-GB"/>
          </a:p>
        </p:txBody>
      </p:sp>
    </p:spTree>
    <p:extLst>
      <p:ext uri="{BB962C8B-B14F-4D97-AF65-F5344CB8AC3E}">
        <p14:creationId xmlns:p14="http://schemas.microsoft.com/office/powerpoint/2010/main" val="3575467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346A2E-957F-4480-AF6B-98239A2B22B6}" type="datetimeFigureOut">
              <a:rPr lang="en-GB" smtClean="0"/>
              <a:t>04/09/2020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828830-80A0-496A-A13C-8AF349B9F1A9}" type="slidenum">
              <a:rPr lang="en-GB" smtClean="0"/>
              <a:t>‹#›</a:t>
            </a:fld>
            <a:endParaRPr lang="en-GB"/>
          </a:p>
        </p:txBody>
      </p:sp>
    </p:spTree>
    <p:extLst>
      <p:ext uri="{BB962C8B-B14F-4D97-AF65-F5344CB8AC3E}">
        <p14:creationId xmlns:p14="http://schemas.microsoft.com/office/powerpoint/2010/main" val="116133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346A2E-957F-4480-AF6B-98239A2B22B6}" type="datetimeFigureOut">
              <a:rPr lang="en-GB" smtClean="0"/>
              <a:t>04/09/2020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828830-80A0-496A-A13C-8AF349B9F1A9}" type="slidenum">
              <a:rPr lang="en-GB" smtClean="0"/>
              <a:t>‹#›</a:t>
            </a:fld>
            <a:endParaRPr lang="en-GB"/>
          </a:p>
        </p:txBody>
      </p:sp>
    </p:spTree>
    <p:extLst>
      <p:ext uri="{BB962C8B-B14F-4D97-AF65-F5344CB8AC3E}">
        <p14:creationId xmlns:p14="http://schemas.microsoft.com/office/powerpoint/2010/main" val="1279822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346A2E-957F-4480-AF6B-98239A2B22B6}" type="datetimeFigureOut">
              <a:rPr lang="en-GB" smtClean="0"/>
              <a:t>04/09/2020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828830-80A0-496A-A13C-8AF349B9F1A9}" type="slidenum">
              <a:rPr lang="en-GB" smtClean="0"/>
              <a:t>‹#›</a:t>
            </a:fld>
            <a:endParaRPr lang="en-GB"/>
          </a:p>
        </p:txBody>
      </p:sp>
    </p:spTree>
    <p:extLst>
      <p:ext uri="{BB962C8B-B14F-4D97-AF65-F5344CB8AC3E}">
        <p14:creationId xmlns:p14="http://schemas.microsoft.com/office/powerpoint/2010/main" val="12894526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2"/>
          <p:cNvSpPr txBox="1">
            <a:spLocks noChangeArrowheads="1"/>
          </p:cNvSpPr>
          <p:nvPr/>
        </p:nvSpPr>
        <p:spPr bwMode="auto">
          <a:xfrm>
            <a:off x="108065" y="80372"/>
            <a:ext cx="9700953" cy="411665"/>
          </a:xfrm>
          <a:prstGeom prst="rect">
            <a:avLst/>
          </a:prstGeom>
          <a:gradFill rotWithShape="1">
            <a:gsLst>
              <a:gs pos="0">
                <a:srgbClr val="85C2FF"/>
              </a:gs>
              <a:gs pos="100000">
                <a:srgbClr val="FFFFFF"/>
              </a:gs>
              <a:gs pos="100000">
                <a:srgbClr val="FFEBFA"/>
              </a:gs>
            </a:gsLst>
            <a:lin ang="5400000" scaled="1"/>
          </a:gra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63305" tIns="31652" rIns="63305" bIns="31652" numCol="1" anchor="t" anchorCtr="0" compatLnSpc="1">
            <a:prstTxWarp prst="textNoShape">
              <a:avLst/>
            </a:prstTxWarp>
          </a:bodyPr>
          <a:lstStyle/>
          <a:p>
            <a:pPr defTabSz="633039" eaLnBrk="0" fontAlgn="base" hangingPunct="0">
              <a:spcBef>
                <a:spcPct val="0"/>
              </a:spcBef>
              <a:spcAft>
                <a:spcPct val="0"/>
              </a:spcAft>
            </a:pPr>
            <a:r>
              <a:rPr lang="en-US" altLang="en-US" sz="969" b="1">
                <a:solidFill>
                  <a:srgbClr val="FFFFFF"/>
                </a:solidFill>
                <a:latin typeface="Arial Black" panose="020B0A04020102020204" pitchFamily="34" charset="0"/>
                <a:ea typeface="Times New Roman" panose="02020603050405020304" pitchFamily="18" charset="0"/>
                <a:cs typeface="Times New Roman" panose="02020603050405020304" pitchFamily="18" charset="0"/>
              </a:rPr>
              <a:t>ST ANNE’s ACADEMY                             </a:t>
            </a:r>
            <a:r>
              <a:rPr lang="en-US" altLang="en-US" sz="969" b="1" dirty="0">
                <a:solidFill>
                  <a:srgbClr val="FFFFFF"/>
                </a:solidFill>
                <a:latin typeface="Arial Black" panose="020B0A04020102020204" pitchFamily="34" charset="0"/>
                <a:ea typeface="Times New Roman" panose="02020603050405020304" pitchFamily="18" charset="0"/>
                <a:cs typeface="Times New Roman" panose="02020603050405020304" pitchFamily="18" charset="0"/>
              </a:rPr>
              <a:t>	 			</a:t>
            </a:r>
            <a:r>
              <a:rPr lang="en-US" altLang="en-US" sz="969" b="1">
                <a:solidFill>
                  <a:srgbClr val="FFFFFF"/>
                </a:solidFill>
                <a:latin typeface="Arial Black" panose="020B0A04020102020204" pitchFamily="34" charset="0"/>
                <a:ea typeface="Times New Roman" panose="02020603050405020304" pitchFamily="18" charset="0"/>
                <a:cs typeface="Times New Roman" panose="02020603050405020304" pitchFamily="18" charset="0"/>
              </a:rPr>
              <a:t>	 </a:t>
            </a:r>
            <a:r>
              <a:rPr lang="en-US" altLang="en-US" sz="969" b="1" dirty="0">
                <a:solidFill>
                  <a:srgbClr val="FFFFFF"/>
                </a:solidFill>
                <a:latin typeface="Arial Black" panose="020B0A04020102020204" pitchFamily="34" charset="0"/>
                <a:ea typeface="Times New Roman" panose="02020603050405020304" pitchFamily="18" charset="0"/>
                <a:cs typeface="Times New Roman" panose="02020603050405020304" pitchFamily="18" charset="0"/>
              </a:rPr>
              <a:t>LEVEL 2 IN CONSTRUCTING THE BUILT ENVIRONMENT </a:t>
            </a:r>
            <a:endParaRPr lang="en-US" altLang="en-US" sz="831" dirty="0">
              <a:ea typeface="Times New Roman" panose="02020603050405020304" pitchFamily="18" charset="0"/>
            </a:endParaRPr>
          </a:p>
          <a:p>
            <a:pPr defTabSz="633039" eaLnBrk="0" fontAlgn="base" hangingPunct="0">
              <a:spcBef>
                <a:spcPct val="0"/>
              </a:spcBef>
              <a:spcAft>
                <a:spcPct val="0"/>
              </a:spcAft>
            </a:pPr>
            <a:r>
              <a:rPr lang="en-US" altLang="en-US" sz="969" b="1" dirty="0">
                <a:solidFill>
                  <a:srgbClr val="FFFFFF"/>
                </a:solidFill>
                <a:latin typeface="Arial Black" panose="020B0A04020102020204" pitchFamily="34" charset="0"/>
                <a:ea typeface="Times New Roman" panose="02020603050405020304" pitchFamily="18" charset="0"/>
                <a:cs typeface="Times New Roman" panose="02020603050405020304" pitchFamily="18" charset="0"/>
              </a:rPr>
              <a:t> </a:t>
            </a:r>
            <a:endParaRPr lang="en-US" altLang="en-US" sz="831" dirty="0">
              <a:ea typeface="Times New Roman" panose="02020603050405020304" pitchFamily="18" charset="0"/>
            </a:endParaRPr>
          </a:p>
        </p:txBody>
      </p:sp>
      <p:sp>
        <p:nvSpPr>
          <p:cNvPr id="7" name="Text Box 29"/>
          <p:cNvSpPr txBox="1"/>
          <p:nvPr/>
        </p:nvSpPr>
        <p:spPr>
          <a:xfrm>
            <a:off x="108065" y="6342819"/>
            <a:ext cx="9700953" cy="424806"/>
          </a:xfrm>
          <a:prstGeom prst="rect">
            <a:avLst/>
          </a:prstGeom>
          <a:gradFill flip="none" rotWithShape="1">
            <a:gsLst>
              <a:gs pos="0">
                <a:srgbClr val="5E9EFF"/>
              </a:gs>
              <a:gs pos="0">
                <a:srgbClr val="85C2FF"/>
              </a:gs>
              <a:gs pos="100000">
                <a:srgbClr val="C4D6EB">
                  <a:lumMod val="0"/>
                  <a:lumOff val="100000"/>
                </a:srgbClr>
              </a:gs>
              <a:gs pos="100000">
                <a:srgbClr val="FFEBFA"/>
              </a:gs>
            </a:gsLst>
            <a:lin ang="16200000" scaled="1"/>
            <a:tileRect/>
          </a:gra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3305" tIns="31652" rIns="63305" bIns="31652" numCol="1" spcCol="0" rtlCol="0" fromWordArt="0" anchor="t" anchorCtr="0" forceAA="0" compatLnSpc="1">
            <a:prstTxWarp prst="textNoShape">
              <a:avLst/>
            </a:prstTxWarp>
            <a:noAutofit/>
          </a:bodyPr>
          <a:lstStyle/>
          <a:p>
            <a:pPr>
              <a:lnSpc>
                <a:spcPct val="107000"/>
              </a:lnSpc>
              <a:spcAft>
                <a:spcPts val="554"/>
              </a:spcAft>
            </a:pPr>
            <a:endParaRPr lang="en-GB" sz="692">
              <a:solidFill>
                <a:srgbClr val="FFFFFF"/>
              </a:solidFill>
              <a:latin typeface="Arial" panose="020B0604020202020204" pitchFamily="34" charset="0"/>
              <a:ea typeface="Calibri" panose="020F0502020204030204" pitchFamily="34" charset="0"/>
              <a:cs typeface="Times New Roman" panose="02020603050405020304" pitchFamily="18" charset="0"/>
            </a:endParaRPr>
          </a:p>
        </p:txBody>
      </p:sp>
      <p:sp>
        <p:nvSpPr>
          <p:cNvPr id="8" name="Text Box 6"/>
          <p:cNvSpPr txBox="1"/>
          <p:nvPr/>
        </p:nvSpPr>
        <p:spPr>
          <a:xfrm>
            <a:off x="6998230" y="6630025"/>
            <a:ext cx="588645" cy="45500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3305" tIns="31652" rIns="63305" bIns="31652" numCol="1" spcCol="0" rtlCol="0" fromWordArt="0" anchor="t" anchorCtr="0" forceAA="0" compatLnSpc="1">
            <a:prstTxWarp prst="textNoShape">
              <a:avLst/>
            </a:prstTxWarp>
            <a:noAutofit/>
          </a:bodyPr>
          <a:lstStyle/>
          <a:p>
            <a:pPr>
              <a:lnSpc>
                <a:spcPct val="107000"/>
              </a:lnSpc>
              <a:spcAft>
                <a:spcPts val="554"/>
              </a:spcAft>
            </a:pPr>
            <a:endParaRPr lang="en-GB" sz="762">
              <a:ea typeface="Calibri" panose="020F0502020204030204" pitchFamily="34" charset="0"/>
              <a:cs typeface="Times New Roman" panose="02020603050405020304" pitchFamily="18" charset="0"/>
            </a:endParaRPr>
          </a:p>
        </p:txBody>
      </p:sp>
      <p:grpSp>
        <p:nvGrpSpPr>
          <p:cNvPr id="9" name="Group 8"/>
          <p:cNvGrpSpPr/>
          <p:nvPr/>
        </p:nvGrpSpPr>
        <p:grpSpPr>
          <a:xfrm>
            <a:off x="3133036" y="6458045"/>
            <a:ext cx="3660238" cy="235194"/>
            <a:chOff x="0" y="0"/>
            <a:chExt cx="5287327" cy="339725"/>
          </a:xfrm>
        </p:grpSpPr>
        <p:sp>
          <p:nvSpPr>
            <p:cNvPr id="10" name="Text Box 6"/>
            <p:cNvSpPr txBox="1">
              <a:spLocks noChangeArrowheads="1"/>
            </p:cNvSpPr>
            <p:nvPr/>
          </p:nvSpPr>
          <p:spPr bwMode="auto">
            <a:xfrm>
              <a:off x="0" y="0"/>
              <a:ext cx="1132840" cy="339725"/>
            </a:xfrm>
            <a:prstGeom prst="rect">
              <a:avLst/>
            </a:prstGeom>
            <a:solidFill>
              <a:srgbClr val="FF8E91"/>
            </a:solidFill>
            <a:ln w="9525">
              <a:solidFill>
                <a:srgbClr val="000000"/>
              </a:solidFill>
              <a:miter lim="800000"/>
              <a:headEnd/>
              <a:tailEnd/>
            </a:ln>
          </p:spPr>
          <p:txBody>
            <a:bodyPr vert="horz" wrap="square" lIns="0" tIns="0" rIns="0" bIns="0" numCol="1" anchor="ctr" anchorCtr="0" compatLnSpc="1">
              <a:prstTxWarp prst="textNoShape">
                <a:avLst/>
              </a:prstTxWarp>
              <a:noAutofit/>
            </a:bodyPr>
            <a:lstStyle/>
            <a:p>
              <a:pPr algn="ctr" eaLnBrk="0" fontAlgn="base" hangingPunct="0"/>
              <a:r>
                <a:rPr lang="en-GB" sz="762" b="1">
                  <a:solidFill>
                    <a:srgbClr val="FFFFFF"/>
                  </a:solidFill>
                  <a:latin typeface="Calibri" panose="020F0502020204030204" pitchFamily="34" charset="0"/>
                  <a:ea typeface="Times New Roman" panose="02020603050405020304" pitchFamily="18" charset="0"/>
                  <a:cs typeface="Times New Roman" panose="02020603050405020304" pitchFamily="18" charset="0"/>
                </a:rPr>
                <a:t>BE YOURSELF ALWAYS</a:t>
              </a:r>
              <a:endParaRPr lang="en-GB" sz="831">
                <a:latin typeface="Times New Roman" panose="02020603050405020304" pitchFamily="18" charset="0"/>
                <a:ea typeface="Times New Roman" panose="02020603050405020304" pitchFamily="18" charset="0"/>
              </a:endParaRPr>
            </a:p>
          </p:txBody>
        </p:sp>
        <p:sp>
          <p:nvSpPr>
            <p:cNvPr id="11" name="Text Box 3"/>
            <p:cNvSpPr txBox="1">
              <a:spLocks noChangeArrowheads="1"/>
            </p:cNvSpPr>
            <p:nvPr/>
          </p:nvSpPr>
          <p:spPr bwMode="auto">
            <a:xfrm>
              <a:off x="1457325" y="0"/>
              <a:ext cx="1076325" cy="339725"/>
            </a:xfrm>
            <a:prstGeom prst="rect">
              <a:avLst/>
            </a:prstGeom>
            <a:solidFill>
              <a:srgbClr val="54CDB4"/>
            </a:solidFill>
            <a:ln w="9525">
              <a:solidFill>
                <a:srgbClr val="000000"/>
              </a:solidFill>
              <a:miter lim="800000"/>
              <a:headEnd/>
              <a:tailEnd/>
            </a:ln>
          </p:spPr>
          <p:txBody>
            <a:bodyPr vert="horz" wrap="square" lIns="0" tIns="0" rIns="0" bIns="0" numCol="1" anchor="ctr" anchorCtr="0" compatLnSpc="1">
              <a:prstTxWarp prst="textNoShape">
                <a:avLst/>
              </a:prstTxWarp>
              <a:noAutofit/>
            </a:bodyPr>
            <a:lstStyle/>
            <a:p>
              <a:pPr algn="ctr" eaLnBrk="0" fontAlgn="base" hangingPunct="0"/>
              <a:r>
                <a:rPr lang="en-GB" sz="762" b="1">
                  <a:solidFill>
                    <a:srgbClr val="FFFFFF"/>
                  </a:solidFill>
                  <a:latin typeface="Calibri" panose="020F0502020204030204" pitchFamily="34" charset="0"/>
                  <a:ea typeface="Times New Roman" panose="02020603050405020304" pitchFamily="18" charset="0"/>
                  <a:cs typeface="Times New Roman" panose="02020603050405020304" pitchFamily="18" charset="0"/>
                </a:rPr>
                <a:t>DO WHAT MATTERS MOST</a:t>
              </a:r>
              <a:endParaRPr lang="en-GB" sz="831">
                <a:latin typeface="Times New Roman" panose="02020603050405020304" pitchFamily="18" charset="0"/>
                <a:ea typeface="Times New Roman" panose="02020603050405020304" pitchFamily="18" charset="0"/>
              </a:endParaRPr>
            </a:p>
          </p:txBody>
        </p:sp>
        <p:sp>
          <p:nvSpPr>
            <p:cNvPr id="12" name="Text Box 5"/>
            <p:cNvSpPr txBox="1">
              <a:spLocks noChangeArrowheads="1"/>
            </p:cNvSpPr>
            <p:nvPr/>
          </p:nvSpPr>
          <p:spPr bwMode="auto">
            <a:xfrm>
              <a:off x="2852737" y="0"/>
              <a:ext cx="1076960" cy="339725"/>
            </a:xfrm>
            <a:prstGeom prst="rect">
              <a:avLst/>
            </a:prstGeom>
            <a:solidFill>
              <a:srgbClr val="FFC610"/>
            </a:solidFill>
            <a:ln w="9525">
              <a:solidFill>
                <a:srgbClr val="000000"/>
              </a:solidFill>
              <a:miter lim="800000"/>
              <a:headEnd/>
              <a:tailEnd/>
            </a:ln>
          </p:spPr>
          <p:txBody>
            <a:bodyPr vert="horz" wrap="square" lIns="0" tIns="0" rIns="0" bIns="0" numCol="1" anchor="ctr" anchorCtr="0" compatLnSpc="1">
              <a:prstTxWarp prst="textNoShape">
                <a:avLst/>
              </a:prstTxWarp>
              <a:noAutofit/>
            </a:bodyPr>
            <a:lstStyle/>
            <a:p>
              <a:pPr algn="ctr" eaLnBrk="0" fontAlgn="base" hangingPunct="0"/>
              <a:r>
                <a:rPr lang="en-US" sz="762" b="1"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SUCCEED </a:t>
              </a:r>
              <a:endParaRPr lang="en-GB" sz="831" dirty="0">
                <a:latin typeface="Times New Roman" panose="02020603050405020304" pitchFamily="18" charset="0"/>
                <a:ea typeface="Times New Roman" panose="02020603050405020304" pitchFamily="18" charset="0"/>
              </a:endParaRPr>
            </a:p>
            <a:p>
              <a:pPr algn="ctr" eaLnBrk="0" fontAlgn="base" hangingPunct="0"/>
              <a:r>
                <a:rPr lang="en-US" sz="762" b="1"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TOGETHER</a:t>
              </a:r>
              <a:endParaRPr lang="en-GB" sz="831" dirty="0">
                <a:latin typeface="Times New Roman" panose="02020603050405020304" pitchFamily="18" charset="0"/>
                <a:ea typeface="Times New Roman" panose="02020603050405020304" pitchFamily="18" charset="0"/>
              </a:endParaRPr>
            </a:p>
          </p:txBody>
        </p:sp>
        <p:sp>
          <p:nvSpPr>
            <p:cNvPr id="13" name="Text Box 2"/>
            <p:cNvSpPr txBox="1">
              <a:spLocks noChangeArrowheads="1"/>
            </p:cNvSpPr>
            <p:nvPr/>
          </p:nvSpPr>
          <p:spPr bwMode="auto">
            <a:xfrm>
              <a:off x="4214812" y="0"/>
              <a:ext cx="1072515" cy="338455"/>
            </a:xfrm>
            <a:prstGeom prst="rect">
              <a:avLst/>
            </a:prstGeom>
            <a:solidFill>
              <a:srgbClr val="0C95A5"/>
            </a:solidFill>
            <a:ln w="9525">
              <a:solidFill>
                <a:srgbClr val="000000"/>
              </a:solidFill>
              <a:miter lim="800000"/>
              <a:headEnd/>
              <a:tailEnd/>
            </a:ln>
          </p:spPr>
          <p:txBody>
            <a:bodyPr vert="horz" wrap="square" lIns="0" tIns="0" rIns="0" bIns="0" numCol="1" anchor="ctr" anchorCtr="0" compatLnSpc="1">
              <a:prstTxWarp prst="textNoShape">
                <a:avLst/>
              </a:prstTxWarp>
              <a:noAutofit/>
            </a:bodyPr>
            <a:lstStyle/>
            <a:p>
              <a:pPr algn="ctr" eaLnBrk="0" fontAlgn="base" hangingPunct="0">
                <a:spcAft>
                  <a:spcPts val="554"/>
                </a:spcAft>
              </a:pPr>
              <a:r>
                <a:rPr lang="en-GB" sz="762" b="1">
                  <a:solidFill>
                    <a:srgbClr val="FFFFFF"/>
                  </a:solidFill>
                  <a:latin typeface="Calibri" panose="020F0502020204030204" pitchFamily="34" charset="0"/>
                  <a:ea typeface="Times New Roman" panose="02020603050405020304" pitchFamily="18" charset="0"/>
                  <a:cs typeface="Times New Roman" panose="02020603050405020304" pitchFamily="18" charset="0"/>
                </a:rPr>
                <a:t>SHOW YOU CARE</a:t>
              </a:r>
              <a:endParaRPr lang="en-GB" sz="831">
                <a:latin typeface="Times New Roman" panose="02020603050405020304" pitchFamily="18" charset="0"/>
                <a:ea typeface="Times New Roman" panose="02020603050405020304" pitchFamily="18" charset="0"/>
              </a:endParaRPr>
            </a:p>
          </p:txBody>
        </p:sp>
      </p:grpSp>
      <p:sp>
        <p:nvSpPr>
          <p:cNvPr id="14" name="Rectangle 13"/>
          <p:cNvSpPr/>
          <p:nvPr/>
        </p:nvSpPr>
        <p:spPr>
          <a:xfrm>
            <a:off x="108065" y="66637"/>
            <a:ext cx="9700953" cy="67009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3305" tIns="31652" rIns="63305" bIns="31652" numCol="1" spcCol="0" rtlCol="0" fromWordArt="0" anchor="ctr" anchorCtr="0" forceAA="0" compatLnSpc="1">
            <a:prstTxWarp prst="textNoShape">
              <a:avLst/>
            </a:prstTxWarp>
            <a:noAutofit/>
          </a:bodyPr>
          <a:lstStyle/>
          <a:p>
            <a:endParaRPr lang="en-GB" sz="1246"/>
          </a:p>
        </p:txBody>
      </p:sp>
      <p:sp>
        <p:nvSpPr>
          <p:cNvPr id="6" name="Rectangle 14"/>
          <p:cNvSpPr>
            <a:spLocks noChangeArrowheads="1"/>
          </p:cNvSpPr>
          <p:nvPr/>
        </p:nvSpPr>
        <p:spPr bwMode="auto">
          <a:xfrm>
            <a:off x="-362105" y="249887"/>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305" tIns="31652" rIns="63305" bIns="31652" numCol="1" anchor="t" anchorCtr="0" compatLnSpc="1">
            <a:prstTxWarp prst="textNoShape">
              <a:avLst/>
            </a:prstTxWarp>
          </a:bodyPr>
          <a:lstStyle/>
          <a:p>
            <a:endParaRPr lang="en-GB" sz="1246"/>
          </a:p>
        </p:txBody>
      </p:sp>
      <p:sp>
        <p:nvSpPr>
          <p:cNvPr id="15" name="Rectangle 15"/>
          <p:cNvSpPr>
            <a:spLocks noChangeArrowheads="1"/>
          </p:cNvSpPr>
          <p:nvPr/>
        </p:nvSpPr>
        <p:spPr bwMode="auto">
          <a:xfrm>
            <a:off x="-362105" y="619164"/>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305" tIns="31652" rIns="63305" bIns="31652" numCol="1" anchor="t" anchorCtr="0" compatLnSpc="1">
            <a:prstTxWarp prst="textNoShape">
              <a:avLst/>
            </a:prstTxWarp>
          </a:bodyPr>
          <a:lstStyle/>
          <a:p>
            <a:endParaRPr lang="en-GB" sz="1246"/>
          </a:p>
        </p:txBody>
      </p:sp>
      <p:pic>
        <p:nvPicPr>
          <p:cNvPr id="2058" name="Picture 24" descr="See the source image"/>
          <p:cNvPicPr>
            <a:picLocks noChangeAspect="1" noChangeArrowheads="1"/>
          </p:cNvPicPr>
          <p:nvPr/>
        </p:nvPicPr>
        <p:blipFill>
          <a:blip r:embed="rId2" cstate="print">
            <a:grayscl/>
            <a:biLevel thresh="50000"/>
            <a:extLst>
              <a:ext uri="{28A0092B-C50C-407E-A947-70E740481C1C}">
                <a14:useLocalDpi xmlns:a14="http://schemas.microsoft.com/office/drawing/2010/main" val="0"/>
              </a:ext>
            </a:extLst>
          </a:blip>
          <a:srcRect/>
          <a:stretch>
            <a:fillRect/>
          </a:stretch>
        </p:blipFill>
        <p:spPr bwMode="auto">
          <a:xfrm>
            <a:off x="160836" y="6449842"/>
            <a:ext cx="279739" cy="29557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3"/>
          <a:stretch>
            <a:fillRect/>
          </a:stretch>
        </p:blipFill>
        <p:spPr>
          <a:xfrm>
            <a:off x="9393538" y="6433022"/>
            <a:ext cx="353339" cy="289401"/>
          </a:xfrm>
          <a:prstGeom prst="rect">
            <a:avLst/>
          </a:prstGeom>
        </p:spPr>
      </p:pic>
      <p:sp>
        <p:nvSpPr>
          <p:cNvPr id="2" name="Rectangle 1"/>
          <p:cNvSpPr/>
          <p:nvPr/>
        </p:nvSpPr>
        <p:spPr>
          <a:xfrm>
            <a:off x="106178" y="348616"/>
            <a:ext cx="9702840" cy="6401753"/>
          </a:xfrm>
          <a:prstGeom prst="rect">
            <a:avLst/>
          </a:prstGeom>
        </p:spPr>
        <p:txBody>
          <a:bodyPr wrap="square">
            <a:spAutoFit/>
          </a:bodyPr>
          <a:lstStyle/>
          <a:p>
            <a:r>
              <a:rPr lang="en-US" sz="1600" dirty="0"/>
              <a:t>Knowledge Recall</a:t>
            </a:r>
          </a:p>
          <a:p>
            <a:endParaRPr lang="en-US" sz="1400" dirty="0"/>
          </a:p>
          <a:p>
            <a:pPr marL="266700" indent="-266700">
              <a:buFontTx/>
              <a:buAutoNum type="arabicPlain"/>
            </a:pPr>
            <a:r>
              <a:rPr lang="en-US" sz="1400" dirty="0"/>
              <a:t>What profession body are the HSE? </a:t>
            </a:r>
            <a:r>
              <a:rPr lang="en-US" sz="1400" b="1" dirty="0">
                <a:solidFill>
                  <a:schemeClr val="accent6">
                    <a:lumMod val="75000"/>
                  </a:schemeClr>
                </a:solidFill>
              </a:rPr>
              <a:t>They are department of the Government.</a:t>
            </a:r>
          </a:p>
          <a:p>
            <a:pPr marL="266700" indent="-266700"/>
            <a:r>
              <a:rPr lang="en-US" sz="1400" dirty="0"/>
              <a:t>2    What is the purpose of the HSE? </a:t>
            </a:r>
            <a:r>
              <a:rPr lang="en-US" sz="1400" b="1" dirty="0">
                <a:solidFill>
                  <a:schemeClr val="accent6">
                    <a:lumMod val="75000"/>
                  </a:schemeClr>
                </a:solidFill>
              </a:rPr>
              <a:t>They oversee the safety of everyone at work, and any member of the public who would come into contact with a place of work and enforce the HASAWA.</a:t>
            </a:r>
            <a:endParaRPr lang="en-US" sz="1600" b="1" dirty="0">
              <a:solidFill>
                <a:schemeClr val="accent6">
                  <a:lumMod val="75000"/>
                </a:schemeClr>
              </a:solidFill>
            </a:endParaRPr>
          </a:p>
          <a:p>
            <a:pPr defTabSz="266700"/>
            <a:r>
              <a:rPr lang="en-US" sz="1400" dirty="0"/>
              <a:t>3  	Name 4 powers that the HSE have. </a:t>
            </a:r>
            <a:r>
              <a:rPr lang="en-GB" sz="1400" b="1" dirty="0">
                <a:solidFill>
                  <a:schemeClr val="accent6">
                    <a:lumMod val="75000"/>
                  </a:schemeClr>
                </a:solidFill>
              </a:rPr>
              <a:t>inspect and investigate; take measurements, samples and photographs; require an area or 	machine to be left undisturbed; seize, render harmless or destroy dangerous items; obtain information and take statements</a:t>
            </a:r>
            <a:r>
              <a:rPr lang="en-US" sz="1400" b="1" dirty="0">
                <a:solidFill>
                  <a:schemeClr val="accent6">
                    <a:lumMod val="75000"/>
                  </a:schemeClr>
                </a:solidFill>
              </a:rPr>
              <a:t>. </a:t>
            </a:r>
            <a:endParaRPr lang="en-US" sz="1400" dirty="0"/>
          </a:p>
          <a:p>
            <a:pPr defTabSz="266700" fontAlgn="base"/>
            <a:r>
              <a:rPr lang="en-US" sz="1400" dirty="0"/>
              <a:t>4    Name 4 different types of accident that should be reported to the HSE.</a:t>
            </a:r>
            <a:r>
              <a:rPr lang="en-GB" sz="1400" dirty="0"/>
              <a:t> </a:t>
            </a:r>
            <a:r>
              <a:rPr lang="en-GB" sz="1400" b="1" dirty="0">
                <a:solidFill>
                  <a:schemeClr val="accent6">
                    <a:lumMod val="75000"/>
                  </a:schemeClr>
                </a:solidFill>
              </a:rPr>
              <a:t>work-related deaths work-related accidents which 	cause a worker being incapacitated for more than seven consecutive days cases of those industrial diseases listed in RIDDOR 	certain ‘dangerous occurrences’ (near-miss accidents) injuries to a person who is not at work, such as a member of the 	public.</a:t>
            </a:r>
          </a:p>
          <a:p>
            <a:pPr defTabSz="266700"/>
            <a:r>
              <a:rPr lang="en-US" sz="1400" dirty="0"/>
              <a:t>5	What does HASAWA stand for and what is it? </a:t>
            </a:r>
            <a:r>
              <a:rPr lang="en-US" sz="1400" b="1" dirty="0">
                <a:solidFill>
                  <a:schemeClr val="accent6">
                    <a:lumMod val="75000"/>
                  </a:schemeClr>
                </a:solidFill>
              </a:rPr>
              <a:t>This is “The Health and Safety at Work Act”, which was introduced to protect all 	employees and employers at work.</a:t>
            </a:r>
          </a:p>
          <a:p>
            <a:pPr defTabSz="266700"/>
            <a:r>
              <a:rPr lang="en-US" sz="1400" dirty="0"/>
              <a:t>6    What does COSHH stand for and what is it? </a:t>
            </a:r>
            <a:r>
              <a:rPr lang="en-US" sz="1400" b="1" dirty="0">
                <a:solidFill>
                  <a:schemeClr val="accent6">
                    <a:lumMod val="75000"/>
                  </a:schemeClr>
                </a:solidFill>
              </a:rPr>
              <a:t>This stands for “the Control of Substances Hazardous to Health” and is regulation 	that covers dangerous substances, and how to deal with them (store, transport, use, dispose </a:t>
            </a:r>
            <a:r>
              <a:rPr lang="en-US" sz="1400" b="1" dirty="0" err="1">
                <a:solidFill>
                  <a:schemeClr val="accent6">
                    <a:lumMod val="75000"/>
                  </a:schemeClr>
                </a:solidFill>
              </a:rPr>
              <a:t>etc</a:t>
            </a:r>
            <a:r>
              <a:rPr lang="en-US" sz="1400" b="1" dirty="0">
                <a:solidFill>
                  <a:schemeClr val="accent6">
                    <a:lumMod val="75000"/>
                  </a:schemeClr>
                </a:solidFill>
              </a:rPr>
              <a:t>)</a:t>
            </a:r>
            <a:endParaRPr lang="en-US" sz="1600" b="1" dirty="0">
              <a:solidFill>
                <a:schemeClr val="accent6">
                  <a:lumMod val="75000"/>
                </a:schemeClr>
              </a:solidFill>
            </a:endParaRPr>
          </a:p>
          <a:p>
            <a:pPr marL="342900" indent="-342900">
              <a:buAutoNum type="arabicPlain" startAt="7"/>
            </a:pPr>
            <a:r>
              <a:rPr lang="en-US" sz="1400" dirty="0"/>
              <a:t>What do they following COSHH warning signs mean? </a:t>
            </a:r>
            <a:r>
              <a:rPr lang="en-US" sz="1400" b="1" dirty="0">
                <a:solidFill>
                  <a:schemeClr val="accent6">
                    <a:lumMod val="75000"/>
                  </a:schemeClr>
                </a:solidFill>
              </a:rPr>
              <a:t>Risk is low, Oxidizing, Long-term health Affects, Corrosive, Explosive, Flammable. </a:t>
            </a:r>
          </a:p>
          <a:p>
            <a:endParaRPr lang="en-US" sz="1400" dirty="0"/>
          </a:p>
          <a:p>
            <a:r>
              <a:rPr lang="en-US" sz="1600" dirty="0"/>
              <a:t>Extended Answer Question</a:t>
            </a:r>
          </a:p>
          <a:p>
            <a:endParaRPr lang="en-US" sz="1400" u="sng" dirty="0"/>
          </a:p>
          <a:p>
            <a:r>
              <a:rPr lang="en-GB" sz="1400" dirty="0"/>
              <a:t>State </a:t>
            </a:r>
            <a:r>
              <a:rPr lang="en-GB" sz="1400" b="1" dirty="0"/>
              <a:t>three </a:t>
            </a:r>
            <a:r>
              <a:rPr lang="en-GB" sz="1400" dirty="0"/>
              <a:t>responsibilities under the Health and Safety at Work Act 1974 of</a:t>
            </a:r>
            <a:endParaRPr lang="en-GB" sz="100" dirty="0"/>
          </a:p>
          <a:p>
            <a:endParaRPr lang="en-GB" sz="1400" dirty="0"/>
          </a:p>
          <a:p>
            <a:pPr defTabSz="914400">
              <a:defRPr/>
            </a:pPr>
            <a:r>
              <a:rPr lang="en-GB" sz="1400" i="1" dirty="0"/>
              <a:t>(a) </a:t>
            </a:r>
            <a:r>
              <a:rPr lang="en-GB" sz="1400" dirty="0"/>
              <a:t>Employers [3 marks]</a:t>
            </a:r>
            <a:r>
              <a:rPr lang="en-US" sz="1400" b="1" dirty="0">
                <a:solidFill>
                  <a:schemeClr val="accent6">
                    <a:lumMod val="75000"/>
                  </a:schemeClr>
                </a:solidFill>
              </a:rPr>
              <a:t> </a:t>
            </a:r>
            <a:r>
              <a:rPr lang="en-GB" sz="1400" b="1" dirty="0">
                <a:solidFill>
                  <a:schemeClr val="accent6">
                    <a:lumMod val="75000"/>
                  </a:schemeClr>
                </a:solidFill>
                <a:cs typeface="Arial" panose="020B0604020202020204" pitchFamily="34" charset="0"/>
              </a:rPr>
              <a:t>Safe operation and maintenance of the workplace, maintenance of safe access and exit to the workplace, safe use, handling and storage of dangerous substances, adequate training of staff to ensure health and safety, adequate welfare provisions for staff at work.</a:t>
            </a:r>
          </a:p>
          <a:p>
            <a:r>
              <a:rPr lang="en-GB" sz="1400" i="1" dirty="0"/>
              <a:t>(b) </a:t>
            </a:r>
            <a:r>
              <a:rPr lang="en-GB" sz="1400" dirty="0"/>
              <a:t>Employers [3 marks] </a:t>
            </a:r>
            <a:r>
              <a:rPr lang="en-GB" sz="1400" b="1" dirty="0">
                <a:solidFill>
                  <a:schemeClr val="accent6">
                    <a:lumMod val="75000"/>
                  </a:schemeClr>
                </a:solidFill>
                <a:cs typeface="Arial" panose="020B0604020202020204" pitchFamily="34" charset="0"/>
              </a:rPr>
              <a:t>to take reasonable care for the health and safety of and others who may be affected by their acts or omissions at work, to co-operate with their employer so far as is necessary to enable that duty or requirement to be performed or complied with.</a:t>
            </a:r>
          </a:p>
          <a:p>
            <a:endParaRPr lang="en-GB" sz="1400" dirty="0">
              <a:latin typeface="Arial" panose="020B0604020202020204" pitchFamily="34" charset="0"/>
              <a:cs typeface="Arial" panose="020B0604020202020204" pitchFamily="34" charset="0"/>
            </a:endParaRPr>
          </a:p>
        </p:txBody>
      </p:sp>
      <p:sp>
        <p:nvSpPr>
          <p:cNvPr id="16" name="TextBox 15"/>
          <p:cNvSpPr txBox="1"/>
          <p:nvPr/>
        </p:nvSpPr>
        <p:spPr>
          <a:xfrm>
            <a:off x="2315343" y="259025"/>
            <a:ext cx="5676180" cy="338554"/>
          </a:xfrm>
          <a:prstGeom prst="rect">
            <a:avLst/>
          </a:prstGeom>
          <a:noFill/>
        </p:spPr>
        <p:txBody>
          <a:bodyPr wrap="square" rtlCol="0">
            <a:spAutoFit/>
          </a:bodyPr>
          <a:lstStyle/>
          <a:p>
            <a:r>
              <a:rPr lang="en-US" sz="1600" u="sng" dirty="0"/>
              <a:t>Enquiry 3 Homework – H&amp;S Legislation and the Role of The HSE</a:t>
            </a:r>
            <a:endParaRPr lang="en-GB" sz="1600" u="sng" dirty="0"/>
          </a:p>
        </p:txBody>
      </p:sp>
      <p:pic>
        <p:nvPicPr>
          <p:cNvPr id="18" name="Picture 17"/>
          <p:cNvPicPr>
            <a:picLocks noChangeAspect="1"/>
          </p:cNvPicPr>
          <p:nvPr/>
        </p:nvPicPr>
        <p:blipFill>
          <a:blip r:embed="rId4">
            <a:duotone>
              <a:schemeClr val="bg2">
                <a:shade val="45000"/>
                <a:satMod val="135000"/>
              </a:schemeClr>
              <a:prstClr val="white"/>
            </a:duotone>
          </a:blip>
          <a:stretch>
            <a:fillRect/>
          </a:stretch>
        </p:blipFill>
        <p:spPr>
          <a:xfrm>
            <a:off x="1740686" y="350978"/>
            <a:ext cx="295488" cy="298964"/>
          </a:xfrm>
          <a:prstGeom prst="rect">
            <a:avLst/>
          </a:prstGeom>
        </p:spPr>
      </p:pic>
      <p:pic>
        <p:nvPicPr>
          <p:cNvPr id="19" name="Picture 18"/>
          <p:cNvPicPr>
            <a:picLocks noChangeAspect="1"/>
          </p:cNvPicPr>
          <p:nvPr/>
        </p:nvPicPr>
        <p:blipFill>
          <a:blip r:embed="rId5">
            <a:duotone>
              <a:schemeClr val="bg2">
                <a:shade val="45000"/>
                <a:satMod val="135000"/>
              </a:schemeClr>
              <a:prstClr val="white"/>
            </a:duotone>
            <a:extLst>
              <a:ext uri="{BEBA8EAE-BF5A-486C-A8C5-ECC9F3942E4B}">
                <a14:imgProps xmlns:a14="http://schemas.microsoft.com/office/drawing/2010/main">
                  <a14:imgLayer r:embed="rId6">
                    <a14:imgEffect>
                      <a14:backgroundRemoval t="0" b="100000" l="0" r="100000">
                        <a14:foregroundMark x1="56575" y1="20183" x2="56575" y2="20183"/>
                      </a14:backgroundRemoval>
                    </a14:imgEffect>
                  </a14:imgLayer>
                </a14:imgProps>
              </a:ext>
            </a:extLst>
          </a:blip>
          <a:stretch>
            <a:fillRect/>
          </a:stretch>
        </p:blipFill>
        <p:spPr>
          <a:xfrm>
            <a:off x="2595473" y="4255150"/>
            <a:ext cx="434045" cy="289363"/>
          </a:xfrm>
          <a:prstGeom prst="rect">
            <a:avLst/>
          </a:prstGeom>
        </p:spPr>
      </p:pic>
      <p:pic>
        <p:nvPicPr>
          <p:cNvPr id="20" name="Picture 2"/>
          <p:cNvPicPr>
            <a:picLocks noChangeAspect="1" noChangeArrowheads="1"/>
          </p:cNvPicPr>
          <p:nvPr/>
        </p:nvPicPr>
        <p:blipFill>
          <a:blip r:embed="rId7" cstate="print">
            <a:duotone>
              <a:schemeClr val="accent6">
                <a:shade val="45000"/>
                <a:satMod val="135000"/>
              </a:schemeClr>
              <a:prstClr val="white"/>
            </a:duotone>
            <a:extLst>
              <a:ext uri="{BEBA8EAE-BF5A-486C-A8C5-ECC9F3942E4B}">
                <a14:imgProps xmlns:a14="http://schemas.microsoft.com/office/drawing/2010/main">
                  <a14:imgLayer r:embed="rId8">
                    <a14:imgEffect>
                      <a14:backgroundRemoval t="0" b="98864" l="0" r="100000">
                        <a14:foregroundMark x1="31339" y1="84091" x2="31339" y2="84091"/>
                      </a14:backgroundRemoval>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rot="273865">
            <a:off x="8369907" y="265966"/>
            <a:ext cx="599277" cy="6009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Rectangle 20"/>
          <p:cNvSpPr/>
          <p:nvPr/>
        </p:nvSpPr>
        <p:spPr>
          <a:xfrm>
            <a:off x="8669545" y="243074"/>
            <a:ext cx="1141361" cy="600164"/>
          </a:xfrm>
          <a:prstGeom prst="rect">
            <a:avLst/>
          </a:prstGeom>
        </p:spPr>
        <p:txBody>
          <a:bodyPr wrap="square">
            <a:spAutoFit/>
          </a:bodyPr>
          <a:lstStyle/>
          <a:p>
            <a:pPr algn="r"/>
            <a:r>
              <a:rPr lang="en-US" sz="1100" dirty="0">
                <a:solidFill>
                  <a:schemeClr val="accent6">
                    <a:lumMod val="75000"/>
                  </a:schemeClr>
                </a:solidFill>
              </a:rPr>
              <a:t>Make your corrections in green pen</a:t>
            </a:r>
          </a:p>
        </p:txBody>
      </p:sp>
      <p:sp>
        <p:nvSpPr>
          <p:cNvPr id="22" name="TextBox 1">
            <a:extLst>
              <a:ext uri="{FF2B5EF4-FFF2-40B4-BE49-F238E27FC236}">
                <a16:creationId xmlns:a16="http://schemas.microsoft.com/office/drawing/2014/main" id="{B38076D7-91AD-4579-970F-A7FAB0BE6021}"/>
              </a:ext>
            </a:extLst>
          </p:cNvPr>
          <p:cNvSpPr txBox="1"/>
          <p:nvPr/>
        </p:nvSpPr>
        <p:spPr>
          <a:xfrm>
            <a:off x="-65189" y="6441350"/>
            <a:ext cx="762000" cy="685800"/>
          </a:xfrm>
          <a:prstGeom prst="rect">
            <a:avLst/>
          </a:prstGeom>
          <a:solidFill>
            <a:schemeClr val="bg2"/>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dirty="0"/>
          </a:p>
        </p:txBody>
      </p:sp>
    </p:spTree>
    <p:extLst>
      <p:ext uri="{BB962C8B-B14F-4D97-AF65-F5344CB8AC3E}">
        <p14:creationId xmlns:p14="http://schemas.microsoft.com/office/powerpoint/2010/main" val="3081326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6603FF0F5B04D46A0B7D19A29260EBB" ma:contentTypeVersion="2" ma:contentTypeDescription="Create a new document." ma:contentTypeScope="" ma:versionID="0ef9f148994f12ffc11827da65ced614">
  <xsd:schema xmlns:xsd="http://www.w3.org/2001/XMLSchema" xmlns:xs="http://www.w3.org/2001/XMLSchema" xmlns:p="http://schemas.microsoft.com/office/2006/metadata/properties" xmlns:ns2="d29efb73-e7a7-4ab2-b841-5075d6294333" targetNamespace="http://schemas.microsoft.com/office/2006/metadata/properties" ma:root="true" ma:fieldsID="ad16900867987e6ab4f5abc9d1052adb" ns2:_="">
    <xsd:import namespace="d29efb73-e7a7-4ab2-b841-5075d629433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9efb73-e7a7-4ab2-b841-5075d62943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74F96A-F08A-414D-A7CA-94B5339600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9efb73-e7a7-4ab2-b841-5075d62943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A09F3E2-CEF5-42C0-B85D-8FB07847CE0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3753055-3F30-42A9-BA42-635AF149DEE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112</TotalTime>
  <Words>91</Words>
  <Application>Microsoft Office PowerPoint</Application>
  <PresentationFormat>A4 Paper (210x297 mm)</PresentationFormat>
  <Paragraphs>25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EMerrill</dc:creator>
  <cp:lastModifiedBy>Mrs R Milne</cp:lastModifiedBy>
  <cp:revision>15</cp:revision>
  <dcterms:created xsi:type="dcterms:W3CDTF">2020-04-23T08:20:06Z</dcterms:created>
  <dcterms:modified xsi:type="dcterms:W3CDTF">2020-09-04T08:01:55Z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0x01010036603FF0F5B04D46A0B7D19A29260EBB</vt:lpwstr>
  </property>
</Properties>
</file>