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9144000" cy="5143500" type="screen16x9"/>
  <p:notesSz cx="6858000" cy="9144000"/>
  <p:embeddedFontLst>
    <p:embeddedFont>
      <p:font typeface="Comfortaa" panose="020B0604020202020204" charset="0"/>
      <p:regular r:id="rId12"/>
      <p:bold r:id="rId13"/>
    </p:embeddedFont>
    <p:embeddedFont>
      <p:font typeface="Calibri" panose="020F050202020403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384"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876ab5f83_2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8876ab5f83_2_1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876ab5f8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876ab5f8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876ab5f83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g8876ab5f83_2_7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876ab5f83_2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g8876ab5f83_2_8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876ab5f83_2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g8876ab5f83_2_9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876ab5f83_6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8876ab5f83_6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8876ab5f83_2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8876ab5f83_2_10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8876ab5f83_6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8876ab5f83_6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 name="Google Shape;58;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 name="Google Shape;59;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15"/>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3" name="Google Shape;63;p15"/>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4" name="Google Shape;64;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5" name="Google Shape;65;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7"/>
        <p:cNvGrpSpPr/>
        <p:nvPr/>
      </p:nvGrpSpPr>
      <p:grpSpPr>
        <a:xfrm>
          <a:off x="0" y="0"/>
          <a:ext cx="0" cy="0"/>
          <a:chOff x="0" y="0"/>
          <a:chExt cx="0" cy="0"/>
        </a:xfrm>
      </p:grpSpPr>
      <p:sp>
        <p:nvSpPr>
          <p:cNvPr id="68" name="Google Shape;68;p1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 name="Google Shape;69;p16"/>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0" name="Google Shape;70;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1" name="Google Shape;71;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5" name="Google Shape;75;p1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6" name="Google Shape;76;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 name="Google Shape;77;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 name="Google Shape;78;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 name="Google Shape;81;p18"/>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2" name="Google Shape;82;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 name="Google Shape;84;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8" name="Google Shape;88;p19"/>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9"/>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0" name="Google Shape;90;p1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1" name="Google Shape;91;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2" name="Google Shape;92;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WQ8pckytSH8"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xfX0HjkGFnk&amp;list=PLPYtcpe9UZ9NeGsfjA52_gzjpfY1PiJp7&amp;index=1" TargetMode="External"/><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28"/>
        <p:cNvGrpSpPr/>
        <p:nvPr/>
      </p:nvGrpSpPr>
      <p:grpSpPr>
        <a:xfrm>
          <a:off x="0" y="0"/>
          <a:ext cx="0" cy="0"/>
          <a:chOff x="0" y="0"/>
          <a:chExt cx="0" cy="0"/>
        </a:xfrm>
      </p:grpSpPr>
      <p:pic>
        <p:nvPicPr>
          <p:cNvPr id="129" name="Google Shape;129;p25"/>
          <p:cNvPicPr preferRelativeResize="0"/>
          <p:nvPr/>
        </p:nvPicPr>
        <p:blipFill rotWithShape="1">
          <a:blip r:embed="rId3">
            <a:alphaModFix/>
          </a:blip>
          <a:srcRect l="3660" t="6781" b="6495"/>
          <a:stretch/>
        </p:blipFill>
        <p:spPr>
          <a:xfrm>
            <a:off x="5338775" y="98050"/>
            <a:ext cx="3637950" cy="4911996"/>
          </a:xfrm>
          <a:prstGeom prst="rect">
            <a:avLst/>
          </a:prstGeom>
          <a:noFill/>
          <a:ln>
            <a:noFill/>
          </a:ln>
        </p:spPr>
      </p:pic>
      <p:sp>
        <p:nvSpPr>
          <p:cNvPr id="130" name="Google Shape;130;p25"/>
          <p:cNvSpPr txBox="1"/>
          <p:nvPr/>
        </p:nvSpPr>
        <p:spPr>
          <a:xfrm>
            <a:off x="209075" y="209075"/>
            <a:ext cx="4948500" cy="62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alibri"/>
                <a:ea typeface="Calibri"/>
                <a:cs typeface="Calibri"/>
                <a:sym typeface="Calibri"/>
              </a:rPr>
              <a:t>LO: to develop understanding of why the bee is an emblem of Manchester.</a:t>
            </a:r>
            <a:endParaRPr>
              <a:latin typeface="Calibri"/>
              <a:ea typeface="Calibri"/>
              <a:cs typeface="Calibri"/>
              <a:sym typeface="Calibri"/>
            </a:endParaRPr>
          </a:p>
        </p:txBody>
      </p:sp>
      <p:sp>
        <p:nvSpPr>
          <p:cNvPr id="131" name="Google Shape;131;p25"/>
          <p:cNvSpPr txBox="1"/>
          <p:nvPr/>
        </p:nvSpPr>
        <p:spPr>
          <a:xfrm>
            <a:off x="320600" y="1087250"/>
            <a:ext cx="3345300" cy="376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alibri"/>
                <a:ea typeface="Calibri"/>
                <a:cs typeface="Calibri"/>
                <a:sym typeface="Calibri"/>
              </a:rPr>
              <a:t>After the Manchester Arena attack on 22nd May 2017, many people used the bee symbol as a emblem for solidarity and Mancunians.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GB">
                <a:latin typeface="Calibri"/>
                <a:ea typeface="Calibri"/>
                <a:cs typeface="Calibri"/>
                <a:sym typeface="Calibri"/>
              </a:rPr>
              <a:t>The bee has long been a symbol for Manchester and it’s people long before the attack.</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35"/>
        <p:cNvGrpSpPr/>
        <p:nvPr/>
      </p:nvGrpSpPr>
      <p:grpSpPr>
        <a:xfrm>
          <a:off x="0" y="0"/>
          <a:ext cx="0" cy="0"/>
          <a:chOff x="0" y="0"/>
          <a:chExt cx="0" cy="0"/>
        </a:xfrm>
      </p:grpSpPr>
      <p:pic>
        <p:nvPicPr>
          <p:cNvPr id="136" name="Google Shape;136;p26"/>
          <p:cNvPicPr preferRelativeResize="0"/>
          <p:nvPr/>
        </p:nvPicPr>
        <p:blipFill rotWithShape="1">
          <a:blip r:embed="rId3">
            <a:alphaModFix/>
          </a:blip>
          <a:srcRect b="3147"/>
          <a:stretch/>
        </p:blipFill>
        <p:spPr>
          <a:xfrm>
            <a:off x="5303850" y="0"/>
            <a:ext cx="3756276" cy="5143500"/>
          </a:xfrm>
          <a:prstGeom prst="rect">
            <a:avLst/>
          </a:prstGeom>
          <a:noFill/>
          <a:ln>
            <a:noFill/>
          </a:ln>
        </p:spPr>
      </p:pic>
      <p:pic>
        <p:nvPicPr>
          <p:cNvPr id="137" name="Google Shape;137;p26"/>
          <p:cNvPicPr preferRelativeResize="0"/>
          <p:nvPr/>
        </p:nvPicPr>
        <p:blipFill>
          <a:blip r:embed="rId4">
            <a:alphaModFix/>
          </a:blip>
          <a:stretch>
            <a:fillRect/>
          </a:stretch>
        </p:blipFill>
        <p:spPr>
          <a:xfrm>
            <a:off x="239775" y="92050"/>
            <a:ext cx="3756275" cy="2253765"/>
          </a:xfrm>
          <a:prstGeom prst="rect">
            <a:avLst/>
          </a:prstGeom>
          <a:noFill/>
          <a:ln>
            <a:noFill/>
          </a:ln>
        </p:spPr>
      </p:pic>
      <p:pic>
        <p:nvPicPr>
          <p:cNvPr id="138" name="Google Shape;138;p26"/>
          <p:cNvPicPr preferRelativeResize="0"/>
          <p:nvPr/>
        </p:nvPicPr>
        <p:blipFill>
          <a:blip r:embed="rId5">
            <a:alphaModFix/>
          </a:blip>
          <a:stretch>
            <a:fillRect/>
          </a:stretch>
        </p:blipFill>
        <p:spPr>
          <a:xfrm>
            <a:off x="196088" y="2469732"/>
            <a:ext cx="3843650" cy="255776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42"/>
        <p:cNvGrpSpPr/>
        <p:nvPr/>
      </p:nvGrpSpPr>
      <p:grpSpPr>
        <a:xfrm>
          <a:off x="0" y="0"/>
          <a:ext cx="0" cy="0"/>
          <a:chOff x="0" y="0"/>
          <a:chExt cx="0" cy="0"/>
        </a:xfrm>
      </p:grpSpPr>
      <p:pic>
        <p:nvPicPr>
          <p:cNvPr id="143" name="Google Shape;143;p27"/>
          <p:cNvPicPr preferRelativeResize="0"/>
          <p:nvPr/>
        </p:nvPicPr>
        <p:blipFill rotWithShape="1">
          <a:blip r:embed="rId3">
            <a:alphaModFix/>
          </a:blip>
          <a:srcRect/>
          <a:stretch/>
        </p:blipFill>
        <p:spPr>
          <a:xfrm>
            <a:off x="850277" y="190392"/>
            <a:ext cx="1275011" cy="1696412"/>
          </a:xfrm>
          <a:prstGeom prst="rect">
            <a:avLst/>
          </a:prstGeom>
          <a:noFill/>
          <a:ln>
            <a:noFill/>
          </a:ln>
        </p:spPr>
      </p:pic>
      <p:pic>
        <p:nvPicPr>
          <p:cNvPr id="144" name="Google Shape;144;p27"/>
          <p:cNvPicPr preferRelativeResize="0"/>
          <p:nvPr/>
        </p:nvPicPr>
        <p:blipFill rotWithShape="1">
          <a:blip r:embed="rId4">
            <a:alphaModFix/>
          </a:blip>
          <a:srcRect/>
          <a:stretch/>
        </p:blipFill>
        <p:spPr>
          <a:xfrm>
            <a:off x="2368950" y="126525"/>
            <a:ext cx="2235300" cy="2235300"/>
          </a:xfrm>
          <a:prstGeom prst="rect">
            <a:avLst/>
          </a:prstGeom>
          <a:noFill/>
          <a:ln>
            <a:noFill/>
          </a:ln>
        </p:spPr>
      </p:pic>
      <p:pic>
        <p:nvPicPr>
          <p:cNvPr id="145" name="Google Shape;145;p27"/>
          <p:cNvPicPr preferRelativeResize="0"/>
          <p:nvPr/>
        </p:nvPicPr>
        <p:blipFill rotWithShape="1">
          <a:blip r:embed="rId5">
            <a:alphaModFix/>
          </a:blip>
          <a:srcRect/>
          <a:stretch/>
        </p:blipFill>
        <p:spPr>
          <a:xfrm>
            <a:off x="2644295" y="2495541"/>
            <a:ext cx="3849675" cy="2537937"/>
          </a:xfrm>
          <a:prstGeom prst="rect">
            <a:avLst/>
          </a:prstGeom>
          <a:noFill/>
          <a:ln>
            <a:noFill/>
          </a:ln>
        </p:spPr>
      </p:pic>
      <p:pic>
        <p:nvPicPr>
          <p:cNvPr id="146" name="Google Shape;146;p27"/>
          <p:cNvPicPr preferRelativeResize="0"/>
          <p:nvPr/>
        </p:nvPicPr>
        <p:blipFill rotWithShape="1">
          <a:blip r:embed="rId6">
            <a:alphaModFix/>
          </a:blip>
          <a:srcRect/>
          <a:stretch/>
        </p:blipFill>
        <p:spPr>
          <a:xfrm>
            <a:off x="4730052" y="589727"/>
            <a:ext cx="1903931" cy="1696400"/>
          </a:xfrm>
          <a:prstGeom prst="rect">
            <a:avLst/>
          </a:prstGeom>
          <a:noFill/>
          <a:ln>
            <a:noFill/>
          </a:ln>
        </p:spPr>
      </p:pic>
      <p:pic>
        <p:nvPicPr>
          <p:cNvPr id="147" name="Google Shape;147;p27"/>
          <p:cNvPicPr preferRelativeResize="0"/>
          <p:nvPr/>
        </p:nvPicPr>
        <p:blipFill rotWithShape="1">
          <a:blip r:embed="rId7">
            <a:alphaModFix/>
          </a:blip>
          <a:srcRect/>
          <a:stretch/>
        </p:blipFill>
        <p:spPr>
          <a:xfrm>
            <a:off x="343074" y="2023275"/>
            <a:ext cx="1876148" cy="1441925"/>
          </a:xfrm>
          <a:prstGeom prst="rect">
            <a:avLst/>
          </a:prstGeom>
          <a:noFill/>
          <a:ln>
            <a:noFill/>
          </a:ln>
        </p:spPr>
      </p:pic>
      <p:pic>
        <p:nvPicPr>
          <p:cNvPr id="148" name="Google Shape;148;p27"/>
          <p:cNvPicPr preferRelativeResize="0"/>
          <p:nvPr/>
        </p:nvPicPr>
        <p:blipFill rotWithShape="1">
          <a:blip r:embed="rId8">
            <a:alphaModFix/>
          </a:blip>
          <a:srcRect/>
          <a:stretch/>
        </p:blipFill>
        <p:spPr>
          <a:xfrm>
            <a:off x="195450" y="3506426"/>
            <a:ext cx="2173501" cy="1441925"/>
          </a:xfrm>
          <a:prstGeom prst="rect">
            <a:avLst/>
          </a:prstGeom>
          <a:noFill/>
          <a:ln>
            <a:noFill/>
          </a:ln>
        </p:spPr>
      </p:pic>
      <p:sp>
        <p:nvSpPr>
          <p:cNvPr id="149" name="Google Shape;149;p27"/>
          <p:cNvSpPr txBox="1"/>
          <p:nvPr/>
        </p:nvSpPr>
        <p:spPr>
          <a:xfrm>
            <a:off x="6769325" y="190400"/>
            <a:ext cx="2235300" cy="2651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300">
                <a:solidFill>
                  <a:schemeClr val="dk1"/>
                </a:solidFill>
                <a:latin typeface="Comfortaa"/>
                <a:ea typeface="Comfortaa"/>
                <a:cs typeface="Comfortaa"/>
                <a:sym typeface="Comfortaa"/>
              </a:rPr>
              <a:t>Task: </a:t>
            </a:r>
            <a:r>
              <a:rPr lang="en-GB" sz="1100">
                <a:solidFill>
                  <a:schemeClr val="dk1"/>
                </a:solidFill>
                <a:latin typeface="Comfortaa"/>
                <a:ea typeface="Comfortaa"/>
                <a:cs typeface="Comfortaa"/>
                <a:sym typeface="Comfortaa"/>
              </a:rPr>
              <a:t>you can complete this on google slides, word, powerpoint or paper, though if you can, digitally would be best so we can add it to your portfolio without typing it up. </a:t>
            </a:r>
            <a:endParaRPr sz="1100">
              <a:solidFill>
                <a:schemeClr val="dk1"/>
              </a:solidFill>
              <a:latin typeface="Comfortaa"/>
              <a:ea typeface="Comfortaa"/>
              <a:cs typeface="Comfortaa"/>
              <a:sym typeface="Comfortaa"/>
            </a:endParaRPr>
          </a:p>
          <a:p>
            <a:pPr marL="0" marR="0" lvl="0" indent="0" algn="l" rtl="0">
              <a:spcBef>
                <a:spcPts val="0"/>
              </a:spcBef>
              <a:spcAft>
                <a:spcPts val="0"/>
              </a:spcAft>
              <a:buNone/>
            </a:pPr>
            <a:endParaRPr sz="1200">
              <a:solidFill>
                <a:schemeClr val="dk1"/>
              </a:solidFill>
              <a:latin typeface="Comfortaa"/>
              <a:ea typeface="Comfortaa"/>
              <a:cs typeface="Comfortaa"/>
              <a:sym typeface="Comfortaa"/>
            </a:endParaRPr>
          </a:p>
          <a:p>
            <a:pPr marL="0" marR="0" lvl="0" indent="0" algn="l" rtl="0">
              <a:spcBef>
                <a:spcPts val="0"/>
              </a:spcBef>
              <a:spcAft>
                <a:spcPts val="0"/>
              </a:spcAft>
              <a:buNone/>
            </a:pPr>
            <a:r>
              <a:rPr lang="en-GB" sz="1300">
                <a:solidFill>
                  <a:schemeClr val="dk1"/>
                </a:solidFill>
                <a:latin typeface="Comfortaa"/>
                <a:ea typeface="Comfortaa"/>
                <a:cs typeface="Comfortaa"/>
                <a:sym typeface="Comfortaa"/>
              </a:rPr>
              <a:t>Research the Manchester Bee emblem:</a:t>
            </a:r>
            <a:endParaRPr sz="1300">
              <a:solidFill>
                <a:schemeClr val="dk1"/>
              </a:solidFill>
              <a:latin typeface="Comfortaa"/>
              <a:ea typeface="Comfortaa"/>
              <a:cs typeface="Comfortaa"/>
              <a:sym typeface="Comfortaa"/>
            </a:endParaRPr>
          </a:p>
          <a:p>
            <a:pPr marL="0" marR="0" lvl="0" indent="0" algn="l" rtl="0">
              <a:spcBef>
                <a:spcPts val="0"/>
              </a:spcBef>
              <a:spcAft>
                <a:spcPts val="0"/>
              </a:spcAft>
              <a:buNone/>
            </a:pPr>
            <a:endParaRPr sz="1300">
              <a:solidFill>
                <a:schemeClr val="dk1"/>
              </a:solidFill>
              <a:latin typeface="Comfortaa"/>
              <a:ea typeface="Comfortaa"/>
              <a:cs typeface="Comfortaa"/>
              <a:sym typeface="Comfortaa"/>
            </a:endParaRPr>
          </a:p>
          <a:p>
            <a:pPr marL="0" marR="0" lvl="0" indent="0" algn="l" rtl="0">
              <a:spcBef>
                <a:spcPts val="0"/>
              </a:spcBef>
              <a:spcAft>
                <a:spcPts val="0"/>
              </a:spcAft>
              <a:buNone/>
            </a:pPr>
            <a:r>
              <a:rPr lang="en-GB" sz="1300">
                <a:solidFill>
                  <a:schemeClr val="dk1"/>
                </a:solidFill>
                <a:latin typeface="Comfortaa"/>
                <a:ea typeface="Comfortaa"/>
                <a:cs typeface="Comfortaa"/>
                <a:sym typeface="Comfortaa"/>
              </a:rPr>
              <a:t>Why is it a symbol for Manchester?</a:t>
            </a:r>
            <a:endParaRPr sz="1300">
              <a:solidFill>
                <a:schemeClr val="dk1"/>
              </a:solidFill>
              <a:latin typeface="Comfortaa"/>
              <a:ea typeface="Comfortaa"/>
              <a:cs typeface="Comfortaa"/>
              <a:sym typeface="Comfortaa"/>
            </a:endParaRPr>
          </a:p>
          <a:p>
            <a:pPr marL="0" marR="0" lvl="0" indent="0" algn="l" rtl="0">
              <a:spcBef>
                <a:spcPts val="0"/>
              </a:spcBef>
              <a:spcAft>
                <a:spcPts val="0"/>
              </a:spcAft>
              <a:buNone/>
            </a:pPr>
            <a:endParaRPr sz="1300">
              <a:solidFill>
                <a:schemeClr val="dk1"/>
              </a:solidFill>
              <a:latin typeface="Comfortaa"/>
              <a:ea typeface="Comfortaa"/>
              <a:cs typeface="Comfortaa"/>
              <a:sym typeface="Comfortaa"/>
            </a:endParaRPr>
          </a:p>
          <a:p>
            <a:pPr marL="0" marR="0" lvl="0" indent="0" algn="l" rtl="0">
              <a:spcBef>
                <a:spcPts val="0"/>
              </a:spcBef>
              <a:spcAft>
                <a:spcPts val="0"/>
              </a:spcAft>
              <a:buNone/>
            </a:pPr>
            <a:r>
              <a:rPr lang="en-GB" sz="1300">
                <a:solidFill>
                  <a:schemeClr val="dk1"/>
                </a:solidFill>
                <a:latin typeface="Comfortaa"/>
                <a:ea typeface="Comfortaa"/>
                <a:cs typeface="Comfortaa"/>
                <a:sym typeface="Comfortaa"/>
              </a:rPr>
              <a:t>What did it relate to?</a:t>
            </a:r>
            <a:endParaRPr sz="1300">
              <a:solidFill>
                <a:schemeClr val="dk1"/>
              </a:solidFill>
              <a:latin typeface="Comfortaa"/>
              <a:ea typeface="Comfortaa"/>
              <a:cs typeface="Comfortaa"/>
              <a:sym typeface="Comfortaa"/>
            </a:endParaRPr>
          </a:p>
          <a:p>
            <a:pPr marL="0" marR="0" lvl="0" indent="0" algn="l" rtl="0">
              <a:spcBef>
                <a:spcPts val="0"/>
              </a:spcBef>
              <a:spcAft>
                <a:spcPts val="0"/>
              </a:spcAft>
              <a:buNone/>
            </a:pPr>
            <a:endParaRPr sz="1300">
              <a:solidFill>
                <a:schemeClr val="dk1"/>
              </a:solidFill>
              <a:latin typeface="Comfortaa"/>
              <a:ea typeface="Comfortaa"/>
              <a:cs typeface="Comfortaa"/>
              <a:sym typeface="Comfortaa"/>
            </a:endParaRPr>
          </a:p>
          <a:p>
            <a:pPr marL="0" marR="0" lvl="0" indent="0" algn="l" rtl="0">
              <a:spcBef>
                <a:spcPts val="0"/>
              </a:spcBef>
              <a:spcAft>
                <a:spcPts val="0"/>
              </a:spcAft>
              <a:buNone/>
            </a:pPr>
            <a:r>
              <a:rPr lang="en-GB" sz="1300">
                <a:solidFill>
                  <a:schemeClr val="dk1"/>
                </a:solidFill>
                <a:latin typeface="Comfortaa"/>
                <a:ea typeface="Comfortaa"/>
                <a:cs typeface="Comfortaa"/>
                <a:sym typeface="Comfortaa"/>
              </a:rPr>
              <a:t>Where can it be found (historically) </a:t>
            </a:r>
            <a:endParaRPr sz="1000">
              <a:latin typeface="Comfortaa"/>
              <a:ea typeface="Comfortaa"/>
              <a:cs typeface="Comfortaa"/>
              <a:sym typeface="Comfortaa"/>
            </a:endParaRPr>
          </a:p>
          <a:p>
            <a:pPr marL="0" marR="0" lvl="0" indent="0" algn="l" rtl="0">
              <a:spcBef>
                <a:spcPts val="0"/>
              </a:spcBef>
              <a:spcAft>
                <a:spcPts val="0"/>
              </a:spcAft>
              <a:buNone/>
            </a:pPr>
            <a:endParaRPr sz="1300">
              <a:solidFill>
                <a:schemeClr val="dk1"/>
              </a:solidFill>
              <a:latin typeface="Comfortaa"/>
              <a:ea typeface="Comfortaa"/>
              <a:cs typeface="Comfortaa"/>
              <a:sym typeface="Comfortaa"/>
            </a:endParaRPr>
          </a:p>
          <a:p>
            <a:pPr marL="0" marR="0" lvl="0" indent="0" algn="l" rtl="0">
              <a:spcBef>
                <a:spcPts val="0"/>
              </a:spcBef>
              <a:spcAft>
                <a:spcPts val="0"/>
              </a:spcAft>
              <a:buNone/>
            </a:pPr>
            <a:r>
              <a:rPr lang="en-GB" sz="1300">
                <a:solidFill>
                  <a:schemeClr val="dk1"/>
                </a:solidFill>
                <a:latin typeface="Comfortaa"/>
                <a:ea typeface="Comfortaa"/>
                <a:cs typeface="Comfortaa"/>
                <a:sym typeface="Comfortaa"/>
              </a:rPr>
              <a:t>Can you use the internet to find contemporary versions of it? Photos, artwork, graffiti?</a:t>
            </a:r>
            <a:endParaRPr sz="1300">
              <a:solidFill>
                <a:schemeClr val="dk1"/>
              </a:solidFill>
              <a:latin typeface="Comfortaa"/>
              <a:ea typeface="Comfortaa"/>
              <a:cs typeface="Comfortaa"/>
              <a:sym typeface="Comforta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53"/>
        <p:cNvGrpSpPr/>
        <p:nvPr/>
      </p:nvGrpSpPr>
      <p:grpSpPr>
        <a:xfrm>
          <a:off x="0" y="0"/>
          <a:ext cx="0" cy="0"/>
          <a:chOff x="0" y="0"/>
          <a:chExt cx="0" cy="0"/>
        </a:xfrm>
      </p:grpSpPr>
      <p:sp>
        <p:nvSpPr>
          <p:cNvPr id="154" name="Google Shape;154;p28"/>
          <p:cNvSpPr/>
          <p:nvPr/>
        </p:nvSpPr>
        <p:spPr>
          <a:xfrm>
            <a:off x="2857500" y="-1721733"/>
            <a:ext cx="4792842" cy="692497"/>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
            </a:r>
            <a:br>
              <a:rPr lang="en-GB" sz="1400">
                <a:solidFill>
                  <a:schemeClr val="dk1"/>
                </a:solidFill>
                <a:latin typeface="Calibri"/>
                <a:ea typeface="Calibri"/>
                <a:cs typeface="Calibri"/>
                <a:sym typeface="Calibri"/>
              </a:rPr>
            </a:br>
            <a:r>
              <a:rPr lang="en-GB" sz="1400">
                <a:solidFill>
                  <a:schemeClr val="dk1"/>
                </a:solidFill>
                <a:latin typeface="Calibri"/>
                <a:ea typeface="Calibri"/>
                <a:cs typeface="Calibri"/>
                <a:sym typeface="Calibri"/>
              </a:rPr>
              <a:t/>
            </a:r>
            <a:br>
              <a:rPr lang="en-GB"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p:txBody>
      </p:sp>
      <p:sp>
        <p:nvSpPr>
          <p:cNvPr id="155" name="Google Shape;155;p28"/>
          <p:cNvSpPr txBox="1">
            <a:spLocks noGrp="1"/>
          </p:cNvSpPr>
          <p:nvPr>
            <p:ph type="body" idx="1"/>
          </p:nvPr>
        </p:nvSpPr>
        <p:spPr>
          <a:xfrm>
            <a:off x="129402" y="376686"/>
            <a:ext cx="3028800" cy="42126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1200"/>
              <a:buNone/>
            </a:pPr>
            <a:r>
              <a:rPr lang="en-GB" sz="1200" i="1">
                <a:latin typeface="Arial"/>
                <a:ea typeface="Arial"/>
                <a:cs typeface="Arial"/>
                <a:sym typeface="Arial"/>
              </a:rPr>
              <a:t> A grey Tuesday morning, 'neath Lancastrian skies</a:t>
            </a:r>
            <a:r>
              <a:rPr lang="en-GB" sz="1200">
                <a:latin typeface="Arial"/>
                <a:ea typeface="Arial"/>
                <a:cs typeface="Arial"/>
                <a:sym typeface="Arial"/>
              </a:rPr>
              <a:t/>
            </a:r>
            <a:br>
              <a:rPr lang="en-GB" sz="1200">
                <a:latin typeface="Arial"/>
                <a:ea typeface="Arial"/>
                <a:cs typeface="Arial"/>
                <a:sym typeface="Arial"/>
              </a:rPr>
            </a:br>
            <a:r>
              <a:rPr lang="en-GB" sz="1200" i="1">
                <a:latin typeface="Arial"/>
                <a:ea typeface="Arial"/>
                <a:cs typeface="Arial"/>
                <a:sym typeface="Arial"/>
              </a:rPr>
              <a:t>We wake once again to wipe tears from our eyes.</a:t>
            </a:r>
            <a:r>
              <a:rPr lang="en-GB" sz="1200">
                <a:latin typeface="Arial"/>
                <a:ea typeface="Arial"/>
                <a:cs typeface="Arial"/>
                <a:sym typeface="Arial"/>
              </a:rPr>
              <a:t/>
            </a:r>
            <a:br>
              <a:rPr lang="en-GB" sz="1200">
                <a:latin typeface="Arial"/>
                <a:ea typeface="Arial"/>
                <a:cs typeface="Arial"/>
                <a:sym typeface="Arial"/>
              </a:rPr>
            </a:br>
            <a:r>
              <a:rPr lang="en-GB" sz="1200" i="1">
                <a:latin typeface="Arial"/>
                <a:ea typeface="Arial"/>
                <a:cs typeface="Arial"/>
                <a:sym typeface="Arial"/>
              </a:rPr>
              <a:t>Forced to wear robes of weakness ad pity,</a:t>
            </a:r>
            <a:r>
              <a:rPr lang="en-GB" sz="1200">
                <a:latin typeface="Arial"/>
                <a:ea typeface="Arial"/>
                <a:cs typeface="Arial"/>
                <a:sym typeface="Arial"/>
              </a:rPr>
              <a:t/>
            </a:r>
            <a:br>
              <a:rPr lang="en-GB" sz="1200">
                <a:latin typeface="Arial"/>
                <a:ea typeface="Arial"/>
                <a:cs typeface="Arial"/>
                <a:sym typeface="Arial"/>
              </a:rPr>
            </a:br>
            <a:r>
              <a:rPr lang="en-GB" sz="1200" i="1">
                <a:latin typeface="Arial"/>
                <a:ea typeface="Arial"/>
                <a:cs typeface="Arial"/>
                <a:sym typeface="Arial"/>
              </a:rPr>
              <a:t>As cowards attack the very heart of our city.</a:t>
            </a:r>
            <a:r>
              <a:rPr lang="en-GB" sz="1200">
                <a:latin typeface="Arial"/>
                <a:ea typeface="Arial"/>
                <a:cs typeface="Arial"/>
                <a:sym typeface="Arial"/>
              </a:rPr>
              <a:t/>
            </a:r>
            <a:br>
              <a:rPr lang="en-GB" sz="1200">
                <a:latin typeface="Arial"/>
                <a:ea typeface="Arial"/>
                <a:cs typeface="Arial"/>
                <a:sym typeface="Arial"/>
              </a:rPr>
            </a:br>
            <a:r>
              <a:rPr lang="en-GB" sz="1200">
                <a:latin typeface="Arial"/>
                <a:ea typeface="Arial"/>
                <a:cs typeface="Arial"/>
                <a:sym typeface="Arial"/>
              </a:rPr>
              <a:t/>
            </a:r>
            <a:br>
              <a:rPr lang="en-GB" sz="1200">
                <a:latin typeface="Arial"/>
                <a:ea typeface="Arial"/>
                <a:cs typeface="Arial"/>
                <a:sym typeface="Arial"/>
              </a:rPr>
            </a:br>
            <a:r>
              <a:rPr lang="en-GB" sz="1200" i="1">
                <a:latin typeface="Arial"/>
                <a:ea typeface="Arial"/>
                <a:cs typeface="Arial"/>
                <a:sym typeface="Arial"/>
              </a:rPr>
              <a:t>Like always, we'll comfort and hold one another,</a:t>
            </a:r>
            <a:r>
              <a:rPr lang="en-GB" sz="1200">
                <a:latin typeface="Arial"/>
                <a:ea typeface="Arial"/>
                <a:cs typeface="Arial"/>
                <a:sym typeface="Arial"/>
              </a:rPr>
              <a:t/>
            </a:r>
            <a:br>
              <a:rPr lang="en-GB" sz="1200">
                <a:latin typeface="Arial"/>
                <a:ea typeface="Arial"/>
                <a:cs typeface="Arial"/>
                <a:sym typeface="Arial"/>
              </a:rPr>
            </a:br>
            <a:r>
              <a:rPr lang="en-GB" sz="1200" i="1">
                <a:latin typeface="Arial"/>
                <a:ea typeface="Arial"/>
                <a:cs typeface="Arial"/>
                <a:sym typeface="Arial"/>
              </a:rPr>
              <a:t>A Mancunian family of sisters and brothers.</a:t>
            </a:r>
            <a:r>
              <a:rPr lang="en-GB" sz="1200">
                <a:latin typeface="Arial"/>
                <a:ea typeface="Arial"/>
                <a:cs typeface="Arial"/>
                <a:sym typeface="Arial"/>
              </a:rPr>
              <a:t/>
            </a:r>
            <a:br>
              <a:rPr lang="en-GB" sz="1200">
                <a:latin typeface="Arial"/>
                <a:ea typeface="Arial"/>
                <a:cs typeface="Arial"/>
                <a:sym typeface="Arial"/>
              </a:rPr>
            </a:br>
            <a:r>
              <a:rPr lang="en-GB" sz="1200" i="1">
                <a:latin typeface="Arial"/>
                <a:ea typeface="Arial"/>
                <a:cs typeface="Arial"/>
                <a:sym typeface="Arial"/>
              </a:rPr>
              <a:t>For a time our strut is reduced to a stagger,</a:t>
            </a:r>
            <a:r>
              <a:rPr lang="en-GB" sz="1200">
                <a:latin typeface="Arial"/>
                <a:ea typeface="Arial"/>
                <a:cs typeface="Arial"/>
                <a:sym typeface="Arial"/>
              </a:rPr>
              <a:t/>
            </a:r>
            <a:br>
              <a:rPr lang="en-GB" sz="1200">
                <a:latin typeface="Arial"/>
                <a:ea typeface="Arial"/>
                <a:cs typeface="Arial"/>
                <a:sym typeface="Arial"/>
              </a:rPr>
            </a:br>
            <a:r>
              <a:rPr lang="en-GB" sz="1200" i="1">
                <a:latin typeface="Arial"/>
                <a:ea typeface="Arial"/>
                <a:cs typeface="Arial"/>
                <a:sym typeface="Arial"/>
              </a:rPr>
              <a:t>But make no mistake, we'll rekindle our swagger.</a:t>
            </a:r>
            <a:r>
              <a:rPr lang="en-GB" sz="1200">
                <a:latin typeface="Arial"/>
                <a:ea typeface="Arial"/>
                <a:cs typeface="Arial"/>
                <a:sym typeface="Arial"/>
              </a:rPr>
              <a:t/>
            </a:r>
            <a:br>
              <a:rPr lang="en-GB" sz="1200">
                <a:latin typeface="Arial"/>
                <a:ea typeface="Arial"/>
                <a:cs typeface="Arial"/>
                <a:sym typeface="Arial"/>
              </a:rPr>
            </a:br>
            <a:r>
              <a:rPr lang="en-GB" sz="1200">
                <a:latin typeface="Arial"/>
                <a:ea typeface="Arial"/>
                <a:cs typeface="Arial"/>
                <a:sym typeface="Arial"/>
              </a:rPr>
              <a:t/>
            </a:r>
            <a:br>
              <a:rPr lang="en-GB" sz="1200">
                <a:latin typeface="Arial"/>
                <a:ea typeface="Arial"/>
                <a:cs typeface="Arial"/>
                <a:sym typeface="Arial"/>
              </a:rPr>
            </a:br>
            <a:r>
              <a:rPr lang="en-GB" sz="1200" i="1">
                <a:latin typeface="Arial"/>
                <a:ea typeface="Arial"/>
                <a:cs typeface="Arial"/>
                <a:sym typeface="Arial"/>
              </a:rPr>
              <a:t>We'll learn how to live with another deep scar.</a:t>
            </a:r>
            <a:r>
              <a:rPr lang="en-GB" sz="1200">
                <a:latin typeface="Arial"/>
                <a:ea typeface="Arial"/>
                <a:cs typeface="Arial"/>
                <a:sym typeface="Arial"/>
              </a:rPr>
              <a:t/>
            </a:r>
            <a:br>
              <a:rPr lang="en-GB" sz="1200">
                <a:latin typeface="Arial"/>
                <a:ea typeface="Arial"/>
                <a:cs typeface="Arial"/>
                <a:sym typeface="Arial"/>
              </a:rPr>
            </a:br>
            <a:r>
              <a:rPr lang="en-GB" sz="1200" i="1">
                <a:latin typeface="Arial"/>
                <a:ea typeface="Arial"/>
                <a:cs typeface="Arial"/>
                <a:sym typeface="Arial"/>
              </a:rPr>
              <a:t>If you think you can beat us, you don't know who we are!</a:t>
            </a:r>
            <a:r>
              <a:rPr lang="en-GB" sz="1200">
                <a:latin typeface="Arial"/>
                <a:ea typeface="Arial"/>
                <a:cs typeface="Arial"/>
                <a:sym typeface="Arial"/>
              </a:rPr>
              <a:t/>
            </a:r>
            <a:br>
              <a:rPr lang="en-GB" sz="1200">
                <a:latin typeface="Arial"/>
                <a:ea typeface="Arial"/>
                <a:cs typeface="Arial"/>
                <a:sym typeface="Arial"/>
              </a:rPr>
            </a:br>
            <a:r>
              <a:rPr lang="en-GB" sz="1200">
                <a:latin typeface="Arial"/>
                <a:ea typeface="Arial"/>
                <a:cs typeface="Arial"/>
                <a:sym typeface="Arial"/>
              </a:rPr>
              <a:t/>
            </a:r>
            <a:br>
              <a:rPr lang="en-GB" sz="1200">
                <a:latin typeface="Arial"/>
                <a:ea typeface="Arial"/>
                <a:cs typeface="Arial"/>
                <a:sym typeface="Arial"/>
              </a:rPr>
            </a:br>
            <a:r>
              <a:rPr lang="en-GB" sz="1200" i="1">
                <a:latin typeface="Arial"/>
                <a:ea typeface="Arial"/>
                <a:cs typeface="Arial"/>
                <a:sym typeface="Arial"/>
              </a:rPr>
              <a:t>We're Collyhurst, Ancoats, Moston and Sale.</a:t>
            </a:r>
            <a:r>
              <a:rPr lang="en-GB" sz="1200">
                <a:latin typeface="Arial"/>
                <a:ea typeface="Arial"/>
                <a:cs typeface="Arial"/>
                <a:sym typeface="Arial"/>
              </a:rPr>
              <a:t/>
            </a:r>
            <a:br>
              <a:rPr lang="en-GB" sz="1200">
                <a:latin typeface="Arial"/>
                <a:ea typeface="Arial"/>
                <a:cs typeface="Arial"/>
                <a:sym typeface="Arial"/>
              </a:rPr>
            </a:br>
            <a:r>
              <a:rPr lang="en-GB" sz="1200" i="1">
                <a:latin typeface="Arial"/>
                <a:ea typeface="Arial"/>
                <a:cs typeface="Arial"/>
                <a:sym typeface="Arial"/>
              </a:rPr>
              <a:t>We're Oldham and Bury; Ashton; Rochdale.</a:t>
            </a:r>
            <a:endParaRPr sz="1200">
              <a:latin typeface="Arial"/>
              <a:ea typeface="Arial"/>
              <a:cs typeface="Arial"/>
              <a:sym typeface="Arial"/>
            </a:endParaRPr>
          </a:p>
        </p:txBody>
      </p:sp>
      <p:sp>
        <p:nvSpPr>
          <p:cNvPr id="156" name="Google Shape;156;p28"/>
          <p:cNvSpPr txBox="1">
            <a:spLocks noGrp="1"/>
          </p:cNvSpPr>
          <p:nvPr>
            <p:ph type="body" idx="2"/>
          </p:nvPr>
        </p:nvSpPr>
        <p:spPr>
          <a:xfrm>
            <a:off x="3341056" y="276900"/>
            <a:ext cx="3028800" cy="33945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1200"/>
              <a:buNone/>
            </a:pPr>
            <a:r>
              <a:rPr lang="en-GB" sz="1200">
                <a:latin typeface="Arial"/>
                <a:ea typeface="Arial"/>
                <a:cs typeface="Arial"/>
                <a:sym typeface="Arial"/>
              </a:rPr>
              <a:t/>
            </a:r>
            <a:br>
              <a:rPr lang="en-GB" sz="1200">
                <a:latin typeface="Arial"/>
                <a:ea typeface="Arial"/>
                <a:cs typeface="Arial"/>
                <a:sym typeface="Arial"/>
              </a:rPr>
            </a:br>
            <a:r>
              <a:rPr lang="en-GB" sz="1200" i="1">
                <a:latin typeface="Arial"/>
                <a:ea typeface="Arial"/>
                <a:cs typeface="Arial"/>
                <a:sym typeface="Arial"/>
              </a:rPr>
              <a:t>We're a city of workers, a city of shirkers.</a:t>
            </a:r>
            <a:r>
              <a:rPr lang="en-GB" sz="1200">
                <a:latin typeface="Arial"/>
                <a:ea typeface="Arial"/>
                <a:cs typeface="Arial"/>
                <a:sym typeface="Arial"/>
              </a:rPr>
              <a:t/>
            </a:r>
            <a:br>
              <a:rPr lang="en-GB" sz="1200">
                <a:latin typeface="Arial"/>
                <a:ea typeface="Arial"/>
                <a:cs typeface="Arial"/>
                <a:sym typeface="Arial"/>
              </a:rPr>
            </a:br>
            <a:r>
              <a:rPr lang="en-GB" sz="1200" i="1">
                <a:latin typeface="Arial"/>
                <a:ea typeface="Arial"/>
                <a:cs typeface="Arial"/>
                <a:sym typeface="Arial"/>
              </a:rPr>
              <a:t>A city of tracksuits, and bibles and burkas.</a:t>
            </a:r>
            <a:r>
              <a:rPr lang="en-GB" sz="1200">
                <a:latin typeface="Arial"/>
                <a:ea typeface="Arial"/>
                <a:cs typeface="Arial"/>
                <a:sym typeface="Arial"/>
              </a:rPr>
              <a:t/>
            </a:r>
            <a:br>
              <a:rPr lang="en-GB" sz="1200">
                <a:latin typeface="Arial"/>
                <a:ea typeface="Arial"/>
                <a:cs typeface="Arial"/>
                <a:sym typeface="Arial"/>
              </a:rPr>
            </a:br>
            <a:r>
              <a:rPr lang="en-GB" sz="1200">
                <a:latin typeface="Arial"/>
                <a:ea typeface="Arial"/>
                <a:cs typeface="Arial"/>
                <a:sym typeface="Arial"/>
              </a:rPr>
              <a:t/>
            </a:r>
            <a:br>
              <a:rPr lang="en-GB" sz="1200">
                <a:latin typeface="Arial"/>
                <a:ea typeface="Arial"/>
                <a:cs typeface="Arial"/>
                <a:sym typeface="Arial"/>
              </a:rPr>
            </a:br>
            <a:r>
              <a:rPr lang="en-GB" sz="1200" i="1">
                <a:latin typeface="Arial"/>
                <a:ea typeface="Arial"/>
                <a:cs typeface="Arial"/>
                <a:sym typeface="Arial"/>
              </a:rPr>
              <a:t>Vegetarian, Rastafarian, Athiest, Jew.</a:t>
            </a:r>
            <a:r>
              <a:rPr lang="en-GB" sz="1200">
                <a:latin typeface="Arial"/>
                <a:ea typeface="Arial"/>
                <a:cs typeface="Arial"/>
                <a:sym typeface="Arial"/>
              </a:rPr>
              <a:t/>
            </a:r>
            <a:br>
              <a:rPr lang="en-GB" sz="1200">
                <a:latin typeface="Arial"/>
                <a:ea typeface="Arial"/>
                <a:cs typeface="Arial"/>
                <a:sym typeface="Arial"/>
              </a:rPr>
            </a:br>
            <a:r>
              <a:rPr lang="en-GB" sz="1200">
                <a:latin typeface="Arial"/>
                <a:ea typeface="Arial"/>
                <a:cs typeface="Arial"/>
                <a:sym typeface="Arial"/>
              </a:rPr>
              <a:t/>
            </a:r>
            <a:br>
              <a:rPr lang="en-GB" sz="1200">
                <a:latin typeface="Arial"/>
                <a:ea typeface="Arial"/>
                <a:cs typeface="Arial"/>
                <a:sym typeface="Arial"/>
              </a:rPr>
            </a:br>
            <a:r>
              <a:rPr lang="en-GB" sz="1200" i="1">
                <a:latin typeface="Arial"/>
                <a:ea typeface="Arial"/>
                <a:cs typeface="Arial"/>
                <a:sym typeface="Arial"/>
              </a:rPr>
              <a:t>100 red! 100% blue.</a:t>
            </a:r>
            <a:r>
              <a:rPr lang="en-GB" sz="1200">
                <a:latin typeface="Arial"/>
                <a:ea typeface="Arial"/>
                <a:cs typeface="Arial"/>
                <a:sym typeface="Arial"/>
              </a:rPr>
              <a:t/>
            </a:r>
            <a:br>
              <a:rPr lang="en-GB" sz="1200">
                <a:latin typeface="Arial"/>
                <a:ea typeface="Arial"/>
                <a:cs typeface="Arial"/>
                <a:sym typeface="Arial"/>
              </a:rPr>
            </a:br>
            <a:r>
              <a:rPr lang="en-GB" sz="1200">
                <a:latin typeface="Arial"/>
                <a:ea typeface="Arial"/>
                <a:cs typeface="Arial"/>
                <a:sym typeface="Arial"/>
              </a:rPr>
              <a:t/>
            </a:r>
            <a:br>
              <a:rPr lang="en-GB" sz="1200">
                <a:latin typeface="Arial"/>
                <a:ea typeface="Arial"/>
                <a:cs typeface="Arial"/>
                <a:sym typeface="Arial"/>
              </a:rPr>
            </a:br>
            <a:r>
              <a:rPr lang="en-GB" sz="1200" i="1">
                <a:latin typeface="Arial"/>
                <a:ea typeface="Arial"/>
                <a:cs typeface="Arial"/>
                <a:sym typeface="Arial"/>
              </a:rPr>
              <a:t>We're each of us different but never alone.</a:t>
            </a:r>
            <a:r>
              <a:rPr lang="en-GB" sz="1200">
                <a:latin typeface="Arial"/>
                <a:ea typeface="Arial"/>
                <a:cs typeface="Arial"/>
                <a:sym typeface="Arial"/>
              </a:rPr>
              <a:t/>
            </a:r>
            <a:br>
              <a:rPr lang="en-GB" sz="1200">
                <a:latin typeface="Arial"/>
                <a:ea typeface="Arial"/>
                <a:cs typeface="Arial"/>
                <a:sym typeface="Arial"/>
              </a:rPr>
            </a:br>
            <a:r>
              <a:rPr lang="en-GB" sz="1200" i="1">
                <a:latin typeface="Arial"/>
                <a:ea typeface="Arial"/>
                <a:cs typeface="Arial"/>
                <a:sym typeface="Arial"/>
              </a:rPr>
              <a:t>In the Cosmopolitopia, we get to call 'home'.</a:t>
            </a:r>
            <a:r>
              <a:rPr lang="en-GB" sz="1200">
                <a:latin typeface="Arial"/>
                <a:ea typeface="Arial"/>
                <a:cs typeface="Arial"/>
                <a:sym typeface="Arial"/>
              </a:rPr>
              <a:t/>
            </a:r>
            <a:br>
              <a:rPr lang="en-GB" sz="1200">
                <a:latin typeface="Arial"/>
                <a:ea typeface="Arial"/>
                <a:cs typeface="Arial"/>
                <a:sym typeface="Arial"/>
              </a:rPr>
            </a:br>
            <a:r>
              <a:rPr lang="en-GB" sz="1200">
                <a:latin typeface="Arial"/>
                <a:ea typeface="Arial"/>
                <a:cs typeface="Arial"/>
                <a:sym typeface="Arial"/>
              </a:rPr>
              <a:t/>
            </a:r>
            <a:br>
              <a:rPr lang="en-GB" sz="1200">
                <a:latin typeface="Arial"/>
                <a:ea typeface="Arial"/>
                <a:cs typeface="Arial"/>
                <a:sym typeface="Arial"/>
              </a:rPr>
            </a:br>
            <a:r>
              <a:rPr lang="en-GB" sz="1200" i="1">
                <a:latin typeface="Arial"/>
                <a:ea typeface="Arial"/>
                <a:cs typeface="Arial"/>
                <a:sym typeface="Arial"/>
              </a:rPr>
              <a:t>So, come at us again, and again if you must. </a:t>
            </a:r>
            <a:r>
              <a:rPr lang="en-GB" sz="1200">
                <a:latin typeface="Arial"/>
                <a:ea typeface="Arial"/>
                <a:cs typeface="Arial"/>
                <a:sym typeface="Arial"/>
              </a:rPr>
              <a:t/>
            </a:r>
            <a:br>
              <a:rPr lang="en-GB" sz="1200">
                <a:latin typeface="Arial"/>
                <a:ea typeface="Arial"/>
                <a:cs typeface="Arial"/>
                <a:sym typeface="Arial"/>
              </a:rPr>
            </a:br>
            <a:r>
              <a:rPr lang="en-GB" sz="1200" i="1">
                <a:latin typeface="Arial"/>
                <a:ea typeface="Arial"/>
                <a:cs typeface="Arial"/>
                <a:sym typeface="Arial"/>
              </a:rPr>
              <a:t>Time after time we'll rise from the dust.</a:t>
            </a:r>
            <a:r>
              <a:rPr lang="en-GB" sz="1200">
                <a:latin typeface="Arial"/>
                <a:ea typeface="Arial"/>
                <a:cs typeface="Arial"/>
                <a:sym typeface="Arial"/>
              </a:rPr>
              <a:t/>
            </a:r>
            <a:br>
              <a:rPr lang="en-GB" sz="1200">
                <a:latin typeface="Arial"/>
                <a:ea typeface="Arial"/>
                <a:cs typeface="Arial"/>
                <a:sym typeface="Arial"/>
              </a:rPr>
            </a:br>
            <a:r>
              <a:rPr lang="en-GB" sz="1200" i="1">
                <a:latin typeface="Arial"/>
                <a:ea typeface="Arial"/>
                <a:cs typeface="Arial"/>
                <a:sym typeface="Arial"/>
              </a:rPr>
              <a:t>You'll never prevail - not against us...</a:t>
            </a:r>
            <a:r>
              <a:rPr lang="en-GB" sz="1200">
                <a:latin typeface="Arial"/>
                <a:ea typeface="Arial"/>
                <a:cs typeface="Arial"/>
                <a:sym typeface="Arial"/>
              </a:rPr>
              <a:t/>
            </a:r>
            <a:br>
              <a:rPr lang="en-GB" sz="1200">
                <a:latin typeface="Arial"/>
                <a:ea typeface="Arial"/>
                <a:cs typeface="Arial"/>
                <a:sym typeface="Arial"/>
              </a:rPr>
            </a:br>
            <a:r>
              <a:rPr lang="en-GB" sz="1200">
                <a:latin typeface="Arial"/>
                <a:ea typeface="Arial"/>
                <a:cs typeface="Arial"/>
                <a:sym typeface="Arial"/>
              </a:rPr>
              <a:t/>
            </a:r>
            <a:br>
              <a:rPr lang="en-GB" sz="1200">
                <a:latin typeface="Arial"/>
                <a:ea typeface="Arial"/>
                <a:cs typeface="Arial"/>
                <a:sym typeface="Arial"/>
              </a:rPr>
            </a:br>
            <a:r>
              <a:rPr lang="en-GB" sz="1200" i="1">
                <a:latin typeface="Arial"/>
                <a:ea typeface="Arial"/>
                <a:cs typeface="Arial"/>
                <a:sym typeface="Arial"/>
              </a:rPr>
              <a:t>This is Manchester, our MANCHESTER </a:t>
            </a:r>
            <a:r>
              <a:rPr lang="en-GB" sz="1200">
                <a:latin typeface="Arial"/>
                <a:ea typeface="Arial"/>
                <a:cs typeface="Arial"/>
                <a:sym typeface="Arial"/>
              </a:rPr>
              <a:t/>
            </a:r>
            <a:br>
              <a:rPr lang="en-GB" sz="1200">
                <a:latin typeface="Arial"/>
                <a:ea typeface="Arial"/>
                <a:cs typeface="Arial"/>
                <a:sym typeface="Arial"/>
              </a:rPr>
            </a:br>
            <a:r>
              <a:rPr lang="en-GB" sz="1200" i="1">
                <a:latin typeface="Arial"/>
                <a:ea typeface="Arial"/>
                <a:cs typeface="Arial"/>
                <a:sym typeface="Arial"/>
              </a:rPr>
              <a:t>And the bees still buzz!</a:t>
            </a:r>
            <a:endParaRPr sz="1200">
              <a:latin typeface="Arial"/>
              <a:ea typeface="Arial"/>
              <a:cs typeface="Arial"/>
              <a:sym typeface="Arial"/>
            </a:endParaRPr>
          </a:p>
        </p:txBody>
      </p:sp>
      <p:sp>
        <p:nvSpPr>
          <p:cNvPr id="157" name="Google Shape;157;p28"/>
          <p:cNvSpPr txBox="1"/>
          <p:nvPr/>
        </p:nvSpPr>
        <p:spPr>
          <a:xfrm>
            <a:off x="-6" y="12"/>
            <a:ext cx="28083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a:latin typeface="Calibri"/>
                <a:ea typeface="Calibri"/>
                <a:cs typeface="Calibri"/>
                <a:sym typeface="Calibri"/>
              </a:rPr>
              <a:t>The </a:t>
            </a:r>
            <a:r>
              <a:rPr lang="en-GB">
                <a:latin typeface="Calibri"/>
                <a:ea typeface="Calibri"/>
                <a:cs typeface="Calibri"/>
                <a:sym typeface="Calibri"/>
              </a:rPr>
              <a:t>B</a:t>
            </a:r>
            <a:r>
              <a:rPr lang="en-GB" sz="1400">
                <a:latin typeface="Calibri"/>
                <a:ea typeface="Calibri"/>
                <a:cs typeface="Calibri"/>
                <a:sym typeface="Calibri"/>
              </a:rPr>
              <a:t>ees still </a:t>
            </a:r>
            <a:r>
              <a:rPr lang="en-GB">
                <a:latin typeface="Calibri"/>
                <a:ea typeface="Calibri"/>
                <a:cs typeface="Calibri"/>
                <a:sym typeface="Calibri"/>
              </a:rPr>
              <a:t>B</a:t>
            </a:r>
            <a:r>
              <a:rPr lang="en-GB" sz="1400">
                <a:latin typeface="Calibri"/>
                <a:ea typeface="Calibri"/>
                <a:cs typeface="Calibri"/>
                <a:sym typeface="Calibri"/>
              </a:rPr>
              <a:t>uzz by Ryan Williams.</a:t>
            </a:r>
            <a:endParaRPr sz="1400">
              <a:latin typeface="Calibri"/>
              <a:ea typeface="Calibri"/>
              <a:cs typeface="Calibri"/>
              <a:sym typeface="Calibri"/>
            </a:endParaRPr>
          </a:p>
        </p:txBody>
      </p:sp>
      <p:sp>
        <p:nvSpPr>
          <p:cNvPr id="158" name="Google Shape;158;p28"/>
          <p:cNvSpPr txBox="1"/>
          <p:nvPr/>
        </p:nvSpPr>
        <p:spPr>
          <a:xfrm>
            <a:off x="3341050" y="4292000"/>
            <a:ext cx="3000000" cy="6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latin typeface="Calibri"/>
                <a:ea typeface="Calibri"/>
                <a:cs typeface="Calibri"/>
                <a:sym typeface="Calibri"/>
                <a:hlinkClick r:id="rId3"/>
              </a:rPr>
              <a:t>https://www.youtube.com/watch?v=WQ8pckytSH8</a:t>
            </a:r>
            <a:endParaRPr/>
          </a:p>
        </p:txBody>
      </p:sp>
      <p:sp>
        <p:nvSpPr>
          <p:cNvPr id="159" name="Google Shape;159;p28"/>
          <p:cNvSpPr txBox="1"/>
          <p:nvPr/>
        </p:nvSpPr>
        <p:spPr>
          <a:xfrm>
            <a:off x="3394475" y="3935300"/>
            <a:ext cx="747900" cy="35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alibri"/>
                <a:ea typeface="Calibri"/>
                <a:cs typeface="Calibri"/>
                <a:sym typeface="Calibri"/>
              </a:rPr>
              <a:t>Watch:</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63"/>
        <p:cNvGrpSpPr/>
        <p:nvPr/>
      </p:nvGrpSpPr>
      <p:grpSpPr>
        <a:xfrm>
          <a:off x="0" y="0"/>
          <a:ext cx="0" cy="0"/>
          <a:chOff x="0" y="0"/>
          <a:chExt cx="0" cy="0"/>
        </a:xfrm>
      </p:grpSpPr>
      <p:sp>
        <p:nvSpPr>
          <p:cNvPr id="164" name="Google Shape;164;p29"/>
          <p:cNvSpPr/>
          <p:nvPr/>
        </p:nvSpPr>
        <p:spPr>
          <a:xfrm>
            <a:off x="2857500" y="1810004"/>
            <a:ext cx="3429000" cy="1523494"/>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i="1">
                <a:solidFill>
                  <a:schemeClr val="dk1"/>
                </a:solidFill>
                <a:latin typeface="Arial"/>
                <a:ea typeface="Arial"/>
                <a:cs typeface="Arial"/>
                <a:sym typeface="Arial"/>
              </a:rPr>
              <a:t>Like always, we'll comfort and hold one another,</a:t>
            </a:r>
            <a:r>
              <a:rPr lang="en-GB" sz="1400">
                <a:solidFill>
                  <a:schemeClr val="dk1"/>
                </a:solidFill>
                <a:latin typeface="Arial"/>
                <a:ea typeface="Arial"/>
                <a:cs typeface="Arial"/>
                <a:sym typeface="Arial"/>
              </a:rPr>
              <a:t/>
            </a:r>
            <a:br>
              <a:rPr lang="en-GB" sz="1400">
                <a:solidFill>
                  <a:schemeClr val="dk1"/>
                </a:solidFill>
                <a:latin typeface="Arial"/>
                <a:ea typeface="Arial"/>
                <a:cs typeface="Arial"/>
                <a:sym typeface="Arial"/>
              </a:rPr>
            </a:br>
            <a:r>
              <a:rPr lang="en-GB" sz="1400" i="1">
                <a:solidFill>
                  <a:schemeClr val="dk1"/>
                </a:solidFill>
                <a:latin typeface="Arial"/>
                <a:ea typeface="Arial"/>
                <a:cs typeface="Arial"/>
                <a:sym typeface="Arial"/>
              </a:rPr>
              <a:t>A Mancunian family of sisters and brothers.</a:t>
            </a:r>
            <a:r>
              <a:rPr lang="en-GB" sz="1400">
                <a:solidFill>
                  <a:schemeClr val="dk1"/>
                </a:solidFill>
                <a:latin typeface="Arial"/>
                <a:ea typeface="Arial"/>
                <a:cs typeface="Arial"/>
                <a:sym typeface="Arial"/>
              </a:rPr>
              <a:t/>
            </a:r>
            <a:br>
              <a:rPr lang="en-GB" sz="1400">
                <a:solidFill>
                  <a:schemeClr val="dk1"/>
                </a:solidFill>
                <a:latin typeface="Arial"/>
                <a:ea typeface="Arial"/>
                <a:cs typeface="Arial"/>
                <a:sym typeface="Arial"/>
              </a:rPr>
            </a:br>
            <a:r>
              <a:rPr lang="en-GB" sz="1400" i="1">
                <a:solidFill>
                  <a:schemeClr val="dk1"/>
                </a:solidFill>
                <a:latin typeface="Arial"/>
                <a:ea typeface="Arial"/>
                <a:cs typeface="Arial"/>
                <a:sym typeface="Arial"/>
              </a:rPr>
              <a:t>For a time our strut is reduced to a stagger,</a:t>
            </a:r>
            <a:r>
              <a:rPr lang="en-GB" sz="1400">
                <a:solidFill>
                  <a:schemeClr val="dk1"/>
                </a:solidFill>
                <a:latin typeface="Arial"/>
                <a:ea typeface="Arial"/>
                <a:cs typeface="Arial"/>
                <a:sym typeface="Arial"/>
              </a:rPr>
              <a:t/>
            </a:r>
            <a:br>
              <a:rPr lang="en-GB" sz="1400">
                <a:solidFill>
                  <a:schemeClr val="dk1"/>
                </a:solidFill>
                <a:latin typeface="Arial"/>
                <a:ea typeface="Arial"/>
                <a:cs typeface="Arial"/>
                <a:sym typeface="Arial"/>
              </a:rPr>
            </a:br>
            <a:r>
              <a:rPr lang="en-GB" sz="1400" i="1">
                <a:solidFill>
                  <a:schemeClr val="dk1"/>
                </a:solidFill>
                <a:latin typeface="Arial"/>
                <a:ea typeface="Arial"/>
                <a:cs typeface="Arial"/>
                <a:sym typeface="Arial"/>
              </a:rPr>
              <a:t>But make no mistake, we'll rekindle our swagger.</a:t>
            </a:r>
            <a:r>
              <a:rPr lang="en-GB" sz="1400">
                <a:solidFill>
                  <a:schemeClr val="dk1"/>
                </a:solidFill>
                <a:latin typeface="Arial"/>
                <a:ea typeface="Arial"/>
                <a:cs typeface="Arial"/>
                <a:sym typeface="Arial"/>
              </a:rPr>
              <a:t/>
            </a:r>
            <a:br>
              <a:rPr lang="en-GB" sz="1400">
                <a:solidFill>
                  <a:schemeClr val="dk1"/>
                </a:solidFill>
                <a:latin typeface="Arial"/>
                <a:ea typeface="Arial"/>
                <a:cs typeface="Arial"/>
                <a:sym typeface="Arial"/>
              </a:rPr>
            </a:br>
            <a:endParaRPr sz="1400">
              <a:solidFill>
                <a:schemeClr val="dk1"/>
              </a:solidFill>
              <a:latin typeface="Calibri"/>
              <a:ea typeface="Calibri"/>
              <a:cs typeface="Calibri"/>
              <a:sym typeface="Calibri"/>
            </a:endParaRPr>
          </a:p>
        </p:txBody>
      </p:sp>
      <p:cxnSp>
        <p:nvCxnSpPr>
          <p:cNvPr id="165" name="Google Shape;165;p29"/>
          <p:cNvCxnSpPr/>
          <p:nvPr/>
        </p:nvCxnSpPr>
        <p:spPr>
          <a:xfrm rot="10800000">
            <a:off x="2411760" y="789552"/>
            <a:ext cx="1026114" cy="918102"/>
          </a:xfrm>
          <a:prstGeom prst="straightConnector1">
            <a:avLst/>
          </a:prstGeom>
          <a:noFill/>
          <a:ln w="9525" cap="flat" cmpd="sng">
            <a:solidFill>
              <a:schemeClr val="accent1"/>
            </a:solidFill>
            <a:prstDash val="solid"/>
            <a:miter lim="800000"/>
            <a:headEnd type="none" w="sm" len="sm"/>
            <a:tailEnd type="triangle" w="med" len="med"/>
          </a:ln>
        </p:spPr>
      </p:cxnSp>
      <p:sp>
        <p:nvSpPr>
          <p:cNvPr id="166" name="Google Shape;166;p29"/>
          <p:cNvSpPr txBox="1"/>
          <p:nvPr/>
        </p:nvSpPr>
        <p:spPr>
          <a:xfrm>
            <a:off x="1385646" y="195486"/>
            <a:ext cx="2322258" cy="692497"/>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What does the first line of this part of the poem describe Mancunians to be? Why?</a:t>
            </a:r>
            <a:endParaRPr sz="1400">
              <a:solidFill>
                <a:schemeClr val="dk1"/>
              </a:solidFill>
              <a:latin typeface="Calibri"/>
              <a:ea typeface="Calibri"/>
              <a:cs typeface="Calibri"/>
              <a:sym typeface="Calibri"/>
            </a:endParaRPr>
          </a:p>
        </p:txBody>
      </p:sp>
      <p:sp>
        <p:nvSpPr>
          <p:cNvPr id="167" name="Google Shape;167;p29"/>
          <p:cNvSpPr txBox="1"/>
          <p:nvPr/>
        </p:nvSpPr>
        <p:spPr>
          <a:xfrm>
            <a:off x="4896036" y="195486"/>
            <a:ext cx="2808312" cy="692497"/>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Explain how the use of language in this line implies unity amongst Mancunians.</a:t>
            </a:r>
            <a:endParaRPr sz="1400">
              <a:solidFill>
                <a:schemeClr val="dk1"/>
              </a:solidFill>
              <a:latin typeface="Calibri"/>
              <a:ea typeface="Calibri"/>
              <a:cs typeface="Calibri"/>
              <a:sym typeface="Calibri"/>
            </a:endParaRPr>
          </a:p>
        </p:txBody>
      </p:sp>
      <p:cxnSp>
        <p:nvCxnSpPr>
          <p:cNvPr id="168" name="Google Shape;168;p29"/>
          <p:cNvCxnSpPr/>
          <p:nvPr/>
        </p:nvCxnSpPr>
        <p:spPr>
          <a:xfrm rot="10800000" flipH="1">
            <a:off x="3705150" y="888125"/>
            <a:ext cx="2325000" cy="17124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69" name="Google Shape;169;p29"/>
          <p:cNvCxnSpPr/>
          <p:nvPr/>
        </p:nvCxnSpPr>
        <p:spPr>
          <a:xfrm flipH="1">
            <a:off x="2695512" y="2858818"/>
            <a:ext cx="162000" cy="864000"/>
          </a:xfrm>
          <a:prstGeom prst="straightConnector1">
            <a:avLst/>
          </a:prstGeom>
          <a:noFill/>
          <a:ln w="9525" cap="flat" cmpd="sng">
            <a:solidFill>
              <a:schemeClr val="accent1"/>
            </a:solidFill>
            <a:prstDash val="solid"/>
            <a:miter lim="800000"/>
            <a:headEnd type="none" w="sm" len="sm"/>
            <a:tailEnd type="triangle" w="med" len="med"/>
          </a:ln>
        </p:spPr>
      </p:cxnSp>
      <p:sp>
        <p:nvSpPr>
          <p:cNvPr id="170" name="Google Shape;170;p29"/>
          <p:cNvSpPr txBox="1"/>
          <p:nvPr/>
        </p:nvSpPr>
        <p:spPr>
          <a:xfrm>
            <a:off x="2033718" y="3705876"/>
            <a:ext cx="3888432" cy="692497"/>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Explain and Describe how the poet depicts the resilience in the people here use this last sentence to explain your answer.</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a:solidFill>
                <a:schemeClr val="dk1"/>
              </a:solidFill>
              <a:latin typeface="Calibri"/>
              <a:ea typeface="Calibri"/>
              <a:cs typeface="Calibri"/>
              <a:sym typeface="Calibri"/>
            </a:endParaRPr>
          </a:p>
          <a:p>
            <a:pPr marL="0" marR="0" lvl="0" indent="0" algn="l" rtl="0">
              <a:spcBef>
                <a:spcPts val="0"/>
              </a:spcBef>
              <a:spcAft>
                <a:spcPts val="0"/>
              </a:spcAft>
              <a:buNone/>
            </a:pPr>
            <a:endParaRPr>
              <a:solidFill>
                <a:schemeClr val="dk1"/>
              </a:solidFill>
              <a:latin typeface="Calibri"/>
              <a:ea typeface="Calibri"/>
              <a:cs typeface="Calibri"/>
              <a:sym typeface="Calibri"/>
            </a:endParaRPr>
          </a:p>
        </p:txBody>
      </p:sp>
      <p:sp>
        <p:nvSpPr>
          <p:cNvPr id="171" name="Google Shape;171;p29"/>
          <p:cNvSpPr txBox="1"/>
          <p:nvPr/>
        </p:nvSpPr>
        <p:spPr>
          <a:xfrm>
            <a:off x="6650875" y="2784625"/>
            <a:ext cx="2322300" cy="101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alibri"/>
                <a:ea typeface="Calibri"/>
                <a:cs typeface="Calibri"/>
                <a:sym typeface="Calibri"/>
              </a:rPr>
              <a:t>Can you find another line in the poem that reiterates resilience of Mancunians?</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75"/>
        <p:cNvGrpSpPr/>
        <p:nvPr/>
      </p:nvGrpSpPr>
      <p:grpSpPr>
        <a:xfrm>
          <a:off x="0" y="0"/>
          <a:ext cx="0" cy="0"/>
          <a:chOff x="0" y="0"/>
          <a:chExt cx="0" cy="0"/>
        </a:xfrm>
      </p:grpSpPr>
      <p:sp>
        <p:nvSpPr>
          <p:cNvPr id="176" name="Google Shape;176;p30"/>
          <p:cNvSpPr/>
          <p:nvPr/>
        </p:nvSpPr>
        <p:spPr>
          <a:xfrm>
            <a:off x="540825" y="770950"/>
            <a:ext cx="3095400" cy="210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0"/>
          <p:cNvSpPr txBox="1"/>
          <p:nvPr/>
        </p:nvSpPr>
        <p:spPr>
          <a:xfrm>
            <a:off x="540825" y="771000"/>
            <a:ext cx="3129900" cy="2105700"/>
          </a:xfrm>
          <a:prstGeom prst="rect">
            <a:avLst/>
          </a:prstGeom>
          <a:solidFill>
            <a:srgbClr val="93C47D"/>
          </a:solid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GB" i="1">
                <a:solidFill>
                  <a:schemeClr val="dk1"/>
                </a:solidFill>
              </a:rPr>
              <a:t>“We're a city of workers, a city of shirkers.</a:t>
            </a:r>
            <a:r>
              <a:rPr lang="en-GB">
                <a:solidFill>
                  <a:schemeClr val="dk1"/>
                </a:solidFill>
              </a:rPr>
              <a:t/>
            </a:r>
            <a:br>
              <a:rPr lang="en-GB">
                <a:solidFill>
                  <a:schemeClr val="dk1"/>
                </a:solidFill>
              </a:rPr>
            </a:br>
            <a:r>
              <a:rPr lang="en-GB" i="1">
                <a:solidFill>
                  <a:schemeClr val="dk1"/>
                </a:solidFill>
              </a:rPr>
              <a:t>A city of tracksuits, and bibles and burkas.</a:t>
            </a:r>
            <a:r>
              <a:rPr lang="en-GB">
                <a:solidFill>
                  <a:schemeClr val="dk1"/>
                </a:solidFill>
              </a:rPr>
              <a:t/>
            </a:r>
            <a:br>
              <a:rPr lang="en-GB">
                <a:solidFill>
                  <a:schemeClr val="dk1"/>
                </a:solidFill>
              </a:rPr>
            </a:br>
            <a:r>
              <a:rPr lang="en-GB">
                <a:solidFill>
                  <a:schemeClr val="dk1"/>
                </a:solidFill>
              </a:rPr>
              <a:t/>
            </a:r>
            <a:br>
              <a:rPr lang="en-GB">
                <a:solidFill>
                  <a:schemeClr val="dk1"/>
                </a:solidFill>
              </a:rPr>
            </a:br>
            <a:r>
              <a:rPr lang="en-GB" i="1">
                <a:solidFill>
                  <a:schemeClr val="dk1"/>
                </a:solidFill>
              </a:rPr>
              <a:t>Vegetarian, Rastafarian, Atheist, Jew.</a:t>
            </a:r>
            <a:r>
              <a:rPr lang="en-GB">
                <a:solidFill>
                  <a:schemeClr val="dk1"/>
                </a:solidFill>
              </a:rPr>
              <a:t/>
            </a:r>
            <a:br>
              <a:rPr lang="en-GB">
                <a:solidFill>
                  <a:schemeClr val="dk1"/>
                </a:solidFill>
              </a:rPr>
            </a:br>
            <a:r>
              <a:rPr lang="en-GB">
                <a:solidFill>
                  <a:schemeClr val="dk1"/>
                </a:solidFill>
              </a:rPr>
              <a:t/>
            </a:r>
            <a:br>
              <a:rPr lang="en-GB">
                <a:solidFill>
                  <a:schemeClr val="dk1"/>
                </a:solidFill>
              </a:rPr>
            </a:br>
            <a:r>
              <a:rPr lang="en-GB" i="1">
                <a:solidFill>
                  <a:schemeClr val="dk1"/>
                </a:solidFill>
              </a:rPr>
              <a:t>100% red! 100% blue.”</a:t>
            </a:r>
            <a:r>
              <a:rPr lang="en-GB" sz="1200">
                <a:solidFill>
                  <a:schemeClr val="dk1"/>
                </a:solidFill>
              </a:rPr>
              <a:t/>
            </a:r>
            <a:br>
              <a:rPr lang="en-GB" sz="1200">
                <a:solidFill>
                  <a:schemeClr val="dk1"/>
                </a:solidFill>
              </a:rPr>
            </a:br>
            <a:endParaRPr/>
          </a:p>
        </p:txBody>
      </p:sp>
      <p:sp>
        <p:nvSpPr>
          <p:cNvPr id="178" name="Google Shape;178;p30"/>
          <p:cNvSpPr txBox="1"/>
          <p:nvPr/>
        </p:nvSpPr>
        <p:spPr>
          <a:xfrm>
            <a:off x="4195650" y="529675"/>
            <a:ext cx="4460400" cy="418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u="sng">
                <a:latin typeface="Comfortaa"/>
                <a:ea typeface="Comfortaa"/>
                <a:cs typeface="Comfortaa"/>
                <a:sym typeface="Comfortaa"/>
              </a:rPr>
              <a:t>Task:</a:t>
            </a:r>
            <a:endParaRPr b="1" u="sng">
              <a:latin typeface="Comfortaa"/>
              <a:ea typeface="Comfortaa"/>
              <a:cs typeface="Comfortaa"/>
              <a:sym typeface="Comfortaa"/>
            </a:endParaRPr>
          </a:p>
          <a:p>
            <a:pPr marL="0" lvl="0" indent="0" algn="l" rtl="0">
              <a:spcBef>
                <a:spcPts val="0"/>
              </a:spcBef>
              <a:spcAft>
                <a:spcPts val="0"/>
              </a:spcAft>
              <a:buNone/>
            </a:pPr>
            <a:r>
              <a:rPr lang="en-GB">
                <a:latin typeface="Comfortaa"/>
                <a:ea typeface="Comfortaa"/>
                <a:cs typeface="Comfortaa"/>
                <a:sym typeface="Comfortaa"/>
              </a:rPr>
              <a:t>Explain what the quote from the poem is trying to get across about the people of Manchester.</a:t>
            </a:r>
            <a:endParaRPr>
              <a:latin typeface="Comfortaa"/>
              <a:ea typeface="Comfortaa"/>
              <a:cs typeface="Comfortaa"/>
              <a:sym typeface="Comfortaa"/>
            </a:endParaRPr>
          </a:p>
          <a:p>
            <a:pPr marL="0" lvl="0" indent="0" algn="l" rtl="0">
              <a:spcBef>
                <a:spcPts val="0"/>
              </a:spcBef>
              <a:spcAft>
                <a:spcPts val="0"/>
              </a:spcAft>
              <a:buNone/>
            </a:pPr>
            <a:endParaRPr>
              <a:latin typeface="Comfortaa"/>
              <a:ea typeface="Comfortaa"/>
              <a:cs typeface="Comfortaa"/>
              <a:sym typeface="Comfortaa"/>
            </a:endParaRPr>
          </a:p>
          <a:p>
            <a:pPr marL="0" lvl="0" indent="0" algn="l" rtl="0">
              <a:spcBef>
                <a:spcPts val="0"/>
              </a:spcBef>
              <a:spcAft>
                <a:spcPts val="0"/>
              </a:spcAft>
              <a:buNone/>
            </a:pPr>
            <a:r>
              <a:rPr lang="en-GB">
                <a:latin typeface="Comfortaa"/>
                <a:ea typeface="Comfortaa"/>
                <a:cs typeface="Comfortaa"/>
                <a:sym typeface="Comfortaa"/>
              </a:rPr>
              <a:t>Include in your answer:</a:t>
            </a:r>
            <a:endParaRPr>
              <a:latin typeface="Comfortaa"/>
              <a:ea typeface="Comfortaa"/>
              <a:cs typeface="Comfortaa"/>
              <a:sym typeface="Comfortaa"/>
            </a:endParaRPr>
          </a:p>
          <a:p>
            <a:pPr marL="0" lvl="0" indent="0" algn="l" rtl="0">
              <a:spcBef>
                <a:spcPts val="0"/>
              </a:spcBef>
              <a:spcAft>
                <a:spcPts val="0"/>
              </a:spcAft>
              <a:buNone/>
            </a:pPr>
            <a:endParaRPr>
              <a:latin typeface="Comfortaa"/>
              <a:ea typeface="Comfortaa"/>
              <a:cs typeface="Comfortaa"/>
              <a:sym typeface="Comfortaa"/>
            </a:endParaRPr>
          </a:p>
          <a:p>
            <a:pPr marL="0" lvl="0" indent="0" algn="l" rtl="0">
              <a:spcBef>
                <a:spcPts val="0"/>
              </a:spcBef>
              <a:spcAft>
                <a:spcPts val="0"/>
              </a:spcAft>
              <a:buNone/>
            </a:pPr>
            <a:r>
              <a:rPr lang="en-GB">
                <a:latin typeface="Comfortaa"/>
                <a:ea typeface="Comfortaa"/>
                <a:cs typeface="Comfortaa"/>
                <a:sym typeface="Comfortaa"/>
              </a:rPr>
              <a:t> What workers and shirkers are,</a:t>
            </a:r>
            <a:endParaRPr>
              <a:latin typeface="Comfortaa"/>
              <a:ea typeface="Comfortaa"/>
              <a:cs typeface="Comfortaa"/>
              <a:sym typeface="Comfortaa"/>
            </a:endParaRPr>
          </a:p>
          <a:p>
            <a:pPr marL="0" lvl="0" indent="0" algn="l" rtl="0">
              <a:spcBef>
                <a:spcPts val="0"/>
              </a:spcBef>
              <a:spcAft>
                <a:spcPts val="0"/>
              </a:spcAft>
              <a:buNone/>
            </a:pPr>
            <a:endParaRPr>
              <a:latin typeface="Comfortaa"/>
              <a:ea typeface="Comfortaa"/>
              <a:cs typeface="Comfortaa"/>
              <a:sym typeface="Comfortaa"/>
            </a:endParaRPr>
          </a:p>
          <a:p>
            <a:pPr marL="0" lvl="0" indent="0" algn="l" rtl="0">
              <a:spcBef>
                <a:spcPts val="0"/>
              </a:spcBef>
              <a:spcAft>
                <a:spcPts val="0"/>
              </a:spcAft>
              <a:buNone/>
            </a:pPr>
            <a:r>
              <a:rPr lang="en-GB">
                <a:latin typeface="Comfortaa"/>
                <a:ea typeface="Comfortaa"/>
                <a:cs typeface="Comfortaa"/>
                <a:sym typeface="Comfortaa"/>
              </a:rPr>
              <a:t>Explain what the clothing descriptions are alluding to.</a:t>
            </a:r>
            <a:endParaRPr>
              <a:latin typeface="Comfortaa"/>
              <a:ea typeface="Comfortaa"/>
              <a:cs typeface="Comfortaa"/>
              <a:sym typeface="Comfortaa"/>
            </a:endParaRPr>
          </a:p>
          <a:p>
            <a:pPr marL="0" lvl="0" indent="0" algn="l" rtl="0">
              <a:spcBef>
                <a:spcPts val="0"/>
              </a:spcBef>
              <a:spcAft>
                <a:spcPts val="0"/>
              </a:spcAft>
              <a:buNone/>
            </a:pPr>
            <a:endParaRPr>
              <a:latin typeface="Comfortaa"/>
              <a:ea typeface="Comfortaa"/>
              <a:cs typeface="Comfortaa"/>
              <a:sym typeface="Comfortaa"/>
            </a:endParaRPr>
          </a:p>
          <a:p>
            <a:pPr marL="0" lvl="0" indent="0" algn="l" rtl="0">
              <a:spcBef>
                <a:spcPts val="0"/>
              </a:spcBef>
              <a:spcAft>
                <a:spcPts val="0"/>
              </a:spcAft>
              <a:buNone/>
            </a:pPr>
            <a:r>
              <a:rPr lang="en-GB">
                <a:latin typeface="Comfortaa"/>
                <a:ea typeface="Comfortaa"/>
                <a:cs typeface="Comfortaa"/>
                <a:sym typeface="Comfortaa"/>
              </a:rPr>
              <a:t>100% red! 100% blue. means</a:t>
            </a:r>
            <a:endParaRPr>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82"/>
        <p:cNvGrpSpPr/>
        <p:nvPr/>
      </p:nvGrpSpPr>
      <p:grpSpPr>
        <a:xfrm>
          <a:off x="0" y="0"/>
          <a:ext cx="0" cy="0"/>
          <a:chOff x="0" y="0"/>
          <a:chExt cx="0" cy="0"/>
        </a:xfrm>
      </p:grpSpPr>
      <p:sp>
        <p:nvSpPr>
          <p:cNvPr id="183" name="Google Shape;183;p31"/>
          <p:cNvSpPr/>
          <p:nvPr/>
        </p:nvSpPr>
        <p:spPr>
          <a:xfrm>
            <a:off x="4729250" y="943550"/>
            <a:ext cx="4280700" cy="32634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1"/>
          <p:cNvSpPr/>
          <p:nvPr/>
        </p:nvSpPr>
        <p:spPr>
          <a:xfrm>
            <a:off x="230125" y="943550"/>
            <a:ext cx="3886200" cy="32634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1"/>
          <p:cNvSpPr txBox="1">
            <a:spLocks noGrp="1"/>
          </p:cNvSpPr>
          <p:nvPr>
            <p:ph type="title"/>
          </p:nvPr>
        </p:nvSpPr>
        <p:spPr>
          <a:xfrm>
            <a:off x="133875" y="391225"/>
            <a:ext cx="591000" cy="506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GB" sz="1100">
                <a:latin typeface="Comfortaa"/>
                <a:ea typeface="Comfortaa"/>
                <a:cs typeface="Comfortaa"/>
                <a:sym typeface="Comfortaa"/>
              </a:rPr>
              <a:t>Task:</a:t>
            </a:r>
            <a:endParaRPr sz="1100">
              <a:latin typeface="Comfortaa"/>
              <a:ea typeface="Comfortaa"/>
              <a:cs typeface="Comfortaa"/>
              <a:sym typeface="Comfortaa"/>
            </a:endParaRPr>
          </a:p>
        </p:txBody>
      </p:sp>
      <p:sp>
        <p:nvSpPr>
          <p:cNvPr id="186" name="Google Shape;186;p31"/>
          <p:cNvSpPr txBox="1">
            <a:spLocks noGrp="1"/>
          </p:cNvSpPr>
          <p:nvPr>
            <p:ph type="body" idx="1"/>
          </p:nvPr>
        </p:nvSpPr>
        <p:spPr>
          <a:xfrm>
            <a:off x="191400" y="1095451"/>
            <a:ext cx="3886200" cy="3599400"/>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chemeClr val="dk1"/>
              </a:buClr>
              <a:buSzPts val="1900"/>
              <a:buChar char="•"/>
            </a:pPr>
            <a:r>
              <a:rPr lang="en-GB" sz="1900"/>
              <a:t>Find a map of Greater Manchester and circle:</a:t>
            </a:r>
            <a:endParaRPr sz="1900"/>
          </a:p>
        </p:txBody>
      </p:sp>
      <p:sp>
        <p:nvSpPr>
          <p:cNvPr id="187" name="Google Shape;187;p31"/>
          <p:cNvSpPr txBox="1">
            <a:spLocks noGrp="1"/>
          </p:cNvSpPr>
          <p:nvPr>
            <p:ph type="body" idx="2"/>
          </p:nvPr>
        </p:nvSpPr>
        <p:spPr>
          <a:xfrm>
            <a:off x="4882300" y="1095444"/>
            <a:ext cx="3886200" cy="3263400"/>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chemeClr val="dk1"/>
              </a:buClr>
              <a:buSzPts val="1900"/>
              <a:buChar char="•"/>
            </a:pPr>
            <a:r>
              <a:rPr lang="en-GB" sz="1900"/>
              <a:t>Explain why the poet uses the line  (quoted on the left)</a:t>
            </a:r>
            <a:endParaRPr sz="1900"/>
          </a:p>
          <a:p>
            <a:pPr marL="0" lvl="0" indent="0" algn="l" rtl="0">
              <a:lnSpc>
                <a:spcPct val="90000"/>
              </a:lnSpc>
              <a:spcBef>
                <a:spcPts val="0"/>
              </a:spcBef>
              <a:spcAft>
                <a:spcPts val="0"/>
              </a:spcAft>
              <a:buNone/>
            </a:pPr>
            <a:endParaRPr sz="1900"/>
          </a:p>
          <a:p>
            <a:pPr marL="0" lvl="0" indent="0" algn="l" rtl="0">
              <a:lnSpc>
                <a:spcPct val="90000"/>
              </a:lnSpc>
              <a:spcBef>
                <a:spcPts val="0"/>
              </a:spcBef>
              <a:spcAft>
                <a:spcPts val="0"/>
              </a:spcAft>
              <a:buNone/>
            </a:pPr>
            <a:r>
              <a:rPr lang="en-GB" sz="1900"/>
              <a:t>To help structure:</a:t>
            </a:r>
            <a:endParaRPr sz="1900"/>
          </a:p>
          <a:p>
            <a:pPr marL="0" lvl="0" indent="0" algn="l" rtl="0">
              <a:lnSpc>
                <a:spcPct val="90000"/>
              </a:lnSpc>
              <a:spcBef>
                <a:spcPts val="800"/>
              </a:spcBef>
              <a:spcAft>
                <a:spcPts val="0"/>
              </a:spcAft>
              <a:buNone/>
            </a:pPr>
            <a:r>
              <a:rPr lang="en-GB" sz="1900"/>
              <a:t>The writer of the poem in the line </a:t>
            </a:r>
            <a:r>
              <a:rPr lang="en-GB" sz="1500"/>
              <a:t>“</a:t>
            </a:r>
            <a:r>
              <a:rPr lang="en-GB" sz="1500" i="1">
                <a:latin typeface="Arial"/>
                <a:ea typeface="Arial"/>
                <a:cs typeface="Arial"/>
                <a:sym typeface="Arial"/>
              </a:rPr>
              <a:t>We're Collyhurst, Ancoats, Moston and Sale.</a:t>
            </a:r>
            <a:r>
              <a:rPr lang="en-GB" sz="1500">
                <a:latin typeface="Arial"/>
                <a:ea typeface="Arial"/>
                <a:cs typeface="Arial"/>
                <a:sym typeface="Arial"/>
              </a:rPr>
              <a:t/>
            </a:r>
            <a:br>
              <a:rPr lang="en-GB" sz="1500">
                <a:latin typeface="Arial"/>
                <a:ea typeface="Arial"/>
                <a:cs typeface="Arial"/>
                <a:sym typeface="Arial"/>
              </a:rPr>
            </a:br>
            <a:r>
              <a:rPr lang="en-GB" sz="1500" i="1">
                <a:latin typeface="Arial"/>
                <a:ea typeface="Arial"/>
                <a:cs typeface="Arial"/>
                <a:sym typeface="Arial"/>
              </a:rPr>
              <a:t>We're Oldham and Bury; Ashton; Rochdale.” </a:t>
            </a:r>
            <a:r>
              <a:rPr lang="en-GB" sz="1500">
                <a:latin typeface="Arial"/>
                <a:ea typeface="Arial"/>
                <a:cs typeface="Arial"/>
                <a:sym typeface="Arial"/>
              </a:rPr>
              <a:t>used this to show……………</a:t>
            </a:r>
            <a:r>
              <a:rPr lang="en-GB" sz="1500" i="1">
                <a:latin typeface="Arial"/>
                <a:ea typeface="Arial"/>
                <a:cs typeface="Arial"/>
                <a:sym typeface="Arial"/>
              </a:rPr>
              <a:t>……………………………………………………………………………………………………………………………</a:t>
            </a:r>
            <a:endParaRPr sz="1500">
              <a:latin typeface="Arial"/>
              <a:ea typeface="Arial"/>
              <a:cs typeface="Arial"/>
              <a:sym typeface="Arial"/>
            </a:endParaRPr>
          </a:p>
          <a:p>
            <a:pPr marL="177800" lvl="0" indent="-171450" algn="l" rtl="0">
              <a:lnSpc>
                <a:spcPct val="90000"/>
              </a:lnSpc>
              <a:spcBef>
                <a:spcPts val="800"/>
              </a:spcBef>
              <a:spcAft>
                <a:spcPts val="0"/>
              </a:spcAft>
              <a:buClr>
                <a:schemeClr val="dk1"/>
              </a:buClr>
              <a:buSzPts val="1900"/>
              <a:buChar char="•"/>
            </a:pPr>
            <a:r>
              <a:rPr lang="en-GB" sz="1900"/>
              <a:t> </a:t>
            </a:r>
            <a:endParaRPr sz="1900"/>
          </a:p>
        </p:txBody>
      </p:sp>
      <p:sp>
        <p:nvSpPr>
          <p:cNvPr id="188" name="Google Shape;188;p31"/>
          <p:cNvSpPr/>
          <p:nvPr/>
        </p:nvSpPr>
        <p:spPr>
          <a:xfrm>
            <a:off x="420000" y="1821762"/>
            <a:ext cx="3429000" cy="2146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2700" i="1">
                <a:solidFill>
                  <a:schemeClr val="dk1"/>
                </a:solidFill>
                <a:latin typeface="Arial"/>
                <a:ea typeface="Arial"/>
                <a:cs typeface="Arial"/>
                <a:sym typeface="Arial"/>
              </a:rPr>
              <a:t>“Collyhurst, Ancoats, Moston and Sale.</a:t>
            </a:r>
            <a:r>
              <a:rPr lang="en-GB" sz="2700">
                <a:solidFill>
                  <a:schemeClr val="dk1"/>
                </a:solidFill>
                <a:latin typeface="Arial"/>
                <a:ea typeface="Arial"/>
                <a:cs typeface="Arial"/>
                <a:sym typeface="Arial"/>
              </a:rPr>
              <a:t/>
            </a:r>
            <a:br>
              <a:rPr lang="en-GB" sz="2700">
                <a:solidFill>
                  <a:schemeClr val="dk1"/>
                </a:solidFill>
                <a:latin typeface="Arial"/>
                <a:ea typeface="Arial"/>
                <a:cs typeface="Arial"/>
                <a:sym typeface="Arial"/>
              </a:rPr>
            </a:br>
            <a:r>
              <a:rPr lang="en-GB" sz="2700" i="1">
                <a:solidFill>
                  <a:schemeClr val="dk1"/>
                </a:solidFill>
                <a:latin typeface="Arial"/>
                <a:ea typeface="Arial"/>
                <a:cs typeface="Arial"/>
                <a:sym typeface="Arial"/>
              </a:rPr>
              <a:t>We're Oldham and Bury; Ashton; Rochdale.”</a:t>
            </a:r>
            <a:endParaRPr sz="27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92"/>
        <p:cNvGrpSpPr/>
        <p:nvPr/>
      </p:nvGrpSpPr>
      <p:grpSpPr>
        <a:xfrm>
          <a:off x="0" y="0"/>
          <a:ext cx="0" cy="0"/>
          <a:chOff x="0" y="0"/>
          <a:chExt cx="0" cy="0"/>
        </a:xfrm>
      </p:grpSpPr>
      <p:sp>
        <p:nvSpPr>
          <p:cNvPr id="193" name="Google Shape;193;p32"/>
          <p:cNvSpPr txBox="1"/>
          <p:nvPr/>
        </p:nvSpPr>
        <p:spPr>
          <a:xfrm>
            <a:off x="253150" y="2330100"/>
            <a:ext cx="3000000" cy="80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a:solidFill>
                  <a:schemeClr val="hlink"/>
                </a:solidFill>
                <a:hlinkClick r:id="rId3"/>
              </a:rPr>
              <a:t>https://www.youtube.com/watch?v=xfX0HjkGFnk&amp;list=PLPYtcpe9UZ9NeGsfjA52_gzjpfY1PiJp7&amp;index=1</a:t>
            </a:r>
            <a:endParaRPr/>
          </a:p>
        </p:txBody>
      </p:sp>
      <p:sp>
        <p:nvSpPr>
          <p:cNvPr id="194" name="Google Shape;194;p32"/>
          <p:cNvSpPr txBox="1"/>
          <p:nvPr/>
        </p:nvSpPr>
        <p:spPr>
          <a:xfrm>
            <a:off x="253150" y="184100"/>
            <a:ext cx="6742800" cy="44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alibri"/>
                <a:ea typeface="Calibri"/>
                <a:cs typeface="Calibri"/>
                <a:sym typeface="Calibri"/>
              </a:rPr>
              <a:t>LO: to develop understanding of the Manchester Industrial Revolution.</a:t>
            </a:r>
            <a:endParaRPr>
              <a:latin typeface="Calibri"/>
              <a:ea typeface="Calibri"/>
              <a:cs typeface="Calibri"/>
              <a:sym typeface="Calibri"/>
            </a:endParaRPr>
          </a:p>
        </p:txBody>
      </p:sp>
      <p:sp>
        <p:nvSpPr>
          <p:cNvPr id="195" name="Google Shape;195;p32"/>
          <p:cNvSpPr txBox="1"/>
          <p:nvPr/>
        </p:nvSpPr>
        <p:spPr>
          <a:xfrm>
            <a:off x="184100" y="713400"/>
            <a:ext cx="3360000" cy="44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Calibri"/>
                <a:ea typeface="Calibri"/>
                <a:cs typeface="Calibri"/>
                <a:sym typeface="Calibri"/>
              </a:rPr>
              <a:t>How Manchester became Great.</a:t>
            </a: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GB">
                <a:latin typeface="Calibri"/>
                <a:ea typeface="Calibri"/>
                <a:cs typeface="Calibri"/>
                <a:sym typeface="Calibri"/>
              </a:rPr>
              <a:t>Watch the following clip to understand a little about the Industrial Revolution and how it affected Manchester as a Place.</a:t>
            </a:r>
            <a:endParaRPr>
              <a:latin typeface="Calibri"/>
              <a:ea typeface="Calibri"/>
              <a:cs typeface="Calibri"/>
              <a:sym typeface="Calibri"/>
            </a:endParaRPr>
          </a:p>
        </p:txBody>
      </p:sp>
      <p:sp>
        <p:nvSpPr>
          <p:cNvPr id="196" name="Google Shape;196;p32"/>
          <p:cNvSpPr txBox="1"/>
          <p:nvPr/>
        </p:nvSpPr>
        <p:spPr>
          <a:xfrm>
            <a:off x="287675" y="3371475"/>
            <a:ext cx="2876700" cy="75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alibri"/>
                <a:ea typeface="Calibri"/>
                <a:cs typeface="Calibri"/>
                <a:sym typeface="Calibri"/>
              </a:rPr>
              <a:t>How does the Manchester bee relate to the Industrial revolution?</a:t>
            </a:r>
            <a:endParaRPr>
              <a:latin typeface="Calibri"/>
              <a:ea typeface="Calibri"/>
              <a:cs typeface="Calibri"/>
              <a:sym typeface="Calibri"/>
            </a:endParaRPr>
          </a:p>
        </p:txBody>
      </p:sp>
      <p:pic>
        <p:nvPicPr>
          <p:cNvPr id="197" name="Google Shape;197;p32"/>
          <p:cNvPicPr preferRelativeResize="0"/>
          <p:nvPr/>
        </p:nvPicPr>
        <p:blipFill>
          <a:blip r:embed="rId4">
            <a:alphaModFix/>
          </a:blip>
          <a:stretch>
            <a:fillRect/>
          </a:stretch>
        </p:blipFill>
        <p:spPr>
          <a:xfrm>
            <a:off x="3336463" y="2674400"/>
            <a:ext cx="2471076" cy="2270650"/>
          </a:xfrm>
          <a:prstGeom prst="rect">
            <a:avLst/>
          </a:prstGeom>
          <a:noFill/>
          <a:ln>
            <a:noFill/>
          </a:ln>
        </p:spPr>
      </p:pic>
      <p:pic>
        <p:nvPicPr>
          <p:cNvPr id="198" name="Google Shape;198;p32"/>
          <p:cNvPicPr preferRelativeResize="0"/>
          <p:nvPr/>
        </p:nvPicPr>
        <p:blipFill>
          <a:blip r:embed="rId5">
            <a:alphaModFix/>
          </a:blip>
          <a:stretch>
            <a:fillRect/>
          </a:stretch>
        </p:blipFill>
        <p:spPr>
          <a:xfrm>
            <a:off x="6477850" y="184100"/>
            <a:ext cx="2531976" cy="1898982"/>
          </a:xfrm>
          <a:prstGeom prst="rect">
            <a:avLst/>
          </a:prstGeom>
          <a:noFill/>
          <a:ln>
            <a:noFill/>
          </a:ln>
        </p:spPr>
      </p:pic>
      <p:pic>
        <p:nvPicPr>
          <p:cNvPr id="199" name="Google Shape;199;p32"/>
          <p:cNvPicPr preferRelativeResize="0"/>
          <p:nvPr/>
        </p:nvPicPr>
        <p:blipFill>
          <a:blip r:embed="rId6">
            <a:alphaModFix/>
          </a:blip>
          <a:stretch>
            <a:fillRect/>
          </a:stretch>
        </p:blipFill>
        <p:spPr>
          <a:xfrm>
            <a:off x="3734626" y="713407"/>
            <a:ext cx="2552700" cy="1790700"/>
          </a:xfrm>
          <a:prstGeom prst="rect">
            <a:avLst/>
          </a:prstGeom>
          <a:noFill/>
          <a:ln>
            <a:noFill/>
          </a:ln>
        </p:spPr>
      </p:pic>
      <p:pic>
        <p:nvPicPr>
          <p:cNvPr id="200" name="Google Shape;200;p32"/>
          <p:cNvPicPr preferRelativeResize="0"/>
          <p:nvPr/>
        </p:nvPicPr>
        <p:blipFill>
          <a:blip r:embed="rId7">
            <a:alphaModFix/>
          </a:blip>
          <a:stretch>
            <a:fillRect/>
          </a:stretch>
        </p:blipFill>
        <p:spPr>
          <a:xfrm>
            <a:off x="5979639" y="2923932"/>
            <a:ext cx="3031661" cy="2021108"/>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742</Words>
  <Application>Microsoft Office PowerPoint</Application>
  <PresentationFormat>On-screen Show (16:9)</PresentationFormat>
  <Paragraphs>52</Paragraphs>
  <Slides>8</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Comfortaa</vt:lpstr>
      <vt:lpstr>Calibri</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Task: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O'Reilly</dc:creator>
  <cp:lastModifiedBy>Leah O'Reilly</cp:lastModifiedBy>
  <cp:revision>1</cp:revision>
  <dcterms:modified xsi:type="dcterms:W3CDTF">2020-06-08T18:49:27Z</dcterms:modified>
</cp:coreProperties>
</file>