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B0604020202020204" charset="0"/>
      <p:regular r:id="rId10"/>
      <p:bold r:id="rId11"/>
      <p:italic r:id="rId12"/>
      <p:boldItalic r:id="rId13"/>
    </p:embeddedFont>
    <p:embeddedFont>
      <p:font typeface="Roboto" panose="020B0604020202020204" charset="0"/>
      <p:regular r:id="rId14"/>
      <p:bold r:id="rId15"/>
      <p:italic r:id="rId16"/>
      <p:boldItalic r:id="rId17"/>
    </p:embeddedFont>
    <p:embeddedFont>
      <p:font typeface="Comfortaa" panose="020B0604020202020204" charset="0"/>
      <p:regular r:id="rId18"/>
      <p:bold r:id="rId19"/>
    </p:embeddedFont>
    <p:embeddedFont>
      <p:font typeface="Raleway"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38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39f2d9c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39f2d9c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739f2d9c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739f2d9c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39f2d9cf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39f2d9c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739f2d9cf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739f2d9cf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739f2d9cf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739f2d9cf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739f2d9cf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739f2d9cf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82"/>
        <p:cNvGrpSpPr/>
        <p:nvPr/>
      </p:nvGrpSpPr>
      <p:grpSpPr>
        <a:xfrm>
          <a:off x="0" y="0"/>
          <a:ext cx="0" cy="0"/>
          <a:chOff x="0" y="0"/>
          <a:chExt cx="0" cy="0"/>
        </a:xfrm>
      </p:grpSpPr>
      <p:sp>
        <p:nvSpPr>
          <p:cNvPr id="83" name="Google Shape;83;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60600" y="0"/>
            <a:ext cx="7283400" cy="51435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a:spLocks noGrp="1"/>
          </p:cNvSpPr>
          <p:nvPr>
            <p:ph type="body" idx="1"/>
          </p:nvPr>
        </p:nvSpPr>
        <p:spPr>
          <a:xfrm>
            <a:off x="2476825" y="625800"/>
            <a:ext cx="5870700" cy="3891900"/>
          </a:xfrm>
          <a:prstGeom prst="rect">
            <a:avLst/>
          </a:prstGeom>
          <a:noFill/>
        </p:spPr>
        <p:txBody>
          <a:bodyPr spcFirstLastPara="1" wrap="square" lIns="91425" tIns="91425" rIns="91425" bIns="91425" anchor="t" anchorCtr="0">
            <a:noAutofit/>
          </a:bodyPr>
          <a:lstStyle>
            <a:lvl1pPr marL="457200" lvl="0" indent="-355600" algn="l" rtl="0">
              <a:lnSpc>
                <a:spcPct val="115000"/>
              </a:lnSpc>
              <a:spcBef>
                <a:spcPts val="0"/>
              </a:spcBef>
              <a:spcAft>
                <a:spcPts val="0"/>
              </a:spcAft>
              <a:buClr>
                <a:schemeClr val="lt1"/>
              </a:buClr>
              <a:buSzPts val="2000"/>
              <a:buChar char="●"/>
              <a:defRPr sz="2000">
                <a:solidFill>
                  <a:schemeClr val="lt1"/>
                </a:solidFill>
              </a:defRPr>
            </a:lvl1pPr>
            <a:lvl2pPr marL="914400" lvl="1" indent="-330200" algn="l" rtl="0">
              <a:lnSpc>
                <a:spcPct val="115000"/>
              </a:lnSpc>
              <a:spcBef>
                <a:spcPts val="1600"/>
              </a:spcBef>
              <a:spcAft>
                <a:spcPts val="0"/>
              </a:spcAft>
              <a:buClr>
                <a:schemeClr val="lt1"/>
              </a:buClr>
              <a:buSzPts val="1600"/>
              <a:buChar char="○"/>
              <a:defRPr sz="1600">
                <a:solidFill>
                  <a:schemeClr val="lt1"/>
                </a:solidFill>
              </a:defRPr>
            </a:lvl2pPr>
            <a:lvl3pPr marL="1371600" lvl="2" indent="-330200" algn="l" rtl="0">
              <a:lnSpc>
                <a:spcPct val="115000"/>
              </a:lnSpc>
              <a:spcBef>
                <a:spcPts val="1600"/>
              </a:spcBef>
              <a:spcAft>
                <a:spcPts val="0"/>
              </a:spcAft>
              <a:buClr>
                <a:schemeClr val="lt1"/>
              </a:buClr>
              <a:buSzPts val="1600"/>
              <a:buChar char="■"/>
              <a:defRPr sz="1600">
                <a:solidFill>
                  <a:schemeClr val="lt1"/>
                </a:solidFill>
              </a:defRPr>
            </a:lvl3pPr>
            <a:lvl4pPr marL="1828800" lvl="3" indent="-330200" algn="l" rtl="0">
              <a:lnSpc>
                <a:spcPct val="115000"/>
              </a:lnSpc>
              <a:spcBef>
                <a:spcPts val="1600"/>
              </a:spcBef>
              <a:spcAft>
                <a:spcPts val="0"/>
              </a:spcAft>
              <a:buClr>
                <a:schemeClr val="lt1"/>
              </a:buClr>
              <a:buSzPts val="1600"/>
              <a:buChar char="●"/>
              <a:defRPr sz="1600">
                <a:solidFill>
                  <a:schemeClr val="lt1"/>
                </a:solidFill>
              </a:defRPr>
            </a:lvl4pPr>
            <a:lvl5pPr marL="2286000" lvl="4" indent="-330200" algn="l" rtl="0">
              <a:lnSpc>
                <a:spcPct val="115000"/>
              </a:lnSpc>
              <a:spcBef>
                <a:spcPts val="1600"/>
              </a:spcBef>
              <a:spcAft>
                <a:spcPts val="0"/>
              </a:spcAft>
              <a:buClr>
                <a:schemeClr val="lt1"/>
              </a:buClr>
              <a:buSzPts val="1600"/>
              <a:buChar char="○"/>
              <a:defRPr sz="1600">
                <a:solidFill>
                  <a:schemeClr val="lt1"/>
                </a:solidFill>
              </a:defRPr>
            </a:lvl5pPr>
            <a:lvl6pPr marL="2743200" lvl="5" indent="-330200" algn="l" rtl="0">
              <a:lnSpc>
                <a:spcPct val="115000"/>
              </a:lnSpc>
              <a:spcBef>
                <a:spcPts val="1600"/>
              </a:spcBef>
              <a:spcAft>
                <a:spcPts val="0"/>
              </a:spcAft>
              <a:buClr>
                <a:schemeClr val="lt1"/>
              </a:buClr>
              <a:buSzPts val="1600"/>
              <a:buChar char="■"/>
              <a:defRPr sz="1600">
                <a:solidFill>
                  <a:schemeClr val="lt1"/>
                </a:solidFill>
              </a:defRPr>
            </a:lvl6pPr>
            <a:lvl7pPr marL="3200400" lvl="6" indent="-330200" algn="l" rtl="0">
              <a:lnSpc>
                <a:spcPct val="115000"/>
              </a:lnSpc>
              <a:spcBef>
                <a:spcPts val="1600"/>
              </a:spcBef>
              <a:spcAft>
                <a:spcPts val="0"/>
              </a:spcAft>
              <a:buClr>
                <a:schemeClr val="lt1"/>
              </a:buClr>
              <a:buSzPts val="1600"/>
              <a:buChar char="●"/>
              <a:defRPr sz="1600">
                <a:solidFill>
                  <a:schemeClr val="lt1"/>
                </a:solidFill>
              </a:defRPr>
            </a:lvl7pPr>
            <a:lvl8pPr marL="3657600" lvl="7" indent="-330200" algn="l" rtl="0">
              <a:lnSpc>
                <a:spcPct val="115000"/>
              </a:lnSpc>
              <a:spcBef>
                <a:spcPts val="1600"/>
              </a:spcBef>
              <a:spcAft>
                <a:spcPts val="0"/>
              </a:spcAft>
              <a:buClr>
                <a:schemeClr val="lt1"/>
              </a:buClr>
              <a:buSzPts val="1600"/>
              <a:buChar char="○"/>
              <a:defRPr sz="1600">
                <a:solidFill>
                  <a:schemeClr val="lt1"/>
                </a:solidFill>
              </a:defRPr>
            </a:lvl8pPr>
            <a:lvl9pPr marL="4114800" lvl="8" indent="-330200" algn="l" rtl="0">
              <a:lnSpc>
                <a:spcPct val="115000"/>
              </a:lnSpc>
              <a:spcBef>
                <a:spcPts val="1600"/>
              </a:spcBef>
              <a:spcAft>
                <a:spcPts val="1600"/>
              </a:spcAft>
              <a:buClr>
                <a:schemeClr val="lt1"/>
              </a:buClr>
              <a:buSzPts val="1600"/>
              <a:buChar char="■"/>
              <a:defRPr sz="1600">
                <a:solidFill>
                  <a:schemeClr val="lt1"/>
                </a:solidFill>
              </a:defRPr>
            </a:lvl9pPr>
          </a:lstStyle>
          <a:p>
            <a:endParaRPr/>
          </a:p>
        </p:txBody>
      </p:sp>
      <p:sp>
        <p:nvSpPr>
          <p:cNvPr id="86" name="Google Shape;8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spTree>
      <p:nvGrpSpPr>
        <p:cNvPr id="1" name="Shape 87"/>
        <p:cNvGrpSpPr/>
        <p:nvPr/>
      </p:nvGrpSpPr>
      <p:grpSpPr>
        <a:xfrm>
          <a:off x="0" y="0"/>
          <a:ext cx="0" cy="0"/>
          <a:chOff x="0" y="0"/>
          <a:chExt cx="0" cy="0"/>
        </a:xfrm>
      </p:grpSpPr>
      <p:sp>
        <p:nvSpPr>
          <p:cNvPr id="88" name="Google Shape;88;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txBox="1">
            <a:spLocks noGrp="1"/>
          </p:cNvSpPr>
          <p:nvPr>
            <p:ph type="body" idx="1"/>
          </p:nvPr>
        </p:nvSpPr>
        <p:spPr>
          <a:xfrm>
            <a:off x="317425" y="209550"/>
            <a:ext cx="4779300" cy="46284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1600"/>
              </a:spcBef>
              <a:spcAft>
                <a:spcPts val="0"/>
              </a:spcAft>
              <a:buClr>
                <a:schemeClr val="dk2"/>
              </a:buClr>
              <a:buSzPts val="1200"/>
              <a:buChar char="○"/>
              <a:defRPr sz="1200">
                <a:solidFill>
                  <a:schemeClr val="dk2"/>
                </a:solidFill>
              </a:defRPr>
            </a:lvl2pPr>
            <a:lvl3pPr marL="1371600" lvl="2" indent="-304800" algn="l" rtl="0">
              <a:lnSpc>
                <a:spcPct val="115000"/>
              </a:lnSpc>
              <a:spcBef>
                <a:spcPts val="1600"/>
              </a:spcBef>
              <a:spcAft>
                <a:spcPts val="0"/>
              </a:spcAft>
              <a:buClr>
                <a:schemeClr val="dk2"/>
              </a:buClr>
              <a:buSzPts val="1200"/>
              <a:buChar char="■"/>
              <a:defRPr sz="1200">
                <a:solidFill>
                  <a:schemeClr val="dk2"/>
                </a:solidFill>
              </a:defRPr>
            </a:lvl3pPr>
            <a:lvl4pPr marL="1828800" lvl="3" indent="-304800" algn="l" rtl="0">
              <a:lnSpc>
                <a:spcPct val="115000"/>
              </a:lnSpc>
              <a:spcBef>
                <a:spcPts val="1600"/>
              </a:spcBef>
              <a:spcAft>
                <a:spcPts val="0"/>
              </a:spcAft>
              <a:buClr>
                <a:schemeClr val="dk2"/>
              </a:buClr>
              <a:buSzPts val="1200"/>
              <a:buChar char="●"/>
              <a:defRPr sz="1200">
                <a:solidFill>
                  <a:schemeClr val="dk2"/>
                </a:solidFill>
              </a:defRPr>
            </a:lvl4pPr>
            <a:lvl5pPr marL="2286000" lvl="4" indent="-304800" algn="l" rtl="0">
              <a:lnSpc>
                <a:spcPct val="115000"/>
              </a:lnSpc>
              <a:spcBef>
                <a:spcPts val="1600"/>
              </a:spcBef>
              <a:spcAft>
                <a:spcPts val="0"/>
              </a:spcAft>
              <a:buClr>
                <a:schemeClr val="dk2"/>
              </a:buClr>
              <a:buSzPts val="1200"/>
              <a:buChar char="○"/>
              <a:defRPr sz="1200">
                <a:solidFill>
                  <a:schemeClr val="dk2"/>
                </a:solidFill>
              </a:defRPr>
            </a:lvl5pPr>
            <a:lvl6pPr marL="2743200" lvl="5" indent="-304800" algn="l" rtl="0">
              <a:lnSpc>
                <a:spcPct val="115000"/>
              </a:lnSpc>
              <a:spcBef>
                <a:spcPts val="1600"/>
              </a:spcBef>
              <a:spcAft>
                <a:spcPts val="0"/>
              </a:spcAft>
              <a:buClr>
                <a:schemeClr val="dk2"/>
              </a:buClr>
              <a:buSzPts val="1200"/>
              <a:buChar char="■"/>
              <a:defRPr sz="1200">
                <a:solidFill>
                  <a:schemeClr val="dk2"/>
                </a:solidFill>
              </a:defRPr>
            </a:lvl6pPr>
            <a:lvl7pPr marL="3200400" lvl="6" indent="-304800" algn="l" rtl="0">
              <a:lnSpc>
                <a:spcPct val="115000"/>
              </a:lnSpc>
              <a:spcBef>
                <a:spcPts val="1600"/>
              </a:spcBef>
              <a:spcAft>
                <a:spcPts val="0"/>
              </a:spcAft>
              <a:buClr>
                <a:schemeClr val="dk2"/>
              </a:buClr>
              <a:buSzPts val="1200"/>
              <a:buChar char="●"/>
              <a:defRPr sz="1200">
                <a:solidFill>
                  <a:schemeClr val="dk2"/>
                </a:solidFill>
              </a:defRPr>
            </a:lvl7pPr>
            <a:lvl8pPr marL="3657600" lvl="7" indent="-304800" algn="l" rtl="0">
              <a:lnSpc>
                <a:spcPct val="115000"/>
              </a:lnSpc>
              <a:spcBef>
                <a:spcPts val="1600"/>
              </a:spcBef>
              <a:spcAft>
                <a:spcPts val="0"/>
              </a:spcAft>
              <a:buClr>
                <a:schemeClr val="dk2"/>
              </a:buClr>
              <a:buSzPts val="1200"/>
              <a:buChar char="○"/>
              <a:defRPr sz="1200">
                <a:solidFill>
                  <a:schemeClr val="dk2"/>
                </a:solidFill>
              </a:defRPr>
            </a:lvl8pPr>
            <a:lvl9pPr marL="4114800" lvl="8" indent="-304800" algn="l" rtl="0">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90" name="Google Shape;90;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B4xLIz27t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p:nvPr/>
        </p:nvSpPr>
        <p:spPr>
          <a:xfrm>
            <a:off x="195150" y="181200"/>
            <a:ext cx="3178200" cy="47532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txBox="1"/>
          <p:nvPr/>
        </p:nvSpPr>
        <p:spPr>
          <a:xfrm>
            <a:off x="209075" y="209075"/>
            <a:ext cx="27321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C343D"/>
                </a:solidFill>
              </a:rPr>
              <a:t>ISO Setting</a:t>
            </a:r>
            <a:r>
              <a:rPr lang="en-GB"/>
              <a:t>.</a:t>
            </a:r>
            <a:endParaRPr/>
          </a:p>
        </p:txBody>
      </p:sp>
      <p:sp>
        <p:nvSpPr>
          <p:cNvPr id="97" name="Google Shape;97;p15"/>
          <p:cNvSpPr txBox="1"/>
          <p:nvPr/>
        </p:nvSpPr>
        <p:spPr>
          <a:xfrm>
            <a:off x="250900" y="1003600"/>
            <a:ext cx="3080400" cy="3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dirty="0" smtClean="0">
                <a:solidFill>
                  <a:srgbClr val="0C343D"/>
                </a:solidFill>
                <a:latin typeface="Comfortaa"/>
                <a:ea typeface="Comfortaa"/>
                <a:cs typeface="Comfortaa"/>
                <a:sym typeface="Comfortaa"/>
              </a:rPr>
              <a:t>ISO </a:t>
            </a:r>
            <a:r>
              <a:rPr lang="en-GB" sz="1500" dirty="0">
                <a:solidFill>
                  <a:srgbClr val="0C343D"/>
                </a:solidFill>
                <a:latin typeface="Comfortaa"/>
                <a:ea typeface="Comfortaa"/>
                <a:cs typeface="Comfortaa"/>
                <a:sym typeface="Comfortaa"/>
              </a:rPr>
              <a:t>setting is one of the three elements which affect exposure when taking photographs.</a:t>
            </a:r>
            <a:endParaRPr sz="1500" dirty="0">
              <a:solidFill>
                <a:srgbClr val="0C343D"/>
              </a:solidFill>
              <a:latin typeface="Comfortaa"/>
              <a:ea typeface="Comfortaa"/>
              <a:cs typeface="Comfortaa"/>
              <a:sym typeface="Comfortaa"/>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98" name="Google Shape;98;p15"/>
          <p:cNvPicPr preferRelativeResize="0"/>
          <p:nvPr/>
        </p:nvPicPr>
        <p:blipFill>
          <a:blip r:embed="rId3">
            <a:alphaModFix/>
          </a:blip>
          <a:stretch>
            <a:fillRect/>
          </a:stretch>
        </p:blipFill>
        <p:spPr>
          <a:xfrm>
            <a:off x="3483700" y="152400"/>
            <a:ext cx="5356494" cy="4838700"/>
          </a:xfrm>
          <a:prstGeom prst="rect">
            <a:avLst/>
          </a:prstGeom>
          <a:noFill/>
          <a:ln>
            <a:noFill/>
          </a:ln>
        </p:spPr>
      </p:pic>
      <p:sp>
        <p:nvSpPr>
          <p:cNvPr id="99" name="Google Shape;99;p15"/>
          <p:cNvSpPr txBox="1"/>
          <p:nvPr/>
        </p:nvSpPr>
        <p:spPr>
          <a:xfrm>
            <a:off x="209075" y="19911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rgbClr val="0C343D"/>
              </a:solidFill>
              <a:latin typeface="Comfortaa"/>
              <a:ea typeface="Comfortaa"/>
              <a:cs typeface="Comfortaa"/>
              <a:sym typeface="Comfortaa"/>
            </a:endParaRPr>
          </a:p>
          <a:p>
            <a:pPr marL="0" lvl="0" indent="0" algn="l" rtl="0">
              <a:spcBef>
                <a:spcPts val="0"/>
              </a:spcBef>
              <a:spcAft>
                <a:spcPts val="0"/>
              </a:spcAft>
              <a:buNone/>
            </a:pPr>
            <a:endParaRPr sz="1300">
              <a:solidFill>
                <a:srgbClr val="0C343D"/>
              </a:solidFill>
              <a:latin typeface="Comfortaa"/>
              <a:ea typeface="Comfortaa"/>
              <a:cs typeface="Comfortaa"/>
              <a:sym typeface="Comfortaa"/>
            </a:endParaRPr>
          </a:p>
          <a:p>
            <a:pPr marL="0" lvl="0" indent="0" algn="l" rtl="0">
              <a:spcBef>
                <a:spcPts val="0"/>
              </a:spcBef>
              <a:spcAft>
                <a:spcPts val="0"/>
              </a:spcAft>
              <a:buNone/>
            </a:pPr>
            <a:endParaRPr sz="1300">
              <a:solidFill>
                <a:srgbClr val="0C343D"/>
              </a:solidFill>
              <a:latin typeface="Comfortaa"/>
              <a:ea typeface="Comfortaa"/>
              <a:cs typeface="Comfortaa"/>
              <a:sym typeface="Comfortaa"/>
            </a:endParaRPr>
          </a:p>
          <a:p>
            <a:pPr marL="0" lvl="0" indent="0" algn="l" rtl="0">
              <a:spcBef>
                <a:spcPts val="0"/>
              </a:spcBef>
              <a:spcAft>
                <a:spcPts val="0"/>
              </a:spcAft>
              <a:buNone/>
            </a:pPr>
            <a:endParaRPr sz="1500">
              <a:solidFill>
                <a:srgbClr val="0C343D"/>
              </a:solidFill>
              <a:latin typeface="Comfortaa"/>
              <a:ea typeface="Comfortaa"/>
              <a:cs typeface="Comfortaa"/>
              <a:sym typeface="Comfortaa"/>
            </a:endParaRPr>
          </a:p>
          <a:p>
            <a:pPr marL="0" lvl="0" indent="0" algn="l" rtl="0">
              <a:spcBef>
                <a:spcPts val="0"/>
              </a:spcBef>
              <a:spcAft>
                <a:spcPts val="0"/>
              </a:spcAft>
              <a:buNone/>
            </a:pPr>
            <a:r>
              <a:rPr lang="en-GB" sz="1500">
                <a:solidFill>
                  <a:srgbClr val="0C343D"/>
                </a:solidFill>
                <a:latin typeface="Comfortaa"/>
                <a:ea typeface="Comfortaa"/>
                <a:cs typeface="Comfortaa"/>
                <a:sym typeface="Comfortaa"/>
              </a:rPr>
              <a:t>ISO is simply a camera setting that will brighten or darken a photo. </a:t>
            </a:r>
            <a:endParaRPr sz="1500">
              <a:solidFill>
                <a:srgbClr val="0C343D"/>
              </a:solidFill>
              <a:latin typeface="Comfortaa"/>
              <a:ea typeface="Comfortaa"/>
              <a:cs typeface="Comfortaa"/>
              <a:sym typeface="Comfortaa"/>
            </a:endParaRPr>
          </a:p>
          <a:p>
            <a:pPr marL="0" lvl="0" indent="0" algn="l" rtl="0">
              <a:spcBef>
                <a:spcPts val="0"/>
              </a:spcBef>
              <a:spcAft>
                <a:spcPts val="0"/>
              </a:spcAft>
              <a:buNone/>
            </a:pPr>
            <a:endParaRPr sz="1300">
              <a:solidFill>
                <a:schemeClr val="dk1"/>
              </a:solidFill>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p:nvPr/>
        </p:nvSpPr>
        <p:spPr>
          <a:xfrm>
            <a:off x="153325" y="599375"/>
            <a:ext cx="2773800" cy="21327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3100000" y="376425"/>
            <a:ext cx="5945700" cy="14217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146325" y="3738250"/>
            <a:ext cx="2843700" cy="9339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txBox="1"/>
          <p:nvPr/>
        </p:nvSpPr>
        <p:spPr>
          <a:xfrm>
            <a:off x="3099975" y="512625"/>
            <a:ext cx="5945700" cy="12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134F5C"/>
                </a:solidFill>
                <a:latin typeface="Comfortaa"/>
                <a:ea typeface="Comfortaa"/>
                <a:cs typeface="Comfortaa"/>
                <a:sym typeface="Comfortaa"/>
              </a:rPr>
              <a:t>The higher the ISO setting, the less  amount of light needed to achieve the correct exposure.</a:t>
            </a:r>
            <a:endParaRPr sz="1300">
              <a:solidFill>
                <a:srgbClr val="134F5C"/>
              </a:solidFill>
              <a:latin typeface="Comfortaa"/>
              <a:ea typeface="Comfortaa"/>
              <a:cs typeface="Comfortaa"/>
              <a:sym typeface="Comfortaa"/>
            </a:endParaRPr>
          </a:p>
          <a:p>
            <a:pPr marL="0" lvl="0" indent="0" algn="l" rtl="0">
              <a:spcBef>
                <a:spcPts val="0"/>
              </a:spcBef>
              <a:spcAft>
                <a:spcPts val="0"/>
              </a:spcAft>
              <a:buNone/>
            </a:pPr>
            <a:endParaRPr sz="1300">
              <a:solidFill>
                <a:srgbClr val="134F5C"/>
              </a:solidFill>
              <a:latin typeface="Comfortaa"/>
              <a:ea typeface="Comfortaa"/>
              <a:cs typeface="Comfortaa"/>
              <a:sym typeface="Comfortaa"/>
            </a:endParaRPr>
          </a:p>
          <a:p>
            <a:pPr marL="0" lvl="0" indent="0" algn="l" rtl="0">
              <a:spcBef>
                <a:spcPts val="0"/>
              </a:spcBef>
              <a:spcAft>
                <a:spcPts val="0"/>
              </a:spcAft>
              <a:buNone/>
            </a:pPr>
            <a:r>
              <a:rPr lang="en-GB" sz="1300">
                <a:solidFill>
                  <a:srgbClr val="134F5C"/>
                </a:solidFill>
                <a:latin typeface="Comfortaa"/>
                <a:ea typeface="Comfortaa"/>
                <a:cs typeface="Comfortaa"/>
                <a:sym typeface="Comfortaa"/>
              </a:rPr>
              <a:t>The lower the ISO setting, more light is needed to achieve correct exposure.</a:t>
            </a:r>
            <a:endParaRPr sz="1300">
              <a:solidFill>
                <a:srgbClr val="134F5C"/>
              </a:solidFill>
              <a:latin typeface="Comfortaa"/>
              <a:ea typeface="Comfortaa"/>
              <a:cs typeface="Comfortaa"/>
              <a:sym typeface="Comfortaa"/>
            </a:endParaRPr>
          </a:p>
        </p:txBody>
      </p:sp>
      <p:sp>
        <p:nvSpPr>
          <p:cNvPr id="108" name="Google Shape;108;p16"/>
          <p:cNvSpPr txBox="1"/>
          <p:nvPr/>
        </p:nvSpPr>
        <p:spPr>
          <a:xfrm>
            <a:off x="97575" y="638075"/>
            <a:ext cx="2941200" cy="22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0C343D"/>
                </a:solidFill>
                <a:latin typeface="Comfortaa"/>
                <a:ea typeface="Comfortaa"/>
                <a:cs typeface="Comfortaa"/>
                <a:sym typeface="Comfortaa"/>
              </a:rPr>
              <a:t>As you increase your ISO number, your photos will grow progressively brighter. </a:t>
            </a:r>
            <a:endParaRPr sz="1300">
              <a:solidFill>
                <a:srgbClr val="0C343D"/>
              </a:solidFill>
              <a:latin typeface="Comfortaa"/>
              <a:ea typeface="Comfortaa"/>
              <a:cs typeface="Comfortaa"/>
              <a:sym typeface="Comfortaa"/>
            </a:endParaRPr>
          </a:p>
          <a:p>
            <a:pPr marL="0" lvl="0" indent="0" algn="l" rtl="0">
              <a:spcBef>
                <a:spcPts val="0"/>
              </a:spcBef>
              <a:spcAft>
                <a:spcPts val="0"/>
              </a:spcAft>
              <a:buNone/>
            </a:pPr>
            <a:endParaRPr sz="1300">
              <a:solidFill>
                <a:srgbClr val="0C343D"/>
              </a:solidFill>
              <a:latin typeface="Comfortaa"/>
              <a:ea typeface="Comfortaa"/>
              <a:cs typeface="Comfortaa"/>
              <a:sym typeface="Comfortaa"/>
            </a:endParaRPr>
          </a:p>
          <a:p>
            <a:pPr marL="0" lvl="0" indent="0" algn="l" rtl="0">
              <a:spcBef>
                <a:spcPts val="0"/>
              </a:spcBef>
              <a:spcAft>
                <a:spcPts val="0"/>
              </a:spcAft>
              <a:buNone/>
            </a:pPr>
            <a:r>
              <a:rPr lang="en-GB" sz="1300">
                <a:solidFill>
                  <a:srgbClr val="0C343D"/>
                </a:solidFill>
                <a:latin typeface="Comfortaa"/>
                <a:ea typeface="Comfortaa"/>
                <a:cs typeface="Comfortaa"/>
                <a:sym typeface="Comfortaa"/>
              </a:rPr>
              <a:t>For that reason, ISO can help you capture images in darker environments, or be more flexible about your aperture and shutter speed settings.</a:t>
            </a:r>
            <a:endParaRPr>
              <a:solidFill>
                <a:srgbClr val="0C343D"/>
              </a:solidFill>
            </a:endParaRPr>
          </a:p>
        </p:txBody>
      </p:sp>
      <p:sp>
        <p:nvSpPr>
          <p:cNvPr id="109" name="Google Shape;109;p16"/>
          <p:cNvSpPr txBox="1"/>
          <p:nvPr/>
        </p:nvSpPr>
        <p:spPr>
          <a:xfrm>
            <a:off x="181275" y="3738250"/>
            <a:ext cx="2773800" cy="10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rgbClr val="0C343D"/>
                </a:solidFill>
                <a:latin typeface="Comfortaa"/>
                <a:ea typeface="Comfortaa"/>
                <a:cs typeface="Comfortaa"/>
                <a:sym typeface="Comfortaa"/>
              </a:rPr>
              <a:t>ISO initially defined only film sensitivity, it was later adopted by digital camera manufacturers with the purpose of maintaining similar brightness levels as film.</a:t>
            </a:r>
            <a:endParaRPr sz="1100">
              <a:solidFill>
                <a:srgbClr val="0C343D"/>
              </a:solidFill>
              <a:latin typeface="Comfortaa"/>
              <a:ea typeface="Comfortaa"/>
              <a:cs typeface="Comfortaa"/>
              <a:sym typeface="Comfortaa"/>
            </a:endParaRPr>
          </a:p>
        </p:txBody>
      </p:sp>
      <p:pic>
        <p:nvPicPr>
          <p:cNvPr id="110" name="Google Shape;110;p16"/>
          <p:cNvPicPr preferRelativeResize="0"/>
          <p:nvPr/>
        </p:nvPicPr>
        <p:blipFill>
          <a:blip r:embed="rId3">
            <a:alphaModFix/>
          </a:blip>
          <a:stretch>
            <a:fillRect/>
          </a:stretch>
        </p:blipFill>
        <p:spPr>
          <a:xfrm>
            <a:off x="3099975" y="1948350"/>
            <a:ext cx="5945677" cy="27725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2476825" y="625800"/>
            <a:ext cx="5870700" cy="3891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C343D"/>
                </a:solidFill>
              </a:rPr>
              <a:t>However, raising your ISO has consequences. A photo taken at too high of an ISO will show a lot of grain, also known as </a:t>
            </a:r>
            <a:r>
              <a:rPr lang="en-GB" i="1">
                <a:solidFill>
                  <a:srgbClr val="0C343D"/>
                </a:solidFill>
              </a:rPr>
              <a:t>noise</a:t>
            </a:r>
            <a:r>
              <a:rPr lang="en-GB">
                <a:solidFill>
                  <a:srgbClr val="0C343D"/>
                </a:solidFill>
              </a:rPr>
              <a:t>, and might not be usable. So, brightening a photo via ISO is always a trade-off. You should only raise your ISO when you are unable to brighten the photo via shutter speed or aperture instead (for example, if using a longer shutter speed would cause your subject to be blurry).</a:t>
            </a:r>
            <a:endParaRPr>
              <a:solidFill>
                <a:srgbClr val="0C343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8"/>
          <p:cNvPicPr preferRelativeResize="0"/>
          <p:nvPr/>
        </p:nvPicPr>
        <p:blipFill>
          <a:blip r:embed="rId3">
            <a:alphaModFix/>
          </a:blip>
          <a:stretch>
            <a:fillRect/>
          </a:stretch>
        </p:blipFill>
        <p:spPr>
          <a:xfrm>
            <a:off x="2087675" y="152400"/>
            <a:ext cx="6903924" cy="2286925"/>
          </a:xfrm>
          <a:prstGeom prst="rect">
            <a:avLst/>
          </a:prstGeom>
          <a:noFill/>
          <a:ln>
            <a:noFill/>
          </a:ln>
        </p:spPr>
      </p:pic>
      <p:sp>
        <p:nvSpPr>
          <p:cNvPr id="121" name="Google Shape;121;p18"/>
          <p:cNvSpPr txBox="1"/>
          <p:nvPr/>
        </p:nvSpPr>
        <p:spPr>
          <a:xfrm>
            <a:off x="125450" y="167275"/>
            <a:ext cx="1686600" cy="117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fortaa"/>
                <a:ea typeface="Comfortaa"/>
                <a:cs typeface="Comfortaa"/>
                <a:sym typeface="Comfortaa"/>
              </a:rPr>
              <a:t>Understanding “grain” or “noise”</a:t>
            </a:r>
            <a:endParaRPr>
              <a:latin typeface="Comfortaa"/>
              <a:ea typeface="Comfortaa"/>
              <a:cs typeface="Comfortaa"/>
              <a:sym typeface="Comfortaa"/>
            </a:endParaRPr>
          </a:p>
          <a:p>
            <a:pPr marL="0" lvl="0" indent="0" algn="l" rtl="0">
              <a:spcBef>
                <a:spcPts val="0"/>
              </a:spcBef>
              <a:spcAft>
                <a:spcPts val="0"/>
              </a:spcAft>
              <a:buNone/>
            </a:pPr>
            <a:endParaRPr/>
          </a:p>
        </p:txBody>
      </p:sp>
      <p:sp>
        <p:nvSpPr>
          <p:cNvPr id="122" name="Google Shape;122;p18"/>
          <p:cNvSpPr txBox="1"/>
          <p:nvPr/>
        </p:nvSpPr>
        <p:spPr>
          <a:xfrm>
            <a:off x="125450" y="1225075"/>
            <a:ext cx="1686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highlight>
                  <a:srgbClr val="FFFFFF"/>
                </a:highlight>
                <a:latin typeface="Roboto"/>
                <a:ea typeface="Roboto"/>
                <a:cs typeface="Roboto"/>
                <a:sym typeface="Roboto"/>
              </a:rPr>
              <a:t>Here is an example of two photos taken at different ISO values.</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GB" sz="1300">
                <a:solidFill>
                  <a:schemeClr val="dk1"/>
                </a:solidFill>
                <a:highlight>
                  <a:srgbClr val="FFFFFF"/>
                </a:highlight>
                <a:latin typeface="Roboto"/>
                <a:ea typeface="Roboto"/>
                <a:cs typeface="Roboto"/>
                <a:sym typeface="Roboto"/>
              </a:rPr>
              <a:t>Look at the comparison.</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GB" sz="1300">
                <a:solidFill>
                  <a:schemeClr val="dk1"/>
                </a:solidFill>
                <a:highlight>
                  <a:srgbClr val="FFFFFF"/>
                </a:highlight>
                <a:latin typeface="Roboto"/>
                <a:ea typeface="Roboto"/>
                <a:cs typeface="Roboto"/>
                <a:sym typeface="Roboto"/>
              </a:rPr>
              <a:t>Pay attention to the level of noise (graininess and blotchy colors) in the images:</a:t>
            </a:r>
            <a:endParaRPr/>
          </a:p>
        </p:txBody>
      </p:sp>
      <p:sp>
        <p:nvSpPr>
          <p:cNvPr id="123" name="Google Shape;123;p18"/>
          <p:cNvSpPr txBox="1"/>
          <p:nvPr/>
        </p:nvSpPr>
        <p:spPr>
          <a:xfrm>
            <a:off x="2411450" y="3054175"/>
            <a:ext cx="5924100" cy="14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latin typeface="Comfortaa"/>
                <a:ea typeface="Comfortaa"/>
                <a:cs typeface="Comfortaa"/>
                <a:sym typeface="Comfortaa"/>
              </a:rPr>
              <a:t>The difference is clear – the image at ISO 3200 has much more noise than the one at ISO 200 (which was brightened with a long shutter speed instead). </a:t>
            </a:r>
            <a:endParaRPr sz="1300">
              <a:solidFill>
                <a:schemeClr val="dk1"/>
              </a:solidFill>
              <a:latin typeface="Comfortaa"/>
              <a:ea typeface="Comfortaa"/>
              <a:cs typeface="Comfortaa"/>
              <a:sym typeface="Comfortaa"/>
            </a:endParaRPr>
          </a:p>
          <a:p>
            <a:pPr marL="0" lvl="0" indent="0" algn="l" rtl="0">
              <a:spcBef>
                <a:spcPts val="0"/>
              </a:spcBef>
              <a:spcAft>
                <a:spcPts val="0"/>
              </a:spcAft>
              <a:buNone/>
            </a:pPr>
            <a:endParaRPr sz="1300">
              <a:solidFill>
                <a:schemeClr val="dk1"/>
              </a:solidFill>
              <a:latin typeface="Comfortaa"/>
              <a:ea typeface="Comfortaa"/>
              <a:cs typeface="Comfortaa"/>
              <a:sym typeface="Comfortaa"/>
            </a:endParaRPr>
          </a:p>
          <a:p>
            <a:pPr marL="0" lvl="0" indent="0" algn="l" rtl="0">
              <a:spcBef>
                <a:spcPts val="0"/>
              </a:spcBef>
              <a:spcAft>
                <a:spcPts val="0"/>
              </a:spcAft>
              <a:buNone/>
            </a:pPr>
            <a:r>
              <a:rPr lang="en-GB" sz="1300">
                <a:solidFill>
                  <a:schemeClr val="dk1"/>
                </a:solidFill>
                <a:latin typeface="Comfortaa"/>
                <a:ea typeface="Comfortaa"/>
                <a:cs typeface="Comfortaa"/>
                <a:sym typeface="Comfortaa"/>
              </a:rPr>
              <a:t>This is why you should avoid high ISOs whenever possible, unless conditions require you to use them.</a:t>
            </a:r>
            <a:endParaRPr>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p:nvPr/>
        </p:nvSpPr>
        <p:spPr>
          <a:xfrm>
            <a:off x="306650" y="236975"/>
            <a:ext cx="4779300" cy="46284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p19"/>
          <p:cNvPicPr preferRelativeResize="0"/>
          <p:nvPr/>
        </p:nvPicPr>
        <p:blipFill rotWithShape="1">
          <a:blip r:embed="rId3">
            <a:alphaModFix/>
          </a:blip>
          <a:srcRect t="4271" b="4271"/>
          <a:stretch/>
        </p:blipFill>
        <p:spPr>
          <a:xfrm>
            <a:off x="5897300" y="321600"/>
            <a:ext cx="2949447" cy="2212021"/>
          </a:xfrm>
          <a:prstGeom prst="rect">
            <a:avLst/>
          </a:prstGeom>
          <a:noFill/>
          <a:ln>
            <a:noFill/>
          </a:ln>
        </p:spPr>
      </p:pic>
      <p:pic>
        <p:nvPicPr>
          <p:cNvPr id="130" name="Google Shape;130;p19"/>
          <p:cNvPicPr preferRelativeResize="0"/>
          <p:nvPr/>
        </p:nvPicPr>
        <p:blipFill rotWithShape="1">
          <a:blip r:embed="rId4">
            <a:alphaModFix/>
          </a:blip>
          <a:srcRect l="5634" r="5634"/>
          <a:stretch/>
        </p:blipFill>
        <p:spPr>
          <a:xfrm>
            <a:off x="5897312" y="2609825"/>
            <a:ext cx="2949446" cy="2212074"/>
          </a:xfrm>
          <a:prstGeom prst="rect">
            <a:avLst/>
          </a:prstGeom>
          <a:noFill/>
          <a:ln>
            <a:noFill/>
          </a:ln>
        </p:spPr>
      </p:pic>
      <p:sp>
        <p:nvSpPr>
          <p:cNvPr id="131" name="Google Shape;131;p19"/>
          <p:cNvSpPr txBox="1">
            <a:spLocks noGrp="1"/>
          </p:cNvSpPr>
          <p:nvPr>
            <p:ph type="body" idx="1"/>
          </p:nvPr>
        </p:nvSpPr>
        <p:spPr>
          <a:xfrm>
            <a:off x="306650" y="627700"/>
            <a:ext cx="4779300" cy="46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fortaa"/>
                <a:ea typeface="Comfortaa"/>
                <a:cs typeface="Comfortaa"/>
                <a:sym typeface="Comfortaa"/>
              </a:rPr>
              <a:t> You should always try to stick to the lowest ISO (base ISO) of your camera, which is typically ISO 100 or 200, whenever you can. If there is plenty of light, you are free to use a low ISO and minimize the appearance of noise as much as possible.</a:t>
            </a:r>
            <a:endParaRPr>
              <a:latin typeface="Comfortaa"/>
              <a:ea typeface="Comfortaa"/>
              <a:cs typeface="Comfortaa"/>
              <a:sym typeface="Comfortaa"/>
            </a:endParaRPr>
          </a:p>
          <a:p>
            <a:pPr marL="0" lvl="0" indent="0" algn="l" rtl="0">
              <a:spcBef>
                <a:spcPts val="1600"/>
              </a:spcBef>
              <a:spcAft>
                <a:spcPts val="0"/>
              </a:spcAft>
              <a:buNone/>
            </a:pPr>
            <a:r>
              <a:rPr lang="en-GB">
                <a:latin typeface="Comfortaa"/>
                <a:ea typeface="Comfortaa"/>
                <a:cs typeface="Comfortaa"/>
                <a:sym typeface="Comfortaa"/>
              </a:rPr>
              <a:t>Even in dim or dark environments, you still might be able to use a low ISO. For example, if you have your camera mounted on a tripod or sitting completely still on a table. In that case, you can safely use a low ISO and brighten your photo via a long shutter speed instead, since you won’t introduce camera shake.</a:t>
            </a:r>
            <a:endParaRPr>
              <a:latin typeface="Comfortaa"/>
              <a:ea typeface="Comfortaa"/>
              <a:cs typeface="Comfortaa"/>
              <a:sym typeface="Comfortaa"/>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p:nvPr/>
        </p:nvSpPr>
        <p:spPr>
          <a:xfrm>
            <a:off x="6133175" y="1435725"/>
            <a:ext cx="2606700" cy="12126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138450" y="460000"/>
            <a:ext cx="5169600" cy="17841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181150" y="2829600"/>
            <a:ext cx="5169600" cy="13659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txBox="1"/>
          <p:nvPr/>
        </p:nvSpPr>
        <p:spPr>
          <a:xfrm>
            <a:off x="242100" y="2829600"/>
            <a:ext cx="4962300" cy="13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Comfortaa"/>
                <a:ea typeface="Comfortaa"/>
                <a:cs typeface="Comfortaa"/>
                <a:sym typeface="Comfortaa"/>
              </a:rPr>
              <a:t>What is the Best ISO Setting for Low-Light?</a:t>
            </a:r>
            <a:endParaRPr sz="1300">
              <a:latin typeface="Comfortaa"/>
              <a:ea typeface="Comfortaa"/>
              <a:cs typeface="Comfortaa"/>
              <a:sym typeface="Comfortaa"/>
            </a:endParaRPr>
          </a:p>
          <a:p>
            <a:pPr marL="0" lvl="0" indent="0" algn="l" rtl="0">
              <a:lnSpc>
                <a:spcPct val="115000"/>
              </a:lnSpc>
              <a:spcBef>
                <a:spcPts val="0"/>
              </a:spcBef>
              <a:spcAft>
                <a:spcPts val="1500"/>
              </a:spcAft>
              <a:buNone/>
            </a:pPr>
            <a:r>
              <a:rPr lang="en-GB" sz="1300">
                <a:latin typeface="Comfortaa"/>
                <a:ea typeface="Comfortaa"/>
                <a:cs typeface="Comfortaa"/>
                <a:sym typeface="Comfortaa"/>
              </a:rPr>
              <a:t>When shooting in low-light conditions, your shutter speed will typically decrease, resulting in camera shake or motion blur. To avoid such issues, you should increase ISO setting to a higher value, such as ISO 1600.</a:t>
            </a:r>
            <a:endParaRPr sz="1300">
              <a:latin typeface="Comfortaa"/>
              <a:ea typeface="Comfortaa"/>
              <a:cs typeface="Comfortaa"/>
              <a:sym typeface="Comfortaa"/>
            </a:endParaRPr>
          </a:p>
        </p:txBody>
      </p:sp>
      <p:sp>
        <p:nvSpPr>
          <p:cNvPr id="140" name="Google Shape;140;p20"/>
          <p:cNvSpPr txBox="1"/>
          <p:nvPr/>
        </p:nvSpPr>
        <p:spPr>
          <a:xfrm>
            <a:off x="223000" y="460000"/>
            <a:ext cx="5085900" cy="17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Comfortaa"/>
                <a:ea typeface="Comfortaa"/>
                <a:cs typeface="Comfortaa"/>
                <a:sym typeface="Comfortaa"/>
              </a:rPr>
              <a:t>Is ISO Part of Exposure?</a:t>
            </a:r>
            <a:endParaRPr sz="1300">
              <a:latin typeface="Comfortaa"/>
              <a:ea typeface="Comfortaa"/>
              <a:cs typeface="Comfortaa"/>
              <a:sym typeface="Comfortaa"/>
            </a:endParaRPr>
          </a:p>
          <a:p>
            <a:pPr marL="0" lvl="0" indent="0" algn="l" rtl="0">
              <a:lnSpc>
                <a:spcPct val="115000"/>
              </a:lnSpc>
              <a:spcBef>
                <a:spcPts val="0"/>
              </a:spcBef>
              <a:spcAft>
                <a:spcPts val="1500"/>
              </a:spcAft>
              <a:buNone/>
            </a:pPr>
            <a:r>
              <a:rPr lang="en-GB" sz="1300">
                <a:latin typeface="Comfortaa"/>
                <a:ea typeface="Comfortaa"/>
                <a:cs typeface="Comfortaa"/>
                <a:sym typeface="Comfortaa"/>
              </a:rPr>
              <a:t>No, ISO is not part of exposure. Shutter Speed and Aperture brighten your photo by physically capturing more light. ISO doesn’t do that; instead, it essentially brightens the photo you already captured. So, photographers don’t consider it to be a component of exposure.</a:t>
            </a:r>
            <a:endParaRPr sz="1300">
              <a:latin typeface="Comfortaa"/>
              <a:ea typeface="Comfortaa"/>
              <a:cs typeface="Comfortaa"/>
              <a:sym typeface="Comfortaa"/>
            </a:endParaRPr>
          </a:p>
        </p:txBody>
      </p:sp>
      <p:sp>
        <p:nvSpPr>
          <p:cNvPr id="141" name="Google Shape;141;p20"/>
          <p:cNvSpPr txBox="1"/>
          <p:nvPr/>
        </p:nvSpPr>
        <p:spPr>
          <a:xfrm>
            <a:off x="6161075" y="1435725"/>
            <a:ext cx="2550900" cy="16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3"/>
              </a:rPr>
              <a:t>https://www.youtube.com/watch?v=mB4xLIz27ts</a:t>
            </a:r>
            <a:endParaRPr>
              <a:latin typeface="Lato"/>
              <a:ea typeface="Lato"/>
              <a:cs typeface="Lato"/>
              <a:sym typeface="Lato"/>
            </a:endParaRPr>
          </a:p>
        </p:txBody>
      </p:sp>
      <p:sp>
        <p:nvSpPr>
          <p:cNvPr id="142" name="Google Shape;142;p20"/>
          <p:cNvSpPr txBox="1"/>
          <p:nvPr/>
        </p:nvSpPr>
        <p:spPr>
          <a:xfrm>
            <a:off x="6209825" y="710875"/>
            <a:ext cx="24534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Lato"/>
                <a:ea typeface="Lato"/>
                <a:cs typeface="Lato"/>
                <a:sym typeface="Lato"/>
              </a:rPr>
              <a:t>Watch this:</a:t>
            </a:r>
            <a:endParaRPr>
              <a:latin typeface="Lato"/>
              <a:ea typeface="Lato"/>
              <a:cs typeface="Lato"/>
              <a:sym typeface="Lato"/>
            </a:endParaRPr>
          </a:p>
        </p:txBody>
      </p:sp>
      <p:pic>
        <p:nvPicPr>
          <p:cNvPr id="143" name="Google Shape;143;p20"/>
          <p:cNvPicPr preferRelativeResize="0"/>
          <p:nvPr/>
        </p:nvPicPr>
        <p:blipFill>
          <a:blip r:embed="rId4">
            <a:alphaModFix/>
          </a:blip>
          <a:stretch>
            <a:fillRect/>
          </a:stretch>
        </p:blipFill>
        <p:spPr>
          <a:xfrm>
            <a:off x="5558925" y="3038625"/>
            <a:ext cx="3488451" cy="176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p:nvPr/>
        </p:nvSpPr>
        <p:spPr>
          <a:xfrm>
            <a:off x="6063475" y="4432600"/>
            <a:ext cx="2927100" cy="5019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278775" y="139400"/>
            <a:ext cx="4892700" cy="46284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txBox="1">
            <a:spLocks noGrp="1"/>
          </p:cNvSpPr>
          <p:nvPr>
            <p:ph type="body" idx="1"/>
          </p:nvPr>
        </p:nvSpPr>
        <p:spPr>
          <a:xfrm>
            <a:off x="275625" y="515100"/>
            <a:ext cx="4779300" cy="46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000000"/>
                </a:solidFill>
                <a:latin typeface="Comfortaa"/>
                <a:ea typeface="Comfortaa"/>
                <a:cs typeface="Comfortaa"/>
                <a:sym typeface="Comfortaa"/>
              </a:rPr>
              <a:t>Even though it is ideal to use low ISOs, there will be plenty of times when a high ISO is necessary in order to take a good photo in the first place. The simple reason is that you are often fighting against </a:t>
            </a:r>
            <a:r>
              <a:rPr lang="en-GB" sz="1200" i="1">
                <a:solidFill>
                  <a:srgbClr val="000000"/>
                </a:solidFill>
                <a:latin typeface="Comfortaa"/>
                <a:ea typeface="Comfortaa"/>
                <a:cs typeface="Comfortaa"/>
                <a:sym typeface="Comfortaa"/>
              </a:rPr>
              <a:t>motion blur</a:t>
            </a:r>
            <a:r>
              <a:rPr lang="en-GB" sz="1200">
                <a:solidFill>
                  <a:srgbClr val="000000"/>
                </a:solidFill>
                <a:latin typeface="Comfortaa"/>
                <a:ea typeface="Comfortaa"/>
                <a:cs typeface="Comfortaa"/>
                <a:sym typeface="Comfortaa"/>
              </a:rPr>
              <a:t>, and you will need to pick between a sharp photo at a high ISO, or a blurry photo at a low ISO.</a:t>
            </a:r>
            <a:endParaRPr sz="1200">
              <a:solidFill>
                <a:srgbClr val="000000"/>
              </a:solidFill>
              <a:latin typeface="Comfortaa"/>
              <a:ea typeface="Comfortaa"/>
              <a:cs typeface="Comfortaa"/>
              <a:sym typeface="Comfortaa"/>
            </a:endParaRPr>
          </a:p>
          <a:p>
            <a:pPr marL="0" lvl="0" indent="0" algn="l" rtl="0">
              <a:spcBef>
                <a:spcPts val="1600"/>
              </a:spcBef>
              <a:spcAft>
                <a:spcPts val="0"/>
              </a:spcAft>
              <a:buNone/>
            </a:pPr>
            <a:r>
              <a:rPr lang="en-GB" sz="1200">
                <a:solidFill>
                  <a:srgbClr val="000000"/>
                </a:solidFill>
                <a:latin typeface="Comfortaa"/>
                <a:ea typeface="Comfortaa"/>
                <a:cs typeface="Comfortaa"/>
                <a:sym typeface="Comfortaa"/>
              </a:rPr>
              <a:t>This image captured these Black Skimmers at 1/2000th of a second and ISO 800. Here, the camera needed 1/2000th of a second to fully freeze the birds while they were in flight. </a:t>
            </a:r>
            <a:endParaRPr sz="1200">
              <a:solidFill>
                <a:srgbClr val="000000"/>
              </a:solidFill>
              <a:latin typeface="Comfortaa"/>
              <a:ea typeface="Comfortaa"/>
              <a:cs typeface="Comfortaa"/>
              <a:sym typeface="Comfortaa"/>
            </a:endParaRPr>
          </a:p>
          <a:p>
            <a:pPr marL="0" lvl="0" indent="0" algn="l" rtl="0">
              <a:spcBef>
                <a:spcPts val="1600"/>
              </a:spcBef>
              <a:spcAft>
                <a:spcPts val="0"/>
              </a:spcAft>
              <a:buNone/>
            </a:pPr>
            <a:r>
              <a:rPr lang="en-GB" sz="1200">
                <a:solidFill>
                  <a:srgbClr val="000000"/>
                </a:solidFill>
                <a:latin typeface="Comfortaa"/>
                <a:ea typeface="Comfortaa"/>
                <a:cs typeface="Comfortaa"/>
                <a:sym typeface="Comfortaa"/>
              </a:rPr>
              <a:t>What would have happened if the camera had been set at ISO 100 instead? It would have needed a shutter speed of 1/250th of a second to capture a bright photo.</a:t>
            </a:r>
            <a:endParaRPr sz="1200">
              <a:solidFill>
                <a:srgbClr val="000000"/>
              </a:solidFill>
              <a:latin typeface="Comfortaa"/>
              <a:ea typeface="Comfortaa"/>
              <a:cs typeface="Comfortaa"/>
              <a:sym typeface="Comfortaa"/>
            </a:endParaRPr>
          </a:p>
          <a:p>
            <a:pPr marL="0" lvl="0" indent="0" algn="l" rtl="0">
              <a:spcBef>
                <a:spcPts val="1600"/>
              </a:spcBef>
              <a:spcAft>
                <a:spcPts val="1600"/>
              </a:spcAft>
              <a:buNone/>
            </a:pPr>
            <a:r>
              <a:rPr lang="en-GB" sz="1200">
                <a:solidFill>
                  <a:srgbClr val="000000"/>
                </a:solidFill>
                <a:latin typeface="Comfortaa"/>
                <a:ea typeface="Comfortaa"/>
                <a:cs typeface="Comfortaa"/>
                <a:sym typeface="Comfortaa"/>
              </a:rPr>
              <a:t> At that setting, there would have been a lot of unwanted motion blur in the picture, since the birds were moving so fast. In short, the image would have been ruined.</a:t>
            </a:r>
            <a:endParaRPr sz="1200">
              <a:solidFill>
                <a:srgbClr val="000000"/>
              </a:solidFill>
              <a:latin typeface="Comfortaa"/>
              <a:ea typeface="Comfortaa"/>
              <a:cs typeface="Comfortaa"/>
              <a:sym typeface="Comfortaa"/>
            </a:endParaRPr>
          </a:p>
        </p:txBody>
      </p:sp>
      <p:pic>
        <p:nvPicPr>
          <p:cNvPr id="151" name="Google Shape;151;p21"/>
          <p:cNvPicPr preferRelativeResize="0"/>
          <p:nvPr/>
        </p:nvPicPr>
        <p:blipFill>
          <a:blip r:embed="rId3">
            <a:alphaModFix/>
          </a:blip>
          <a:stretch>
            <a:fillRect/>
          </a:stretch>
        </p:blipFill>
        <p:spPr>
          <a:xfrm>
            <a:off x="6133775" y="124500"/>
            <a:ext cx="2765499" cy="4154750"/>
          </a:xfrm>
          <a:prstGeom prst="rect">
            <a:avLst/>
          </a:prstGeom>
          <a:noFill/>
          <a:ln>
            <a:noFill/>
          </a:ln>
        </p:spPr>
      </p:pic>
      <p:sp>
        <p:nvSpPr>
          <p:cNvPr id="152" name="Google Shape;152;p21"/>
          <p:cNvSpPr txBox="1"/>
          <p:nvPr/>
        </p:nvSpPr>
        <p:spPr>
          <a:xfrm>
            <a:off x="6057575" y="4471325"/>
            <a:ext cx="3000000" cy="5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i="1">
                <a:latin typeface="Comfortaa"/>
                <a:ea typeface="Comfortaa"/>
                <a:cs typeface="Comfortaa"/>
                <a:sym typeface="Comfortaa"/>
              </a:rPr>
              <a:t>An image of Black Skimmers captured at ISO 800 and 1/2000 shutter speed</a:t>
            </a:r>
            <a:endParaRPr>
              <a:latin typeface="Comfortaa"/>
              <a:ea typeface="Comfortaa"/>
              <a:cs typeface="Comfortaa"/>
              <a:sym typeface="Comfortaa"/>
            </a:endParaRPr>
          </a:p>
        </p:txBody>
      </p:sp>
      <p:sp>
        <p:nvSpPr>
          <p:cNvPr id="153" name="Google Shape;153;p21"/>
          <p:cNvSpPr txBox="1"/>
          <p:nvPr/>
        </p:nvSpPr>
        <p:spPr>
          <a:xfrm>
            <a:off x="278775" y="125450"/>
            <a:ext cx="1477500" cy="2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Lato"/>
                <a:ea typeface="Lato"/>
                <a:cs typeface="Lato"/>
                <a:sym typeface="Lato"/>
              </a:rPr>
              <a:t>Example:</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On-screen Show (16:9)</PresentationFormat>
  <Paragraphs>44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Lato</vt:lpstr>
      <vt:lpstr>Arial</vt:lpstr>
      <vt:lpstr>Roboto</vt:lpstr>
      <vt:lpstr>Comfortaa</vt:lpstr>
      <vt:lpstr>Raleway</vt:lpstr>
      <vt:lpstr>Streamline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O'Reilly</dc:creator>
  <cp:lastModifiedBy>Leah O'Reilly</cp:lastModifiedBy>
  <cp:revision>1</cp:revision>
  <dcterms:modified xsi:type="dcterms:W3CDTF">2020-05-05T11:23:20Z</dcterms:modified>
</cp:coreProperties>
</file>