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8"/>
  </p:notesMasterIdLst>
  <p:sldIdLst>
    <p:sldId id="261" r:id="rId2"/>
    <p:sldId id="256" r:id="rId3"/>
    <p:sldId id="257" r:id="rId4"/>
    <p:sldId id="258" r:id="rId5"/>
    <p:sldId id="259" r:id="rId6"/>
    <p:sldId id="260" r:id="rId7"/>
  </p:sldIdLst>
  <p:sldSz cx="9144000" cy="5143500" type="screen16x9"/>
  <p:notesSz cx="6858000" cy="9144000"/>
  <p:embeddedFontLst>
    <p:embeddedFont>
      <p:font typeface="Comfortaa" panose="020B0604020202020204" charset="0"/>
      <p:regular r:id="rId9"/>
      <p:bold r:id="rId1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84" y="32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font" Target="fonts/font1.fntdata"/><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7fc712ffa5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7fc712ffa5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7fc712ffa5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7fc712ffa5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7fc712ffa5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7fc712ffa5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hyperlink" Target="https://www.youtube.com/watch?v=6CEH_31K6YU"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hyperlink" Target="https://photographylife.com/what-is-exposure-compensation"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6CEH_31K6YU" TargetMode="External"/><Relationship Id="rId2" Type="http://schemas.openxmlformats.org/officeDocument/2006/relationships/hyperlink" Target="https://www.youtube.com/watch?v=g6DIaFnnCiI" TargetMode="External"/><Relationship Id="rId1" Type="http://schemas.openxmlformats.org/officeDocument/2006/relationships/slideLayout" Target="../slideLayouts/slideLayout11.xml"/><Relationship Id="rId4" Type="http://schemas.openxmlformats.org/officeDocument/2006/relationships/hyperlink" Target="https://www.youtube.com/watch?v=1wHtRelnbR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4" name="TextBox 3"/>
          <p:cNvSpPr txBox="1"/>
          <p:nvPr/>
        </p:nvSpPr>
        <p:spPr>
          <a:xfrm>
            <a:off x="127321" y="113107"/>
            <a:ext cx="3518704" cy="738664"/>
          </a:xfrm>
          <a:prstGeom prst="rect">
            <a:avLst/>
          </a:prstGeom>
          <a:noFill/>
        </p:spPr>
        <p:txBody>
          <a:bodyPr wrap="square" rtlCol="0">
            <a:spAutoFit/>
          </a:bodyPr>
          <a:lstStyle/>
          <a:p>
            <a:r>
              <a:rPr lang="en-GB" dirty="0" smtClean="0"/>
              <a:t>During this time, I will be setting work on Photography skills and also our topic for Summer term.</a:t>
            </a:r>
            <a:endParaRPr lang="en-GB" dirty="0"/>
          </a:p>
        </p:txBody>
      </p:sp>
      <p:sp>
        <p:nvSpPr>
          <p:cNvPr id="5" name="TextBox 4"/>
          <p:cNvSpPr txBox="1"/>
          <p:nvPr/>
        </p:nvSpPr>
        <p:spPr>
          <a:xfrm>
            <a:off x="5177619" y="365665"/>
            <a:ext cx="2997843" cy="2893100"/>
          </a:xfrm>
          <a:prstGeom prst="rect">
            <a:avLst/>
          </a:prstGeom>
          <a:noFill/>
        </p:spPr>
        <p:txBody>
          <a:bodyPr wrap="square" rtlCol="0">
            <a:spAutoFit/>
          </a:bodyPr>
          <a:lstStyle/>
          <a:p>
            <a:r>
              <a:rPr lang="en-GB" dirty="0" smtClean="0"/>
              <a:t>Our Topic for Summer term is </a:t>
            </a:r>
            <a:r>
              <a:rPr lang="en-GB" b="1" u="sng" dirty="0" smtClean="0"/>
              <a:t>Manchester: “This is the Place”.</a:t>
            </a:r>
          </a:p>
          <a:p>
            <a:endParaRPr lang="en-GB" b="1" u="sng" dirty="0"/>
          </a:p>
          <a:p>
            <a:r>
              <a:rPr lang="en-GB" dirty="0" smtClean="0"/>
              <a:t>It incorporates Photography with Design in the style of a brief which uses Poems as a stimulus.</a:t>
            </a:r>
          </a:p>
          <a:p>
            <a:endParaRPr lang="en-GB" dirty="0"/>
          </a:p>
          <a:p>
            <a:r>
              <a:rPr lang="en-GB" dirty="0" smtClean="0"/>
              <a:t>The project will develop your understanding of Photography skills and editing together with your skills of analysis and using imagery to communicate with others.</a:t>
            </a:r>
          </a:p>
          <a:p>
            <a:r>
              <a:rPr lang="en-GB" dirty="0" smtClean="0"/>
              <a:t> </a:t>
            </a:r>
            <a:endParaRPr lang="en-GB" dirty="0"/>
          </a:p>
        </p:txBody>
      </p:sp>
      <p:sp>
        <p:nvSpPr>
          <p:cNvPr id="6" name="Rectangle 5"/>
          <p:cNvSpPr/>
          <p:nvPr/>
        </p:nvSpPr>
        <p:spPr>
          <a:xfrm>
            <a:off x="5009304" y="266995"/>
            <a:ext cx="3159889" cy="30904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41453" y="1227440"/>
            <a:ext cx="3217762" cy="1169551"/>
          </a:xfrm>
          <a:prstGeom prst="rect">
            <a:avLst/>
          </a:prstGeom>
          <a:noFill/>
        </p:spPr>
        <p:txBody>
          <a:bodyPr wrap="square" rtlCol="0">
            <a:spAutoFit/>
          </a:bodyPr>
          <a:lstStyle/>
          <a:p>
            <a:r>
              <a:rPr lang="en-GB" dirty="0" smtClean="0"/>
              <a:t>Throughout skills based work you will be exploring the technical side of photography and general knowledge of the subject to enhance your own work and ideas.</a:t>
            </a:r>
            <a:endParaRPr lang="en-GB" dirty="0"/>
          </a:p>
        </p:txBody>
      </p:sp>
      <p:sp>
        <p:nvSpPr>
          <p:cNvPr id="8" name="Rectangle 7"/>
          <p:cNvSpPr/>
          <p:nvPr/>
        </p:nvSpPr>
        <p:spPr>
          <a:xfrm>
            <a:off x="214132" y="1039606"/>
            <a:ext cx="3345083" cy="154522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p:cNvPicPr>
            <a:picLocks noChangeAspect="1"/>
          </p:cNvPicPr>
          <p:nvPr/>
        </p:nvPicPr>
        <p:blipFill>
          <a:blip r:embed="rId2"/>
          <a:stretch>
            <a:fillRect/>
          </a:stretch>
        </p:blipFill>
        <p:spPr>
          <a:xfrm>
            <a:off x="312516" y="2823937"/>
            <a:ext cx="3078384" cy="2053282"/>
          </a:xfrm>
          <a:prstGeom prst="rect">
            <a:avLst/>
          </a:prstGeom>
        </p:spPr>
      </p:pic>
      <p:pic>
        <p:nvPicPr>
          <p:cNvPr id="10" name="Picture 9"/>
          <p:cNvPicPr>
            <a:picLocks noChangeAspect="1"/>
          </p:cNvPicPr>
          <p:nvPr/>
        </p:nvPicPr>
        <p:blipFill>
          <a:blip r:embed="rId3"/>
          <a:stretch>
            <a:fillRect/>
          </a:stretch>
        </p:blipFill>
        <p:spPr>
          <a:xfrm>
            <a:off x="5009303" y="3572786"/>
            <a:ext cx="3130639" cy="1304433"/>
          </a:xfrm>
          <a:prstGeom prst="rect">
            <a:avLst/>
          </a:prstGeom>
        </p:spPr>
      </p:pic>
    </p:spTree>
    <p:extLst>
      <p:ext uri="{BB962C8B-B14F-4D97-AF65-F5344CB8AC3E}">
        <p14:creationId xmlns:p14="http://schemas.microsoft.com/office/powerpoint/2010/main" val="34571134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53"/>
        <p:cNvGrpSpPr/>
        <p:nvPr/>
      </p:nvGrpSpPr>
      <p:grpSpPr>
        <a:xfrm>
          <a:off x="0" y="0"/>
          <a:ext cx="0" cy="0"/>
          <a:chOff x="0" y="0"/>
          <a:chExt cx="0" cy="0"/>
        </a:xfrm>
      </p:grpSpPr>
      <p:sp>
        <p:nvSpPr>
          <p:cNvPr id="54" name="Google Shape;54;p13"/>
          <p:cNvSpPr txBox="1"/>
          <p:nvPr/>
        </p:nvSpPr>
        <p:spPr>
          <a:xfrm>
            <a:off x="126575" y="172600"/>
            <a:ext cx="3325500" cy="50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omfortaa"/>
                <a:ea typeface="Comfortaa"/>
                <a:cs typeface="Comfortaa"/>
                <a:sym typeface="Comfortaa"/>
              </a:rPr>
              <a:t>Exposure in Photography</a:t>
            </a:r>
            <a:endParaRPr>
              <a:latin typeface="Comfortaa"/>
              <a:ea typeface="Comfortaa"/>
              <a:cs typeface="Comfortaa"/>
              <a:sym typeface="Comfortaa"/>
            </a:endParaRPr>
          </a:p>
        </p:txBody>
      </p:sp>
      <p:pic>
        <p:nvPicPr>
          <p:cNvPr id="55" name="Google Shape;55;p13"/>
          <p:cNvPicPr preferRelativeResize="0"/>
          <p:nvPr/>
        </p:nvPicPr>
        <p:blipFill>
          <a:blip r:embed="rId3">
            <a:alphaModFix/>
          </a:blip>
          <a:stretch>
            <a:fillRect/>
          </a:stretch>
        </p:blipFill>
        <p:spPr>
          <a:xfrm>
            <a:off x="126575" y="2273458"/>
            <a:ext cx="3981300" cy="2654192"/>
          </a:xfrm>
          <a:prstGeom prst="rect">
            <a:avLst/>
          </a:prstGeom>
          <a:noFill/>
          <a:ln>
            <a:noFill/>
          </a:ln>
        </p:spPr>
      </p:pic>
      <p:pic>
        <p:nvPicPr>
          <p:cNvPr id="56" name="Google Shape;56;p13"/>
          <p:cNvPicPr preferRelativeResize="0"/>
          <p:nvPr/>
        </p:nvPicPr>
        <p:blipFill>
          <a:blip r:embed="rId4">
            <a:alphaModFix/>
          </a:blip>
          <a:stretch>
            <a:fillRect/>
          </a:stretch>
        </p:blipFill>
        <p:spPr>
          <a:xfrm>
            <a:off x="5717353" y="1988199"/>
            <a:ext cx="2594846" cy="1729875"/>
          </a:xfrm>
          <a:prstGeom prst="rect">
            <a:avLst/>
          </a:prstGeom>
          <a:noFill/>
          <a:ln>
            <a:noFill/>
          </a:ln>
        </p:spPr>
      </p:pic>
      <p:pic>
        <p:nvPicPr>
          <p:cNvPr id="57" name="Google Shape;57;p13"/>
          <p:cNvPicPr preferRelativeResize="0"/>
          <p:nvPr/>
        </p:nvPicPr>
        <p:blipFill>
          <a:blip r:embed="rId5">
            <a:alphaModFix/>
          </a:blip>
          <a:stretch>
            <a:fillRect/>
          </a:stretch>
        </p:blipFill>
        <p:spPr>
          <a:xfrm>
            <a:off x="6549151" y="3469675"/>
            <a:ext cx="2594850" cy="1457977"/>
          </a:xfrm>
          <a:prstGeom prst="rect">
            <a:avLst/>
          </a:prstGeom>
          <a:noFill/>
          <a:ln>
            <a:noFill/>
          </a:ln>
        </p:spPr>
      </p:pic>
      <p:sp>
        <p:nvSpPr>
          <p:cNvPr id="58" name="Google Shape;58;p13"/>
          <p:cNvSpPr/>
          <p:nvPr/>
        </p:nvSpPr>
        <p:spPr>
          <a:xfrm>
            <a:off x="7027075" y="3270550"/>
            <a:ext cx="2036700" cy="3684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3"/>
          <p:cNvSpPr txBox="1"/>
          <p:nvPr/>
        </p:nvSpPr>
        <p:spPr>
          <a:xfrm>
            <a:off x="7125875" y="3247588"/>
            <a:ext cx="2144700" cy="41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FFFFFF"/>
                </a:solidFill>
              </a:rPr>
              <a:t>Slow Shutter Speed</a:t>
            </a:r>
            <a:endParaRPr>
              <a:solidFill>
                <a:srgbClr val="FFFFFF"/>
              </a:solidFill>
            </a:endParaRPr>
          </a:p>
        </p:txBody>
      </p:sp>
      <p:pic>
        <p:nvPicPr>
          <p:cNvPr id="60" name="Google Shape;60;p13"/>
          <p:cNvPicPr preferRelativeResize="0"/>
          <p:nvPr/>
        </p:nvPicPr>
        <p:blipFill rotWithShape="1">
          <a:blip r:embed="rId6">
            <a:alphaModFix/>
          </a:blip>
          <a:srcRect l="17142" r="16209"/>
          <a:stretch/>
        </p:blipFill>
        <p:spPr>
          <a:xfrm>
            <a:off x="621375" y="520575"/>
            <a:ext cx="1610925" cy="1610974"/>
          </a:xfrm>
          <a:prstGeom prst="rect">
            <a:avLst/>
          </a:prstGeom>
          <a:noFill/>
          <a:ln>
            <a:noFill/>
          </a:ln>
        </p:spPr>
      </p:pic>
      <p:sp>
        <p:nvSpPr>
          <p:cNvPr id="61" name="Google Shape;61;p13"/>
          <p:cNvSpPr txBox="1"/>
          <p:nvPr/>
        </p:nvSpPr>
        <p:spPr>
          <a:xfrm>
            <a:off x="3889275" y="1709475"/>
            <a:ext cx="6627900" cy="77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2" name="Google Shape;62;p13"/>
          <p:cNvSpPr/>
          <p:nvPr/>
        </p:nvSpPr>
        <p:spPr>
          <a:xfrm>
            <a:off x="2416400" y="4678200"/>
            <a:ext cx="2704200" cy="3684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3"/>
          <p:cNvSpPr txBox="1"/>
          <p:nvPr/>
        </p:nvSpPr>
        <p:spPr>
          <a:xfrm>
            <a:off x="2471150" y="4630800"/>
            <a:ext cx="2594700" cy="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FFFFFF"/>
                </a:solidFill>
              </a:rPr>
              <a:t>Examples of Exposure</a:t>
            </a:r>
            <a:endParaRPr>
              <a:solidFill>
                <a:srgbClr val="FFFFFF"/>
              </a:solidFill>
            </a:endParaRPr>
          </a:p>
        </p:txBody>
      </p:sp>
      <p:pic>
        <p:nvPicPr>
          <p:cNvPr id="64" name="Google Shape;64;p13"/>
          <p:cNvPicPr preferRelativeResize="0"/>
          <p:nvPr/>
        </p:nvPicPr>
        <p:blipFill>
          <a:blip r:embed="rId7">
            <a:alphaModFix/>
          </a:blip>
          <a:stretch>
            <a:fillRect/>
          </a:stretch>
        </p:blipFill>
        <p:spPr>
          <a:xfrm>
            <a:off x="6531193" y="172602"/>
            <a:ext cx="2190882" cy="1457975"/>
          </a:xfrm>
          <a:prstGeom prst="rect">
            <a:avLst/>
          </a:prstGeom>
          <a:noFill/>
          <a:ln>
            <a:noFill/>
          </a:ln>
        </p:spPr>
      </p:pic>
      <p:pic>
        <p:nvPicPr>
          <p:cNvPr id="65" name="Google Shape;65;p13"/>
          <p:cNvPicPr preferRelativeResize="0"/>
          <p:nvPr/>
        </p:nvPicPr>
        <p:blipFill>
          <a:blip r:embed="rId8">
            <a:alphaModFix/>
          </a:blip>
          <a:stretch>
            <a:fillRect/>
          </a:stretch>
        </p:blipFill>
        <p:spPr>
          <a:xfrm>
            <a:off x="2874313" y="172600"/>
            <a:ext cx="2704200" cy="1872776"/>
          </a:xfrm>
          <a:prstGeom prst="rect">
            <a:avLst/>
          </a:prstGeom>
          <a:noFill/>
          <a:ln>
            <a:noFill/>
          </a:ln>
        </p:spPr>
      </p:pic>
      <p:sp>
        <p:nvSpPr>
          <p:cNvPr id="66" name="Google Shape;66;p13"/>
          <p:cNvSpPr txBox="1"/>
          <p:nvPr/>
        </p:nvSpPr>
        <p:spPr>
          <a:xfrm>
            <a:off x="0" y="112725"/>
            <a:ext cx="2692800" cy="506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 name="Google Shape;67;p13"/>
          <p:cNvSpPr/>
          <p:nvPr/>
        </p:nvSpPr>
        <p:spPr>
          <a:xfrm>
            <a:off x="5937475" y="1398775"/>
            <a:ext cx="2144700" cy="4143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3"/>
          <p:cNvSpPr txBox="1"/>
          <p:nvPr/>
        </p:nvSpPr>
        <p:spPr>
          <a:xfrm>
            <a:off x="5996425" y="1450513"/>
            <a:ext cx="2036700" cy="31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FFFFFF"/>
                </a:solidFill>
                <a:latin typeface="Comfortaa"/>
                <a:ea typeface="Comfortaa"/>
                <a:cs typeface="Comfortaa"/>
                <a:sym typeface="Comfortaa"/>
              </a:rPr>
              <a:t>Fast shutter speed</a:t>
            </a:r>
            <a:endParaRPr sz="1200">
              <a:solidFill>
                <a:srgbClr val="FFFFFF"/>
              </a:solidFill>
              <a:latin typeface="Comfortaa"/>
              <a:ea typeface="Comfortaa"/>
              <a:cs typeface="Comfortaa"/>
              <a:sym typeface="Comfortaa"/>
            </a:endParaRPr>
          </a:p>
        </p:txBody>
      </p:sp>
      <p:sp>
        <p:nvSpPr>
          <p:cNvPr id="2" name="Rectangle 1"/>
          <p:cNvSpPr/>
          <p:nvPr/>
        </p:nvSpPr>
        <p:spPr>
          <a:xfrm>
            <a:off x="4237045" y="3823969"/>
            <a:ext cx="1657610" cy="738664"/>
          </a:xfrm>
          <a:prstGeom prst="rect">
            <a:avLst/>
          </a:prstGeom>
        </p:spPr>
        <p:txBody>
          <a:bodyPr wrap="square">
            <a:spAutoFit/>
          </a:bodyPr>
          <a:lstStyle/>
          <a:p>
            <a:r>
              <a:rPr lang="en-GB" dirty="0">
                <a:hlinkClick r:id="rId9"/>
              </a:rPr>
              <a:t>https://www.youtube.com/watch?v=6CEH_31K6YU</a:t>
            </a:r>
            <a:endParaRPr lang="en-GB"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6D7A8"/>
        </a:solidFill>
        <a:effectLst/>
      </p:bgPr>
    </p:bg>
    <p:spTree>
      <p:nvGrpSpPr>
        <p:cNvPr id="1" name="Shape 72"/>
        <p:cNvGrpSpPr/>
        <p:nvPr/>
      </p:nvGrpSpPr>
      <p:grpSpPr>
        <a:xfrm>
          <a:off x="0" y="0"/>
          <a:ext cx="0" cy="0"/>
          <a:chOff x="0" y="0"/>
          <a:chExt cx="0" cy="0"/>
        </a:xfrm>
      </p:grpSpPr>
      <p:sp>
        <p:nvSpPr>
          <p:cNvPr id="73" name="Google Shape;73;p14"/>
          <p:cNvSpPr/>
          <p:nvPr/>
        </p:nvSpPr>
        <p:spPr>
          <a:xfrm>
            <a:off x="4096400" y="1421800"/>
            <a:ext cx="2128800" cy="2036700"/>
          </a:xfrm>
          <a:prstGeom prst="rect">
            <a:avLst/>
          </a:prstGeom>
          <a:solidFill>
            <a:srgbClr val="6AA84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 name="Google Shape;74;p14"/>
          <p:cNvPicPr preferRelativeResize="0"/>
          <p:nvPr/>
        </p:nvPicPr>
        <p:blipFill rotWithShape="1">
          <a:blip r:embed="rId3">
            <a:alphaModFix/>
          </a:blip>
          <a:srcRect l="23702" r="23320"/>
          <a:stretch/>
        </p:blipFill>
        <p:spPr>
          <a:xfrm>
            <a:off x="82075" y="369725"/>
            <a:ext cx="3807249" cy="3509550"/>
          </a:xfrm>
          <a:prstGeom prst="rect">
            <a:avLst/>
          </a:prstGeom>
          <a:noFill/>
          <a:ln>
            <a:noFill/>
          </a:ln>
        </p:spPr>
      </p:pic>
      <p:sp>
        <p:nvSpPr>
          <p:cNvPr id="75" name="Google Shape;75;p14"/>
          <p:cNvSpPr txBox="1"/>
          <p:nvPr/>
        </p:nvSpPr>
        <p:spPr>
          <a:xfrm>
            <a:off x="6627875" y="0"/>
            <a:ext cx="2427900" cy="5143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chemeClr val="dk1"/>
                </a:solidFill>
                <a:latin typeface="Comfortaa"/>
                <a:ea typeface="Comfortaa"/>
                <a:cs typeface="Comfortaa"/>
                <a:sym typeface="Comfortaa"/>
              </a:rPr>
              <a:t>The amount of light that reaches your camera’s sensor affects the exposure of your image. </a:t>
            </a:r>
            <a:endParaRPr sz="1100">
              <a:solidFill>
                <a:schemeClr val="dk1"/>
              </a:solidFill>
              <a:latin typeface="Comfortaa"/>
              <a:ea typeface="Comfortaa"/>
              <a:cs typeface="Comfortaa"/>
              <a:sym typeface="Comfortaa"/>
            </a:endParaRPr>
          </a:p>
          <a:p>
            <a:pPr marL="0" lvl="0" indent="0" algn="l" rtl="0">
              <a:spcBef>
                <a:spcPts val="0"/>
              </a:spcBef>
              <a:spcAft>
                <a:spcPts val="0"/>
              </a:spcAft>
              <a:buNone/>
            </a:pPr>
            <a:endParaRPr sz="1100">
              <a:solidFill>
                <a:schemeClr val="dk1"/>
              </a:solidFill>
              <a:latin typeface="Comfortaa"/>
              <a:ea typeface="Comfortaa"/>
              <a:cs typeface="Comfortaa"/>
              <a:sym typeface="Comfortaa"/>
            </a:endParaRPr>
          </a:p>
          <a:p>
            <a:pPr marL="0" lvl="0" indent="0" algn="l" rtl="0">
              <a:spcBef>
                <a:spcPts val="0"/>
              </a:spcBef>
              <a:spcAft>
                <a:spcPts val="0"/>
              </a:spcAft>
              <a:buNone/>
            </a:pPr>
            <a:r>
              <a:rPr lang="en-GB" sz="1100">
                <a:solidFill>
                  <a:schemeClr val="dk1"/>
                </a:solidFill>
                <a:latin typeface="Comfortaa"/>
                <a:ea typeface="Comfortaa"/>
                <a:cs typeface="Comfortaa"/>
                <a:sym typeface="Comfortaa"/>
              </a:rPr>
              <a:t>Basically, a well exposed image is one that doesn’t contain too much white (overexposed), or black (underexposed). There are three things that influence the “brightness” of an image in any given level of light </a:t>
            </a:r>
            <a:endParaRPr sz="1100">
              <a:solidFill>
                <a:schemeClr val="dk1"/>
              </a:solidFill>
              <a:latin typeface="Comfortaa"/>
              <a:ea typeface="Comfortaa"/>
              <a:cs typeface="Comfortaa"/>
              <a:sym typeface="Comfortaa"/>
            </a:endParaRPr>
          </a:p>
          <a:p>
            <a:pPr marL="0" lvl="0" indent="0" algn="l" rtl="0">
              <a:spcBef>
                <a:spcPts val="0"/>
              </a:spcBef>
              <a:spcAft>
                <a:spcPts val="0"/>
              </a:spcAft>
              <a:buNone/>
            </a:pPr>
            <a:endParaRPr sz="1100">
              <a:solidFill>
                <a:schemeClr val="dk1"/>
              </a:solidFill>
              <a:latin typeface="Comfortaa"/>
              <a:ea typeface="Comfortaa"/>
              <a:cs typeface="Comfortaa"/>
              <a:sym typeface="Comfortaa"/>
            </a:endParaRPr>
          </a:p>
          <a:p>
            <a:pPr marL="0" lvl="0" indent="0" algn="l" rtl="0">
              <a:spcBef>
                <a:spcPts val="0"/>
              </a:spcBef>
              <a:spcAft>
                <a:spcPts val="0"/>
              </a:spcAft>
              <a:buNone/>
            </a:pPr>
            <a:r>
              <a:rPr lang="en-GB" sz="1100">
                <a:solidFill>
                  <a:schemeClr val="dk1"/>
                </a:solidFill>
                <a:latin typeface="Comfortaa"/>
                <a:ea typeface="Comfortaa"/>
                <a:cs typeface="Comfortaa"/>
                <a:sym typeface="Comfortaa"/>
              </a:rPr>
              <a:t>This can be controlled by three settings on your camera that work in unison:</a:t>
            </a:r>
            <a:endParaRPr sz="1100">
              <a:solidFill>
                <a:schemeClr val="dk1"/>
              </a:solidFill>
              <a:latin typeface="Comfortaa"/>
              <a:ea typeface="Comfortaa"/>
              <a:cs typeface="Comfortaa"/>
              <a:sym typeface="Comfortaa"/>
            </a:endParaRPr>
          </a:p>
          <a:p>
            <a:pPr marL="0" lvl="0" indent="0" algn="l" rtl="0">
              <a:spcBef>
                <a:spcPts val="0"/>
              </a:spcBef>
              <a:spcAft>
                <a:spcPts val="0"/>
              </a:spcAft>
              <a:buNone/>
            </a:pPr>
            <a:endParaRPr sz="1100">
              <a:solidFill>
                <a:schemeClr val="dk1"/>
              </a:solidFill>
              <a:latin typeface="Comfortaa"/>
              <a:ea typeface="Comfortaa"/>
              <a:cs typeface="Comfortaa"/>
              <a:sym typeface="Comfortaa"/>
            </a:endParaRPr>
          </a:p>
          <a:p>
            <a:pPr marL="0" lvl="0" indent="0" algn="l" rtl="0">
              <a:spcBef>
                <a:spcPts val="0"/>
              </a:spcBef>
              <a:spcAft>
                <a:spcPts val="0"/>
              </a:spcAft>
              <a:buNone/>
            </a:pPr>
            <a:r>
              <a:rPr lang="en-GB" sz="1100" b="1" u="sng">
                <a:solidFill>
                  <a:schemeClr val="dk1"/>
                </a:solidFill>
                <a:latin typeface="Comfortaa"/>
                <a:ea typeface="Comfortaa"/>
                <a:cs typeface="Comfortaa"/>
                <a:sym typeface="Comfortaa"/>
              </a:rPr>
              <a:t>ISO: </a:t>
            </a:r>
            <a:r>
              <a:rPr lang="en-GB" sz="1100">
                <a:solidFill>
                  <a:schemeClr val="dk1"/>
                </a:solidFill>
                <a:latin typeface="Comfortaa"/>
                <a:ea typeface="Comfortaa"/>
                <a:cs typeface="Comfortaa"/>
                <a:sym typeface="Comfortaa"/>
              </a:rPr>
              <a:t>the sensitivity of the light sensor.</a:t>
            </a:r>
            <a:endParaRPr sz="1100">
              <a:solidFill>
                <a:schemeClr val="dk1"/>
              </a:solidFill>
              <a:latin typeface="Comfortaa"/>
              <a:ea typeface="Comfortaa"/>
              <a:cs typeface="Comfortaa"/>
              <a:sym typeface="Comfortaa"/>
            </a:endParaRPr>
          </a:p>
          <a:p>
            <a:pPr marL="0" lvl="0" indent="0" algn="l" rtl="0">
              <a:spcBef>
                <a:spcPts val="0"/>
              </a:spcBef>
              <a:spcAft>
                <a:spcPts val="0"/>
              </a:spcAft>
              <a:buNone/>
            </a:pPr>
            <a:endParaRPr sz="1100" b="1" u="sng">
              <a:solidFill>
                <a:schemeClr val="dk1"/>
              </a:solidFill>
              <a:latin typeface="Comfortaa"/>
              <a:ea typeface="Comfortaa"/>
              <a:cs typeface="Comfortaa"/>
              <a:sym typeface="Comfortaa"/>
            </a:endParaRPr>
          </a:p>
          <a:p>
            <a:pPr marL="0" lvl="0" indent="0" algn="l" rtl="0">
              <a:spcBef>
                <a:spcPts val="0"/>
              </a:spcBef>
              <a:spcAft>
                <a:spcPts val="0"/>
              </a:spcAft>
              <a:buNone/>
            </a:pPr>
            <a:r>
              <a:rPr lang="en-GB" sz="1100" b="1" u="sng">
                <a:solidFill>
                  <a:schemeClr val="dk1"/>
                </a:solidFill>
                <a:latin typeface="Comfortaa"/>
                <a:ea typeface="Comfortaa"/>
                <a:cs typeface="Comfortaa"/>
                <a:sym typeface="Comfortaa"/>
              </a:rPr>
              <a:t>Aperture</a:t>
            </a:r>
            <a:r>
              <a:rPr lang="en-GB" sz="1100">
                <a:solidFill>
                  <a:schemeClr val="dk1"/>
                </a:solidFill>
                <a:latin typeface="Comfortaa"/>
                <a:ea typeface="Comfortaa"/>
                <a:cs typeface="Comfortaa"/>
                <a:sym typeface="Comfortaa"/>
              </a:rPr>
              <a:t> (Measured in F stops).</a:t>
            </a:r>
            <a:endParaRPr sz="1100">
              <a:solidFill>
                <a:schemeClr val="dk1"/>
              </a:solidFill>
              <a:latin typeface="Comfortaa"/>
              <a:ea typeface="Comfortaa"/>
              <a:cs typeface="Comfortaa"/>
              <a:sym typeface="Comfortaa"/>
            </a:endParaRPr>
          </a:p>
          <a:p>
            <a:pPr marL="0" lvl="0" indent="0" algn="l" rtl="0">
              <a:spcBef>
                <a:spcPts val="0"/>
              </a:spcBef>
              <a:spcAft>
                <a:spcPts val="0"/>
              </a:spcAft>
              <a:buNone/>
            </a:pPr>
            <a:endParaRPr sz="1100">
              <a:solidFill>
                <a:schemeClr val="dk1"/>
              </a:solidFill>
              <a:latin typeface="Comfortaa"/>
              <a:ea typeface="Comfortaa"/>
              <a:cs typeface="Comfortaa"/>
              <a:sym typeface="Comfortaa"/>
            </a:endParaRPr>
          </a:p>
          <a:p>
            <a:pPr marL="0" lvl="0" indent="0" algn="l" rtl="0">
              <a:spcBef>
                <a:spcPts val="0"/>
              </a:spcBef>
              <a:spcAft>
                <a:spcPts val="0"/>
              </a:spcAft>
              <a:buNone/>
            </a:pPr>
            <a:r>
              <a:rPr lang="en-GB" sz="1100" b="1" u="sng">
                <a:solidFill>
                  <a:schemeClr val="dk1"/>
                </a:solidFill>
                <a:latin typeface="Comfortaa"/>
                <a:ea typeface="Comfortaa"/>
                <a:cs typeface="Comfortaa"/>
                <a:sym typeface="Comfortaa"/>
              </a:rPr>
              <a:t>Shutter speed</a:t>
            </a:r>
            <a:r>
              <a:rPr lang="en-GB" sz="1100" u="sng">
                <a:solidFill>
                  <a:schemeClr val="dk1"/>
                </a:solidFill>
                <a:latin typeface="Comfortaa"/>
                <a:ea typeface="Comfortaa"/>
                <a:cs typeface="Comfortaa"/>
                <a:sym typeface="Comfortaa"/>
              </a:rPr>
              <a:t> </a:t>
            </a:r>
            <a:r>
              <a:rPr lang="en-GB" sz="1100">
                <a:solidFill>
                  <a:schemeClr val="dk1"/>
                </a:solidFill>
                <a:latin typeface="Comfortaa"/>
                <a:ea typeface="Comfortaa"/>
                <a:cs typeface="Comfortaa"/>
                <a:sym typeface="Comfortaa"/>
              </a:rPr>
              <a:t>(measured in seconds or fractions of a second).</a:t>
            </a:r>
            <a:endParaRPr sz="1100">
              <a:solidFill>
                <a:schemeClr val="dk1"/>
              </a:solidFill>
              <a:latin typeface="Comfortaa"/>
              <a:ea typeface="Comfortaa"/>
              <a:cs typeface="Comfortaa"/>
              <a:sym typeface="Comfortaa"/>
            </a:endParaRPr>
          </a:p>
          <a:p>
            <a:pPr marL="0" lvl="0" indent="0" algn="l" rtl="0">
              <a:spcBef>
                <a:spcPts val="0"/>
              </a:spcBef>
              <a:spcAft>
                <a:spcPts val="0"/>
              </a:spcAft>
              <a:buNone/>
            </a:pPr>
            <a:endParaRPr sz="1200">
              <a:solidFill>
                <a:schemeClr val="dk1"/>
              </a:solidFill>
              <a:highlight>
                <a:srgbClr val="FFFFFF"/>
              </a:highlight>
              <a:latin typeface="Comfortaa"/>
              <a:ea typeface="Comfortaa"/>
              <a:cs typeface="Comfortaa"/>
              <a:sym typeface="Comfortaa"/>
            </a:endParaRPr>
          </a:p>
        </p:txBody>
      </p:sp>
      <p:sp>
        <p:nvSpPr>
          <p:cNvPr id="76" name="Google Shape;76;p14"/>
          <p:cNvSpPr txBox="1"/>
          <p:nvPr/>
        </p:nvSpPr>
        <p:spPr>
          <a:xfrm>
            <a:off x="4113650" y="1421800"/>
            <a:ext cx="2094300" cy="65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u="sng">
                <a:solidFill>
                  <a:srgbClr val="FFFFFF"/>
                </a:solidFill>
                <a:latin typeface="Comfortaa"/>
                <a:ea typeface="Comfortaa"/>
                <a:cs typeface="Comfortaa"/>
                <a:sym typeface="Comfortaa"/>
              </a:rPr>
              <a:t>What is Exposure?</a:t>
            </a:r>
            <a:endParaRPr b="1" u="sng">
              <a:solidFill>
                <a:srgbClr val="FFFFFF"/>
              </a:solidFill>
              <a:latin typeface="Comfortaa"/>
              <a:ea typeface="Comfortaa"/>
              <a:cs typeface="Comfortaa"/>
              <a:sym typeface="Comfortaa"/>
            </a:endParaRPr>
          </a:p>
        </p:txBody>
      </p:sp>
      <p:sp>
        <p:nvSpPr>
          <p:cNvPr id="77" name="Google Shape;77;p14"/>
          <p:cNvSpPr txBox="1"/>
          <p:nvPr/>
        </p:nvSpPr>
        <p:spPr>
          <a:xfrm>
            <a:off x="4292000" y="1872450"/>
            <a:ext cx="1933200" cy="139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solidFill>
                  <a:srgbClr val="FFFFFF"/>
                </a:solidFill>
                <a:latin typeface="Comfortaa"/>
                <a:ea typeface="Comfortaa"/>
                <a:cs typeface="Comfortaa"/>
                <a:sym typeface="Comfortaa"/>
              </a:rPr>
              <a:t>Exposure in Photography relates to the amount of LIGHT needed to create your photograph.</a:t>
            </a:r>
            <a:endParaRPr>
              <a:solidFill>
                <a:srgbClr val="FFFFFF"/>
              </a:solidFill>
              <a:latin typeface="Comfortaa"/>
              <a:ea typeface="Comfortaa"/>
              <a:cs typeface="Comfortaa"/>
              <a:sym typeface="Comfortaa"/>
            </a:endParaRPr>
          </a:p>
        </p:txBody>
      </p:sp>
      <p:sp>
        <p:nvSpPr>
          <p:cNvPr id="78" name="Google Shape;78;p14"/>
          <p:cNvSpPr txBox="1"/>
          <p:nvPr/>
        </p:nvSpPr>
        <p:spPr>
          <a:xfrm>
            <a:off x="0" y="3879275"/>
            <a:ext cx="4637100" cy="119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This diagram, known as the Exposure Triangle, shows how all three settings relate and are affected by one another. If you change one of the settings, the others will be impacted (and at times need altering) to achieve the correct exposure.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AA84F"/>
        </a:solidFill>
        <a:effectLst/>
      </p:bgPr>
    </p:bg>
    <p:spTree>
      <p:nvGrpSpPr>
        <p:cNvPr id="1" name="Shape 82"/>
        <p:cNvGrpSpPr/>
        <p:nvPr/>
      </p:nvGrpSpPr>
      <p:grpSpPr>
        <a:xfrm>
          <a:off x="0" y="0"/>
          <a:ext cx="0" cy="0"/>
          <a:chOff x="0" y="0"/>
          <a:chExt cx="0" cy="0"/>
        </a:xfrm>
      </p:grpSpPr>
      <p:pic>
        <p:nvPicPr>
          <p:cNvPr id="83" name="Google Shape;83;p15"/>
          <p:cNvPicPr preferRelativeResize="0"/>
          <p:nvPr/>
        </p:nvPicPr>
        <p:blipFill>
          <a:blip r:embed="rId3">
            <a:alphaModFix/>
          </a:blip>
          <a:stretch>
            <a:fillRect/>
          </a:stretch>
        </p:blipFill>
        <p:spPr>
          <a:xfrm>
            <a:off x="1645450" y="1181700"/>
            <a:ext cx="6216126" cy="3057100"/>
          </a:xfrm>
          <a:prstGeom prst="rect">
            <a:avLst/>
          </a:prstGeom>
          <a:noFill/>
          <a:ln>
            <a:noFill/>
          </a:ln>
        </p:spPr>
      </p:pic>
      <p:sp>
        <p:nvSpPr>
          <p:cNvPr id="84" name="Google Shape;84;p15"/>
          <p:cNvSpPr txBox="1"/>
          <p:nvPr/>
        </p:nvSpPr>
        <p:spPr>
          <a:xfrm>
            <a:off x="6006525" y="57525"/>
            <a:ext cx="2911200" cy="93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a:t>As you can see, the F stop or </a:t>
            </a:r>
            <a:r>
              <a:rPr lang="en-GB" sz="1100" b="1" u="sng"/>
              <a:t>Aperture</a:t>
            </a:r>
            <a:r>
              <a:rPr lang="en-GB" sz="1100"/>
              <a:t>, affects the distance of the depth of Field. The SMALLER the NUMBER, The Shorter the Depth of Field, so the more blurred the background.</a:t>
            </a:r>
            <a:endParaRPr sz="1100"/>
          </a:p>
        </p:txBody>
      </p:sp>
      <p:sp>
        <p:nvSpPr>
          <p:cNvPr id="85" name="Google Shape;85;p15"/>
          <p:cNvSpPr txBox="1"/>
          <p:nvPr/>
        </p:nvSpPr>
        <p:spPr>
          <a:xfrm>
            <a:off x="115075" y="138075"/>
            <a:ext cx="1473000" cy="187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t>The </a:t>
            </a:r>
            <a:r>
              <a:rPr lang="en-GB" b="1" u="sng"/>
              <a:t>shutter speed settings </a:t>
            </a:r>
            <a:r>
              <a:rPr lang="en-GB"/>
              <a:t>have the ability to freeze or blur your image. The LONGER the time in seconds, the slower the shutter opens and closes.</a:t>
            </a:r>
            <a:endParaRPr/>
          </a:p>
        </p:txBody>
      </p:sp>
      <p:sp>
        <p:nvSpPr>
          <p:cNvPr id="86" name="Google Shape;86;p15"/>
          <p:cNvSpPr txBox="1"/>
          <p:nvPr/>
        </p:nvSpPr>
        <p:spPr>
          <a:xfrm>
            <a:off x="25" y="3601600"/>
            <a:ext cx="1703100" cy="1410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b="1" u="sng"/>
              <a:t>ISO setting</a:t>
            </a:r>
            <a:r>
              <a:rPr lang="en-GB"/>
              <a:t>: the lower the ISO number, the lower the sensitivity which can produce clearer images.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3C47D"/>
        </a:solidFill>
        <a:effectLst/>
      </p:bgPr>
    </p:bg>
    <p:spTree>
      <p:nvGrpSpPr>
        <p:cNvPr id="1" name="Shape 90"/>
        <p:cNvGrpSpPr/>
        <p:nvPr/>
      </p:nvGrpSpPr>
      <p:grpSpPr>
        <a:xfrm>
          <a:off x="0" y="0"/>
          <a:ext cx="0" cy="0"/>
          <a:chOff x="0" y="0"/>
          <a:chExt cx="0" cy="0"/>
        </a:xfrm>
      </p:grpSpPr>
      <p:sp>
        <p:nvSpPr>
          <p:cNvPr id="91" name="Google Shape;91;p16"/>
          <p:cNvSpPr txBox="1"/>
          <p:nvPr/>
        </p:nvSpPr>
        <p:spPr>
          <a:xfrm>
            <a:off x="138075" y="126575"/>
            <a:ext cx="3000000" cy="330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chemeClr val="dk1"/>
                </a:solidFill>
                <a:latin typeface="Comfortaa"/>
                <a:ea typeface="Comfortaa"/>
                <a:cs typeface="Comfortaa"/>
                <a:sym typeface="Comfortaa"/>
              </a:rPr>
              <a:t>When trying to achieve a “correctly-exposed” image, what matters is not the settings you choose, but their correlation, as each of the three individually have an effect on the said brightness. </a:t>
            </a:r>
            <a:endParaRPr sz="1100">
              <a:solidFill>
                <a:schemeClr val="dk1"/>
              </a:solidFill>
              <a:latin typeface="Comfortaa"/>
              <a:ea typeface="Comfortaa"/>
              <a:cs typeface="Comfortaa"/>
              <a:sym typeface="Comfortaa"/>
            </a:endParaRPr>
          </a:p>
          <a:p>
            <a:pPr marL="0" lvl="0" indent="0" algn="l" rtl="0">
              <a:spcBef>
                <a:spcPts val="0"/>
              </a:spcBef>
              <a:spcAft>
                <a:spcPts val="0"/>
              </a:spcAft>
              <a:buNone/>
            </a:pPr>
            <a:endParaRPr sz="1100">
              <a:solidFill>
                <a:schemeClr val="dk1"/>
              </a:solidFill>
              <a:latin typeface="Comfortaa"/>
              <a:ea typeface="Comfortaa"/>
              <a:cs typeface="Comfortaa"/>
              <a:sym typeface="Comfortaa"/>
            </a:endParaRPr>
          </a:p>
          <a:p>
            <a:pPr marL="0" lvl="0" indent="0" algn="l" rtl="0">
              <a:spcBef>
                <a:spcPts val="0"/>
              </a:spcBef>
              <a:spcAft>
                <a:spcPts val="0"/>
              </a:spcAft>
              <a:buNone/>
            </a:pPr>
            <a:r>
              <a:rPr lang="en-GB" sz="1100">
                <a:solidFill>
                  <a:schemeClr val="dk1"/>
                </a:solidFill>
                <a:latin typeface="Comfortaa"/>
                <a:ea typeface="Comfortaa"/>
                <a:cs typeface="Comfortaa"/>
                <a:sym typeface="Comfortaa"/>
              </a:rPr>
              <a:t>So, for example, if you are in a brightly-lit environment and choose to use a wide aperture setting (maybe f/2 or f/1.4), you will need to </a:t>
            </a:r>
            <a:r>
              <a:rPr lang="en-GB" sz="1100" b="1" u="sng">
                <a:latin typeface="Comfortaa"/>
                <a:ea typeface="Comfortaa"/>
                <a:cs typeface="Comfortaa"/>
                <a:sym typeface="Comfortaa"/>
                <a:hlinkClick r:id="rId3"/>
              </a:rPr>
              <a:t>compensate it</a:t>
            </a:r>
            <a:r>
              <a:rPr lang="en-GB" sz="1100">
                <a:solidFill>
                  <a:schemeClr val="dk1"/>
                </a:solidFill>
                <a:latin typeface="Comfortaa"/>
                <a:ea typeface="Comfortaa"/>
                <a:cs typeface="Comfortaa"/>
                <a:sym typeface="Comfortaa"/>
              </a:rPr>
              <a:t> with a faster shutter speed and/or lower ISO sensitivity value. </a:t>
            </a:r>
            <a:endParaRPr sz="1100">
              <a:solidFill>
                <a:schemeClr val="dk1"/>
              </a:solidFill>
              <a:latin typeface="Comfortaa"/>
              <a:ea typeface="Comfortaa"/>
              <a:cs typeface="Comfortaa"/>
              <a:sym typeface="Comfortaa"/>
            </a:endParaRPr>
          </a:p>
          <a:p>
            <a:pPr marL="0" lvl="0" indent="0" algn="l" rtl="0">
              <a:spcBef>
                <a:spcPts val="0"/>
              </a:spcBef>
              <a:spcAft>
                <a:spcPts val="0"/>
              </a:spcAft>
              <a:buNone/>
            </a:pPr>
            <a:endParaRPr sz="1100">
              <a:solidFill>
                <a:schemeClr val="dk1"/>
              </a:solidFill>
              <a:latin typeface="Comfortaa"/>
              <a:ea typeface="Comfortaa"/>
              <a:cs typeface="Comfortaa"/>
              <a:sym typeface="Comfortaa"/>
            </a:endParaRPr>
          </a:p>
          <a:p>
            <a:pPr marL="0" lvl="0" indent="0" algn="l" rtl="0">
              <a:spcBef>
                <a:spcPts val="0"/>
              </a:spcBef>
              <a:spcAft>
                <a:spcPts val="0"/>
              </a:spcAft>
              <a:buNone/>
            </a:pPr>
            <a:r>
              <a:rPr lang="en-GB" sz="1100">
                <a:solidFill>
                  <a:schemeClr val="dk1"/>
                </a:solidFill>
                <a:latin typeface="Comfortaa"/>
                <a:ea typeface="Comfortaa"/>
                <a:cs typeface="Comfortaa"/>
                <a:sym typeface="Comfortaa"/>
              </a:rPr>
              <a:t>Should you make a mistake and get the correlation between the settings “wrong”, you will end up with an image that is not exposed “correctly”.</a:t>
            </a:r>
            <a:endParaRPr sz="1100">
              <a:latin typeface="Comfortaa"/>
              <a:ea typeface="Comfortaa"/>
              <a:cs typeface="Comfortaa"/>
              <a:sym typeface="Comfortaa"/>
            </a:endParaRPr>
          </a:p>
        </p:txBody>
      </p:sp>
      <p:pic>
        <p:nvPicPr>
          <p:cNvPr id="92" name="Google Shape;92;p16"/>
          <p:cNvPicPr preferRelativeResize="0"/>
          <p:nvPr/>
        </p:nvPicPr>
        <p:blipFill>
          <a:blip r:embed="rId4">
            <a:alphaModFix/>
          </a:blip>
          <a:stretch>
            <a:fillRect/>
          </a:stretch>
        </p:blipFill>
        <p:spPr>
          <a:xfrm>
            <a:off x="3336500" y="379725"/>
            <a:ext cx="2750549" cy="1833685"/>
          </a:xfrm>
          <a:prstGeom prst="rect">
            <a:avLst/>
          </a:prstGeom>
          <a:noFill/>
          <a:ln>
            <a:noFill/>
          </a:ln>
        </p:spPr>
      </p:pic>
      <p:pic>
        <p:nvPicPr>
          <p:cNvPr id="93" name="Google Shape;93;p16"/>
          <p:cNvPicPr preferRelativeResize="0"/>
          <p:nvPr/>
        </p:nvPicPr>
        <p:blipFill>
          <a:blip r:embed="rId5">
            <a:alphaModFix/>
          </a:blip>
          <a:stretch>
            <a:fillRect/>
          </a:stretch>
        </p:blipFill>
        <p:spPr>
          <a:xfrm>
            <a:off x="6285475" y="1654900"/>
            <a:ext cx="2750551" cy="1833699"/>
          </a:xfrm>
          <a:prstGeom prst="rect">
            <a:avLst/>
          </a:prstGeom>
          <a:noFill/>
          <a:ln>
            <a:noFill/>
          </a:ln>
        </p:spPr>
      </p:pic>
      <p:pic>
        <p:nvPicPr>
          <p:cNvPr id="94" name="Google Shape;94;p16"/>
          <p:cNvPicPr preferRelativeResize="0"/>
          <p:nvPr/>
        </p:nvPicPr>
        <p:blipFill>
          <a:blip r:embed="rId6">
            <a:alphaModFix/>
          </a:blip>
          <a:stretch>
            <a:fillRect/>
          </a:stretch>
        </p:blipFill>
        <p:spPr>
          <a:xfrm>
            <a:off x="3290475" y="2699510"/>
            <a:ext cx="2842601" cy="1895067"/>
          </a:xfrm>
          <a:prstGeom prst="rect">
            <a:avLst/>
          </a:prstGeom>
          <a:noFill/>
          <a:ln>
            <a:noFill/>
          </a:ln>
        </p:spPr>
      </p:pic>
      <p:sp>
        <p:nvSpPr>
          <p:cNvPr id="95" name="Google Shape;95;p16"/>
          <p:cNvSpPr txBox="1"/>
          <p:nvPr/>
        </p:nvSpPr>
        <p:spPr>
          <a:xfrm>
            <a:off x="32925" y="3670675"/>
            <a:ext cx="3210300" cy="32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a:latin typeface="Comfortaa"/>
                <a:ea typeface="Comfortaa"/>
                <a:cs typeface="Comfortaa"/>
                <a:sym typeface="Comfortaa"/>
              </a:rPr>
              <a:t>Identify from these images, which is overexposed, under exposed and correct exposure.</a:t>
            </a:r>
            <a:endParaRPr>
              <a:latin typeface="Comfortaa"/>
              <a:ea typeface="Comfortaa"/>
              <a:cs typeface="Comfortaa"/>
              <a:sym typeface="Comforta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2D050"/>
        </a:solidFill>
        <a:effectLst/>
      </p:bgPr>
    </p:bg>
    <p:spTree>
      <p:nvGrpSpPr>
        <p:cNvPr id="1" name=""/>
        <p:cNvGrpSpPr/>
        <p:nvPr/>
      </p:nvGrpSpPr>
      <p:grpSpPr>
        <a:xfrm>
          <a:off x="0" y="0"/>
          <a:ext cx="0" cy="0"/>
          <a:chOff x="0" y="0"/>
          <a:chExt cx="0" cy="0"/>
        </a:xfrm>
      </p:grpSpPr>
      <p:sp>
        <p:nvSpPr>
          <p:cNvPr id="2" name="Rectangle 1"/>
          <p:cNvSpPr/>
          <p:nvPr/>
        </p:nvSpPr>
        <p:spPr>
          <a:xfrm>
            <a:off x="348952" y="2883365"/>
            <a:ext cx="4001416" cy="307777"/>
          </a:xfrm>
          <a:prstGeom prst="rect">
            <a:avLst/>
          </a:prstGeom>
        </p:spPr>
        <p:txBody>
          <a:bodyPr wrap="none">
            <a:spAutoFit/>
          </a:bodyPr>
          <a:lstStyle/>
          <a:p>
            <a:r>
              <a:rPr lang="en-GB" dirty="0">
                <a:hlinkClick r:id="rId2"/>
              </a:rPr>
              <a:t>https://www.youtube.com/watch?v=g6DIaFnnCiI</a:t>
            </a:r>
            <a:endParaRPr lang="en-GB" dirty="0"/>
          </a:p>
        </p:txBody>
      </p:sp>
      <p:sp>
        <p:nvSpPr>
          <p:cNvPr id="3" name="Rectangle 2"/>
          <p:cNvSpPr/>
          <p:nvPr/>
        </p:nvSpPr>
        <p:spPr>
          <a:xfrm>
            <a:off x="383676" y="2211453"/>
            <a:ext cx="4243469" cy="307777"/>
          </a:xfrm>
          <a:prstGeom prst="rect">
            <a:avLst/>
          </a:prstGeom>
        </p:spPr>
        <p:txBody>
          <a:bodyPr wrap="none">
            <a:spAutoFit/>
          </a:bodyPr>
          <a:lstStyle/>
          <a:p>
            <a:r>
              <a:rPr lang="en-GB" dirty="0">
                <a:hlinkClick r:id="rId3"/>
              </a:rPr>
              <a:t>https://www.youtube.com/watch?v=6CEH_31K6YU</a:t>
            </a:r>
            <a:endParaRPr lang="en-GB" dirty="0"/>
          </a:p>
        </p:txBody>
      </p:sp>
      <p:sp>
        <p:nvSpPr>
          <p:cNvPr id="4" name="TextBox 3"/>
          <p:cNvSpPr txBox="1"/>
          <p:nvPr/>
        </p:nvSpPr>
        <p:spPr>
          <a:xfrm>
            <a:off x="742491" y="1145894"/>
            <a:ext cx="2405823" cy="738664"/>
          </a:xfrm>
          <a:prstGeom prst="rect">
            <a:avLst/>
          </a:prstGeom>
          <a:noFill/>
        </p:spPr>
        <p:txBody>
          <a:bodyPr wrap="square" rtlCol="0">
            <a:spAutoFit/>
          </a:bodyPr>
          <a:lstStyle/>
          <a:p>
            <a:r>
              <a:rPr lang="en-GB" dirty="0" smtClean="0"/>
              <a:t>Watch these clips on the Exposure Triangle and shutter speeds</a:t>
            </a:r>
            <a:endParaRPr lang="en-GB" dirty="0"/>
          </a:p>
        </p:txBody>
      </p:sp>
      <p:sp>
        <p:nvSpPr>
          <p:cNvPr id="5" name="Rectangle 4"/>
          <p:cNvSpPr/>
          <p:nvPr/>
        </p:nvSpPr>
        <p:spPr>
          <a:xfrm>
            <a:off x="383676" y="3555277"/>
            <a:ext cx="4092787" cy="307777"/>
          </a:xfrm>
          <a:prstGeom prst="rect">
            <a:avLst/>
          </a:prstGeom>
        </p:spPr>
        <p:txBody>
          <a:bodyPr wrap="none">
            <a:spAutoFit/>
          </a:bodyPr>
          <a:lstStyle/>
          <a:p>
            <a:r>
              <a:rPr lang="en-GB" dirty="0">
                <a:hlinkClick r:id="rId4"/>
              </a:rPr>
              <a:t>https://www.youtube.com/watch?v=1wHtRelnbRk</a:t>
            </a:r>
            <a:endParaRPr lang="en-GB" dirty="0"/>
          </a:p>
        </p:txBody>
      </p:sp>
    </p:spTree>
    <p:extLst>
      <p:ext uri="{BB962C8B-B14F-4D97-AF65-F5344CB8AC3E}">
        <p14:creationId xmlns:p14="http://schemas.microsoft.com/office/powerpoint/2010/main" val="67223231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TotalTime>
  <Words>517</Words>
  <Application>Microsoft Office PowerPoint</Application>
  <PresentationFormat>On-screen Show (16:9)</PresentationFormat>
  <Paragraphs>40</Paragraphs>
  <Slides>6</Slides>
  <Notes>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vt:i4>
      </vt:variant>
    </vt:vector>
  </HeadingPairs>
  <TitlesOfParts>
    <vt:vector size="9" baseType="lpstr">
      <vt:lpstr>Arial</vt:lpstr>
      <vt:lpstr>Comfortaa</vt:lpstr>
      <vt:lpstr>Simple Light</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Leah O'Reilly</dc:creator>
  <cp:lastModifiedBy>Leah O'Reilly</cp:lastModifiedBy>
  <cp:revision>4</cp:revision>
  <dcterms:modified xsi:type="dcterms:W3CDTF">2020-04-20T12:22:30Z</dcterms:modified>
</cp:coreProperties>
</file>